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DF8ABF-9F10-45CF-AC6B-B5D0D08E6888}">
  <a:tblStyle styleId="{ADDF8ABF-9F10-45CF-AC6B-B5D0D08E68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BF2657-0C40-4249-8278-DDF72BCA48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b3b517d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b3b517d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be93ffa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be93ffa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7be93ffa1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7be93ffa1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7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65228" y="-655012"/>
            <a:ext cx="10449222" cy="6575921"/>
            <a:chOff x="-765228" y="-655012"/>
            <a:chExt cx="10449222" cy="6575921"/>
          </a:xfrm>
        </p:grpSpPr>
        <p:sp>
          <p:nvSpPr>
            <p:cNvPr id="10" name="Google Shape;10;p2"/>
            <p:cNvSpPr/>
            <p:nvPr/>
          </p:nvSpPr>
          <p:spPr>
            <a:xfrm>
              <a:off x="8067025" y="4537175"/>
              <a:ext cx="727500" cy="72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07275" y="435925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7532615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3752630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430766" y="2149401"/>
              <a:ext cx="949943" cy="1135012"/>
              <a:chOff x="8734066" y="3873451"/>
              <a:chExt cx="949943" cy="1135012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flipH="1">
              <a:off x="86370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2143159" y="-655012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8234924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-765228" y="913643"/>
              <a:ext cx="1449083" cy="1038802"/>
              <a:chOff x="-278950" y="213525"/>
              <a:chExt cx="687225" cy="4926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flipH="1">
              <a:off x="-672510" y="413798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348308" y="4970071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3641371" y="4604001"/>
              <a:ext cx="926901" cy="444391"/>
              <a:chOff x="1733084" y="2586526"/>
              <a:chExt cx="926901" cy="444391"/>
            </a:xfrm>
          </p:grpSpPr>
          <p:sp>
            <p:nvSpPr>
              <p:cNvPr id="27" name="Google Shape;27;p2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766550" y="1259050"/>
            <a:ext cx="5610900" cy="18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223588" y="3138900"/>
            <a:ext cx="4696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ubTitle" idx="1"/>
          </p:nvPr>
        </p:nvSpPr>
        <p:spPr>
          <a:xfrm>
            <a:off x="713225" y="182510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2"/>
          </p:nvPr>
        </p:nvSpPr>
        <p:spPr>
          <a:xfrm>
            <a:off x="5195195" y="182510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subTitle" idx="3"/>
          </p:nvPr>
        </p:nvSpPr>
        <p:spPr>
          <a:xfrm>
            <a:off x="713225" y="331765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4"/>
          </p:nvPr>
        </p:nvSpPr>
        <p:spPr>
          <a:xfrm>
            <a:off x="5195195" y="331765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ubTitle" idx="5"/>
          </p:nvPr>
        </p:nvSpPr>
        <p:spPr>
          <a:xfrm>
            <a:off x="713225" y="1428750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subTitle" idx="6"/>
          </p:nvPr>
        </p:nvSpPr>
        <p:spPr>
          <a:xfrm>
            <a:off x="713225" y="2921175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subTitle" idx="7"/>
          </p:nvPr>
        </p:nvSpPr>
        <p:spPr>
          <a:xfrm>
            <a:off x="5195195" y="1428750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8"/>
          </p:nvPr>
        </p:nvSpPr>
        <p:spPr>
          <a:xfrm>
            <a:off x="5195195" y="2921175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-929887" y="-189421"/>
            <a:ext cx="11070096" cy="6179711"/>
            <a:chOff x="-929887" y="-189421"/>
            <a:chExt cx="11070096" cy="6179711"/>
          </a:xfrm>
        </p:grpSpPr>
        <p:sp>
          <p:nvSpPr>
            <p:cNvPr id="226" name="Google Shape;226;p15"/>
            <p:cNvSpPr/>
            <p:nvPr/>
          </p:nvSpPr>
          <p:spPr>
            <a:xfrm rot="10800000" flipH="1">
              <a:off x="-387450" y="207118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227" name="Google Shape;227;p15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228" name="Google Shape;228;p15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15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230" name="Google Shape;230;p15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2" name="Google Shape;232;p15"/>
            <p:cNvSpPr/>
            <p:nvPr/>
          </p:nvSpPr>
          <p:spPr>
            <a:xfrm rot="8100000">
              <a:off x="-259656" y="100867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4447043">
              <a:off x="-1020788" y="4192593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10800000" flipH="1">
              <a:off x="7706240" y="4137586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1"/>
          <p:cNvGrpSpPr/>
          <p:nvPr/>
        </p:nvGrpSpPr>
        <p:grpSpPr>
          <a:xfrm>
            <a:off x="-765228" y="-655012"/>
            <a:ext cx="10449222" cy="6575921"/>
            <a:chOff x="-765228" y="-655012"/>
            <a:chExt cx="10449222" cy="6575921"/>
          </a:xfrm>
        </p:grpSpPr>
        <p:sp>
          <p:nvSpPr>
            <p:cNvPr id="331" name="Google Shape;331;p21"/>
            <p:cNvSpPr/>
            <p:nvPr/>
          </p:nvSpPr>
          <p:spPr>
            <a:xfrm>
              <a:off x="8067025" y="4537175"/>
              <a:ext cx="727500" cy="72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307275" y="435925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 rot="10800000">
              <a:off x="7532615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flipH="1">
              <a:off x="3752630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21"/>
            <p:cNvGrpSpPr/>
            <p:nvPr/>
          </p:nvGrpSpPr>
          <p:grpSpPr>
            <a:xfrm>
              <a:off x="8430766" y="2149401"/>
              <a:ext cx="949943" cy="1135012"/>
              <a:chOff x="8734066" y="3873451"/>
              <a:chExt cx="949943" cy="1135012"/>
            </a:xfrm>
          </p:grpSpPr>
          <p:sp>
            <p:nvSpPr>
              <p:cNvPr id="336" name="Google Shape;336;p21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1"/>
            <p:cNvSpPr/>
            <p:nvPr/>
          </p:nvSpPr>
          <p:spPr>
            <a:xfrm flipH="1">
              <a:off x="86370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 rot="10800000">
              <a:off x="2143159" y="-655012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 flipH="1">
              <a:off x="8234924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21"/>
            <p:cNvGrpSpPr/>
            <p:nvPr/>
          </p:nvGrpSpPr>
          <p:grpSpPr>
            <a:xfrm>
              <a:off x="-765228" y="913643"/>
              <a:ext cx="1449083" cy="1038802"/>
              <a:chOff x="-278950" y="213525"/>
              <a:chExt cx="687225" cy="492650"/>
            </a:xfrm>
          </p:grpSpPr>
          <p:sp>
            <p:nvSpPr>
              <p:cNvPr id="343" name="Google Shape;343;p21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1"/>
            <p:cNvSpPr/>
            <p:nvPr/>
          </p:nvSpPr>
          <p:spPr>
            <a:xfrm flipH="1">
              <a:off x="-672510" y="413798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 flipH="1">
              <a:off x="348308" y="4970071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21"/>
            <p:cNvGrpSpPr/>
            <p:nvPr/>
          </p:nvGrpSpPr>
          <p:grpSpPr>
            <a:xfrm>
              <a:off x="3641371" y="4604001"/>
              <a:ext cx="926901" cy="444391"/>
              <a:chOff x="1733084" y="2586526"/>
              <a:chExt cx="926901" cy="444391"/>
            </a:xfrm>
          </p:grpSpPr>
          <p:sp>
            <p:nvSpPr>
              <p:cNvPr id="348" name="Google Shape;348;p21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2"/>
          <p:cNvGrpSpPr/>
          <p:nvPr/>
        </p:nvGrpSpPr>
        <p:grpSpPr>
          <a:xfrm>
            <a:off x="-929887" y="-779971"/>
            <a:ext cx="11070096" cy="6269525"/>
            <a:chOff x="-929887" y="-779971"/>
            <a:chExt cx="11070096" cy="6269525"/>
          </a:xfrm>
        </p:grpSpPr>
        <p:sp>
          <p:nvSpPr>
            <p:cNvPr id="352" name="Google Shape;352;p22"/>
            <p:cNvSpPr/>
            <p:nvPr/>
          </p:nvSpPr>
          <p:spPr>
            <a:xfrm>
              <a:off x="-387450" y="4275700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353" name="Google Shape;353;p22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354" name="Google Shape;354;p22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" name="Google Shape;355;p22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8" name="Google Shape;358;p22"/>
            <p:cNvSpPr/>
            <p:nvPr/>
          </p:nvSpPr>
          <p:spPr>
            <a:xfrm rot="2700000" flipH="1">
              <a:off x="-259656" y="4742940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 rot="6352957" flipH="1">
              <a:off x="-1020788" y="-299199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923249" y="23069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1715375" y="23069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715375" y="1913153"/>
            <a:ext cx="2505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4923250" y="1913153"/>
            <a:ext cx="2505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-555095" y="-745737"/>
            <a:ext cx="10239104" cy="6269372"/>
            <a:chOff x="-555095" y="-745737"/>
            <a:chExt cx="10239104" cy="6269372"/>
          </a:xfrm>
        </p:grpSpPr>
        <p:grpSp>
          <p:nvGrpSpPr>
            <p:cNvPr id="76" name="Google Shape;76;p5"/>
            <p:cNvGrpSpPr/>
            <p:nvPr/>
          </p:nvGrpSpPr>
          <p:grpSpPr>
            <a:xfrm>
              <a:off x="8176460" y="3845771"/>
              <a:ext cx="1430838" cy="1516459"/>
              <a:chOff x="2558651" y="3329543"/>
              <a:chExt cx="961326" cy="1018852"/>
            </a:xfrm>
          </p:grpSpPr>
          <p:sp>
            <p:nvSpPr>
              <p:cNvPr id="77" name="Google Shape;77;p5"/>
              <p:cNvSpPr/>
              <p:nvPr/>
            </p:nvSpPr>
            <p:spPr>
              <a:xfrm flipH="1">
                <a:off x="2558651" y="3452104"/>
                <a:ext cx="897530" cy="896291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11577" extrusionOk="0">
                    <a:moveTo>
                      <a:pt x="5788" y="1"/>
                    </a:moveTo>
                    <a:cubicBezTo>
                      <a:pt x="5360" y="1"/>
                      <a:pt x="4931" y="50"/>
                      <a:pt x="4535" y="133"/>
                    </a:cubicBezTo>
                    <a:lnTo>
                      <a:pt x="5821" y="5772"/>
                    </a:lnTo>
                    <a:lnTo>
                      <a:pt x="5821" y="5772"/>
                    </a:lnTo>
                    <a:lnTo>
                      <a:pt x="462" y="3530"/>
                    </a:lnTo>
                    <a:cubicBezTo>
                      <a:pt x="165" y="4222"/>
                      <a:pt x="1" y="4981"/>
                      <a:pt x="1" y="5789"/>
                    </a:cubicBezTo>
                    <a:cubicBezTo>
                      <a:pt x="1" y="8988"/>
                      <a:pt x="2589" y="11577"/>
                      <a:pt x="5788" y="11577"/>
                    </a:cubicBezTo>
                    <a:cubicBezTo>
                      <a:pt x="8987" y="11577"/>
                      <a:pt x="11593" y="8988"/>
                      <a:pt x="11593" y="5789"/>
                    </a:cubicBezTo>
                    <a:cubicBezTo>
                      <a:pt x="11593" y="2590"/>
                      <a:pt x="8987" y="1"/>
                      <a:pt x="57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flipH="1">
                <a:off x="3105006" y="3329543"/>
                <a:ext cx="414971" cy="436726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5641" extrusionOk="0">
                    <a:moveTo>
                      <a:pt x="4056" y="1"/>
                    </a:moveTo>
                    <a:cubicBezTo>
                      <a:pt x="2226" y="413"/>
                      <a:pt x="726" y="1699"/>
                      <a:pt x="0" y="3398"/>
                    </a:cubicBezTo>
                    <a:lnTo>
                      <a:pt x="5359" y="5640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>
              <a:off x="8734066" y="163864"/>
              <a:ext cx="949943" cy="1135012"/>
              <a:chOff x="8734066" y="3873451"/>
              <a:chExt cx="949943" cy="113501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5"/>
            <p:cNvSpPr/>
            <p:nvPr/>
          </p:nvSpPr>
          <p:spPr>
            <a:xfrm flipH="1">
              <a:off x="-555095" y="401064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rot="4455688" flipH="1">
              <a:off x="-312992" y="3849995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-317575" y="-188000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86370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5741509" y="-745737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-929887" y="-779971"/>
            <a:ext cx="11070096" cy="6269525"/>
            <a:chOff x="-929887" y="-779971"/>
            <a:chExt cx="11070096" cy="6269525"/>
          </a:xfrm>
        </p:grpSpPr>
        <p:sp>
          <p:nvSpPr>
            <p:cNvPr id="90" name="Google Shape;90;p6"/>
            <p:cNvSpPr/>
            <p:nvPr/>
          </p:nvSpPr>
          <p:spPr>
            <a:xfrm>
              <a:off x="-387450" y="4275700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91" name="Google Shape;91;p6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93;p6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94" name="Google Shape;94;p6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6"/>
            <p:cNvSpPr/>
            <p:nvPr/>
          </p:nvSpPr>
          <p:spPr>
            <a:xfrm rot="2700000" flipH="1">
              <a:off x="-259656" y="4742940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6352957" flipH="1">
              <a:off x="-1020788" y="-299199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13225" y="913763"/>
            <a:ext cx="3858600" cy="10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713225" y="1931438"/>
            <a:ext cx="38586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>
            <a:spLocks noGrp="1"/>
          </p:cNvSpPr>
          <p:nvPr>
            <p:ph type="pic" idx="2"/>
          </p:nvPr>
        </p:nvSpPr>
        <p:spPr>
          <a:xfrm>
            <a:off x="4930075" y="539500"/>
            <a:ext cx="3500700" cy="406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4" name="Google Shape;104;p7"/>
          <p:cNvGrpSpPr/>
          <p:nvPr/>
        </p:nvGrpSpPr>
        <p:grpSpPr>
          <a:xfrm>
            <a:off x="-976878" y="-628189"/>
            <a:ext cx="10853605" cy="6450686"/>
            <a:chOff x="-976878" y="-628189"/>
            <a:chExt cx="10853605" cy="6450686"/>
          </a:xfrm>
        </p:grpSpPr>
        <p:sp>
          <p:nvSpPr>
            <p:cNvPr id="105" name="Google Shape;105;p7"/>
            <p:cNvSpPr/>
            <p:nvPr/>
          </p:nvSpPr>
          <p:spPr>
            <a:xfrm rot="-1718391">
              <a:off x="7688942" y="4108240"/>
              <a:ext cx="1994180" cy="1316911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 rot="-1718391">
              <a:off x="8466158" y="4989590"/>
              <a:ext cx="972858" cy="366505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95625" y="-265825"/>
              <a:ext cx="727500" cy="72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108" name="Google Shape;108;p7"/>
            <p:cNvGrpSpPr/>
            <p:nvPr/>
          </p:nvGrpSpPr>
          <p:grpSpPr>
            <a:xfrm>
              <a:off x="-976878" y="190443"/>
              <a:ext cx="1449083" cy="1038802"/>
              <a:chOff x="-278950" y="213525"/>
              <a:chExt cx="687225" cy="49265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7"/>
            <p:cNvSpPr/>
            <p:nvPr/>
          </p:nvSpPr>
          <p:spPr>
            <a:xfrm>
              <a:off x="-455267" y="428123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10800000" flipH="1">
              <a:off x="-810347" y="4125486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10800000" flipH="1">
              <a:off x="8097303" y="-628189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>
            <a:off x="-929887" y="-189421"/>
            <a:ext cx="11070096" cy="6179711"/>
            <a:chOff x="-929887" y="-189421"/>
            <a:chExt cx="11070096" cy="6179711"/>
          </a:xfrm>
        </p:grpSpPr>
        <p:sp>
          <p:nvSpPr>
            <p:cNvPr id="117" name="Google Shape;117;p8"/>
            <p:cNvSpPr/>
            <p:nvPr/>
          </p:nvSpPr>
          <p:spPr>
            <a:xfrm rot="10800000" flipH="1">
              <a:off x="-387450" y="207118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118" name="Google Shape;118;p8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" name="Google Shape;120;p8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121" name="Google Shape;121;p8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8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3" name="Google Shape;123;p8"/>
            <p:cNvSpPr/>
            <p:nvPr/>
          </p:nvSpPr>
          <p:spPr>
            <a:xfrm rot="8100000">
              <a:off x="-259656" y="100867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 rot="4447043">
              <a:off x="-1020788" y="4192593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 rot="10800000" flipH="1">
              <a:off x="7706240" y="4137586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-536628" y="-276514"/>
            <a:ext cx="10159125" cy="6197423"/>
            <a:chOff x="-536628" y="-276514"/>
            <a:chExt cx="10159125" cy="6197423"/>
          </a:xfrm>
        </p:grpSpPr>
        <p:sp>
          <p:nvSpPr>
            <p:cNvPr id="131" name="Google Shape;131;p9"/>
            <p:cNvSpPr/>
            <p:nvPr/>
          </p:nvSpPr>
          <p:spPr>
            <a:xfrm rot="10800000" flipH="1">
              <a:off x="-181548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810502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-134462" y="46040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-536628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7826199" y="-24056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 rot="10800000">
              <a:off x="8523166" y="-160064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9"/>
            <p:cNvGrpSpPr/>
            <p:nvPr/>
          </p:nvGrpSpPr>
          <p:grpSpPr>
            <a:xfrm flipH="1">
              <a:off x="7989045" y="4604001"/>
              <a:ext cx="926901" cy="444391"/>
              <a:chOff x="1733084" y="2586526"/>
              <a:chExt cx="926901" cy="444391"/>
            </a:xfrm>
          </p:grpSpPr>
          <p:sp>
            <p:nvSpPr>
              <p:cNvPr id="138" name="Google Shape;138;p9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720000" y="2569673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2"/>
          </p:nvPr>
        </p:nvSpPr>
        <p:spPr>
          <a:xfrm>
            <a:off x="3419228" y="2569673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3"/>
          </p:nvPr>
        </p:nvSpPr>
        <p:spPr>
          <a:xfrm>
            <a:off x="6118464" y="2569673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4"/>
          </p:nvPr>
        </p:nvSpPr>
        <p:spPr>
          <a:xfrm>
            <a:off x="720000" y="2065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5"/>
          </p:nvPr>
        </p:nvSpPr>
        <p:spPr>
          <a:xfrm>
            <a:off x="3419232" y="2065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6"/>
          </p:nvPr>
        </p:nvSpPr>
        <p:spPr>
          <a:xfrm>
            <a:off x="6118464" y="2065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5" name="Google Shape;205;p14"/>
          <p:cNvGrpSpPr/>
          <p:nvPr/>
        </p:nvGrpSpPr>
        <p:grpSpPr>
          <a:xfrm>
            <a:off x="-825570" y="-684189"/>
            <a:ext cx="10645036" cy="6207823"/>
            <a:chOff x="-825570" y="-684189"/>
            <a:chExt cx="10645036" cy="6207823"/>
          </a:xfrm>
        </p:grpSpPr>
        <p:sp>
          <p:nvSpPr>
            <p:cNvPr id="206" name="Google Shape;206;p14"/>
            <p:cNvSpPr/>
            <p:nvPr/>
          </p:nvSpPr>
          <p:spPr>
            <a:xfrm rot="-4094575" flipH="1">
              <a:off x="-675460" y="-429314"/>
              <a:ext cx="1419730" cy="1285251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825282" y="4066070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rot="-4203641">
              <a:off x="8074906" y="4194741"/>
              <a:ext cx="972873" cy="366511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-461200" y="4086150"/>
              <a:ext cx="949800" cy="949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210" name="Google Shape;210;p14"/>
            <p:cNvGrpSpPr/>
            <p:nvPr/>
          </p:nvGrpSpPr>
          <p:grpSpPr>
            <a:xfrm>
              <a:off x="8430766" y="1"/>
              <a:ext cx="949943" cy="1135012"/>
              <a:chOff x="8734066" y="3873451"/>
              <a:chExt cx="949943" cy="1135012"/>
            </a:xfrm>
          </p:grpSpPr>
          <p:sp>
            <p:nvSpPr>
              <p:cNvPr id="211" name="Google Shape;211;p14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14;p14"/>
            <p:cNvSpPr/>
            <p:nvPr/>
          </p:nvSpPr>
          <p:spPr>
            <a:xfrm flipH="1">
              <a:off x="1026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ctrTitle"/>
          </p:nvPr>
        </p:nvSpPr>
        <p:spPr>
          <a:xfrm>
            <a:off x="1766538" y="2070872"/>
            <a:ext cx="5610900" cy="1001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CI</a:t>
            </a:r>
            <a:r>
              <a:rPr lang="en" sz="6000" dirty="0">
                <a:solidFill>
                  <a:srgbClr val="FFFF00"/>
                </a:solidFill>
              </a:rPr>
              <a:t>/</a:t>
            </a:r>
            <a:r>
              <a:rPr lang="en-US" sz="6000" dirty="0">
                <a:solidFill>
                  <a:schemeClr val="dk2"/>
                </a:solidFill>
              </a:rPr>
              <a:t>CD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372" name="Google Shape;372;p26"/>
          <p:cNvSpPr txBox="1">
            <a:spLocks noGrp="1"/>
          </p:cNvSpPr>
          <p:nvPr>
            <p:ph type="subTitle" idx="1"/>
          </p:nvPr>
        </p:nvSpPr>
        <p:spPr>
          <a:xfrm>
            <a:off x="2223588" y="3138900"/>
            <a:ext cx="4696800" cy="593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MUHAMAD ASRORI MUHTAROM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201011401455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DEFINISI</a:t>
            </a:r>
            <a:endParaRPr u="sng" dirty="0"/>
          </a:p>
        </p:txBody>
      </p:sp>
      <p:sp>
        <p:nvSpPr>
          <p:cNvPr id="379" name="Google Shape;379;p27"/>
          <p:cNvSpPr txBox="1"/>
          <p:nvPr/>
        </p:nvSpPr>
        <p:spPr>
          <a:xfrm>
            <a:off x="720000" y="1152625"/>
            <a:ext cx="7704000" cy="16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CI/CD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metode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pengembangan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perangkat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lunak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mengotomatisasi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setiap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proses yang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dilakukan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Tujuan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CI/CD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website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atau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aplikasi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dihasilkan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punya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andal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dan minim bug.</a:t>
            </a:r>
          </a:p>
          <a:p>
            <a:pPr lvl="0"/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CI/CD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singkatan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dari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Continuous Integration, Continuous Delivery, dan Continuous Deployment. Pada CI/CD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semua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pihak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terlibat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dalam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software development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harus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berkolaborasi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secara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berkelanjutan</a:t>
            </a:r>
            <a:r>
              <a:rPr lang="en-U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.</a:t>
            </a:r>
          </a:p>
          <a:p>
            <a:pPr lvl="0"/>
            <a:endParaRPr lang="en-US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lvl="0"/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736F2-EFE8-446B-B01A-92A67436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49032"/>
            <a:ext cx="7315200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>
            <a:spLocks noGrp="1"/>
          </p:cNvSpPr>
          <p:nvPr>
            <p:ph type="subTitle" idx="1"/>
          </p:nvPr>
        </p:nvSpPr>
        <p:spPr>
          <a:xfrm>
            <a:off x="511207" y="1422562"/>
            <a:ext cx="4347872" cy="2532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 err="1"/>
              <a:t>Dengan</a:t>
            </a:r>
            <a:r>
              <a:rPr lang="en-US" sz="1400" dirty="0"/>
              <a:t> CI/CD, </a:t>
            </a:r>
            <a:r>
              <a:rPr lang="en-US" sz="1400" dirty="0" err="1"/>
              <a:t>otomatisasi</a:t>
            </a:r>
            <a:r>
              <a:rPr lang="en-US" sz="1400" dirty="0"/>
              <a:t> </a:t>
            </a:r>
            <a:r>
              <a:rPr lang="en-US" sz="1400" dirty="0" err="1"/>
              <a:t>berlangsung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sejak</a:t>
            </a:r>
            <a:r>
              <a:rPr lang="en-US" sz="1400" dirty="0"/>
              <a:t> </a:t>
            </a:r>
            <a:r>
              <a:rPr lang="en-US" sz="1400" dirty="0" err="1"/>
              <a:t>penulisan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(coding), </a:t>
            </a:r>
            <a:r>
              <a:rPr lang="en-US" sz="1400" dirty="0" err="1"/>
              <a:t>pengujian</a:t>
            </a:r>
            <a:r>
              <a:rPr lang="en-US" sz="1400" dirty="0"/>
              <a:t> (testing),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produksi</a:t>
            </a:r>
            <a:r>
              <a:rPr lang="en-US" sz="1400" dirty="0"/>
              <a:t> (deployment).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Di </a:t>
            </a:r>
            <a:r>
              <a:rPr lang="en-US" sz="1400" dirty="0" err="1"/>
              <a:t>sini</a:t>
            </a:r>
            <a:r>
              <a:rPr lang="en-US" sz="1400" dirty="0"/>
              <a:t>,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penambahan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yang </a:t>
            </a:r>
            <a:r>
              <a:rPr lang="en-US" sz="1400" dirty="0" err="1"/>
              <a:t>dibuat</a:t>
            </a:r>
            <a:r>
              <a:rPr lang="en-US" sz="1400" dirty="0"/>
              <a:t> para developer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diintegrasikan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diuji</a:t>
            </a:r>
            <a:r>
              <a:rPr lang="en-US" sz="1400" dirty="0"/>
              <a:t>. Nah, </a:t>
            </a:r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fungsional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otomatis</a:t>
            </a:r>
            <a:r>
              <a:rPr lang="en-US" sz="1400" dirty="0"/>
              <a:t>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lolos</a:t>
            </a:r>
            <a:r>
              <a:rPr lang="en-US" sz="1400" dirty="0"/>
              <a:t> uji, proses deployment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berlangsung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versi</a:t>
            </a:r>
            <a:r>
              <a:rPr lang="en-US" sz="1400" dirty="0"/>
              <a:t> </a:t>
            </a:r>
            <a:r>
              <a:rPr lang="en-US" sz="1400" dirty="0" err="1"/>
              <a:t>teranyar</a:t>
            </a:r>
            <a:r>
              <a:rPr lang="en-US" sz="1400" dirty="0"/>
              <a:t>.</a:t>
            </a: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8D653-2BD8-4602-AD39-CC6D40BA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73" y="1422562"/>
            <a:ext cx="4085867" cy="229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 dirty="0"/>
              <a:t>MANFAAT CI/CD</a:t>
            </a:r>
          </a:p>
        </p:txBody>
      </p:sp>
      <p:sp>
        <p:nvSpPr>
          <p:cNvPr id="423" name="Google Shape;423;p31"/>
          <p:cNvSpPr txBox="1">
            <a:spLocks noGrp="1"/>
          </p:cNvSpPr>
          <p:nvPr>
            <p:ph type="subTitle" idx="2"/>
          </p:nvPr>
        </p:nvSpPr>
        <p:spPr>
          <a:xfrm>
            <a:off x="720000" y="1612832"/>
            <a:ext cx="7849843" cy="758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Manfaat</a:t>
            </a:r>
            <a:r>
              <a:rPr lang="en-US" dirty="0"/>
              <a:t> CI/CD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program error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. </a:t>
            </a:r>
            <a:r>
              <a:rPr lang="en-US" dirty="0" err="1"/>
              <a:t>Sebab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disubmit</a:t>
            </a:r>
            <a:r>
              <a:rPr lang="en-US" dirty="0"/>
              <a:t> oleh developer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lolos</a:t>
            </a:r>
            <a:r>
              <a:rPr lang="en-US" dirty="0"/>
              <a:t> testing,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software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24" name="Google Shape;424;p31"/>
          <p:cNvSpPr txBox="1">
            <a:spLocks noGrp="1"/>
          </p:cNvSpPr>
          <p:nvPr>
            <p:ph type="subTitle" idx="3"/>
          </p:nvPr>
        </p:nvSpPr>
        <p:spPr>
          <a:xfrm>
            <a:off x="720000" y="1194637"/>
            <a:ext cx="2994848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err="1"/>
              <a:t>Mengetahui</a:t>
            </a:r>
            <a:r>
              <a:rPr lang="en-US" dirty="0"/>
              <a:t> Error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dirty="0"/>
          </a:p>
        </p:txBody>
      </p:sp>
      <p:sp>
        <p:nvSpPr>
          <p:cNvPr id="11" name="Google Shape;423;p31">
            <a:extLst>
              <a:ext uri="{FF2B5EF4-FFF2-40B4-BE49-F238E27FC236}">
                <a16:creationId xmlns:a16="http://schemas.microsoft.com/office/drawing/2014/main" id="{3522CFB5-285E-42DB-8456-A8809AF5B080}"/>
              </a:ext>
            </a:extLst>
          </p:cNvPr>
          <p:cNvSpPr txBox="1">
            <a:spLocks/>
          </p:cNvSpPr>
          <p:nvPr/>
        </p:nvSpPr>
        <p:spPr>
          <a:xfrm>
            <a:off x="720000" y="2555405"/>
            <a:ext cx="7849843" cy="75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 err="1"/>
              <a:t>Manfaat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CI/CD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personil</a:t>
            </a:r>
            <a:r>
              <a:rPr lang="en-US" dirty="0"/>
              <a:t> DevOps </a:t>
            </a:r>
            <a:r>
              <a:rPr lang="en-US" dirty="0" err="1"/>
              <a:t>karena</a:t>
            </a:r>
            <a:r>
              <a:rPr lang="en-US" dirty="0"/>
              <a:t> proses testing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alih-alih</a:t>
            </a:r>
            <a:r>
              <a:rPr lang="en-US" dirty="0"/>
              <a:t> manual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dilakukan</a:t>
            </a:r>
            <a:endParaRPr lang="en-US" dirty="0"/>
          </a:p>
        </p:txBody>
      </p:sp>
      <p:sp>
        <p:nvSpPr>
          <p:cNvPr id="12" name="Google Shape;424;p31">
            <a:extLst>
              <a:ext uri="{FF2B5EF4-FFF2-40B4-BE49-F238E27FC236}">
                <a16:creationId xmlns:a16="http://schemas.microsoft.com/office/drawing/2014/main" id="{0B16E8D7-D802-4F01-864F-1C2D5E31D5F3}"/>
              </a:ext>
            </a:extLst>
          </p:cNvPr>
          <p:cNvSpPr txBox="1">
            <a:spLocks/>
          </p:cNvSpPr>
          <p:nvPr/>
        </p:nvSpPr>
        <p:spPr>
          <a:xfrm>
            <a:off x="719999" y="2137210"/>
            <a:ext cx="3607451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Meningkatkan Produktivitas Tim</a:t>
            </a:r>
            <a:endParaRPr lang="en-US" dirty="0"/>
          </a:p>
        </p:txBody>
      </p:sp>
      <p:sp>
        <p:nvSpPr>
          <p:cNvPr id="13" name="Google Shape;423;p31">
            <a:extLst>
              <a:ext uri="{FF2B5EF4-FFF2-40B4-BE49-F238E27FC236}">
                <a16:creationId xmlns:a16="http://schemas.microsoft.com/office/drawing/2014/main" id="{C3668B3E-82AD-4945-8EF5-18552EED4187}"/>
              </a:ext>
            </a:extLst>
          </p:cNvPr>
          <p:cNvSpPr txBox="1">
            <a:spLocks/>
          </p:cNvSpPr>
          <p:nvPr/>
        </p:nvSpPr>
        <p:spPr>
          <a:xfrm>
            <a:off x="719999" y="3547483"/>
            <a:ext cx="7849843" cy="75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dirty="0" err="1"/>
              <a:t>Sanggup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perilisan</a:t>
            </a:r>
            <a:r>
              <a:rPr lang="en-US" dirty="0"/>
              <a:t> software.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dinikmati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error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.</a:t>
            </a:r>
          </a:p>
        </p:txBody>
      </p:sp>
      <p:sp>
        <p:nvSpPr>
          <p:cNvPr id="14" name="Google Shape;424;p31">
            <a:extLst>
              <a:ext uri="{FF2B5EF4-FFF2-40B4-BE49-F238E27FC236}">
                <a16:creationId xmlns:a16="http://schemas.microsoft.com/office/drawing/2014/main" id="{FA8F33F4-ECC0-4B92-A0C1-278EF3002F70}"/>
              </a:ext>
            </a:extLst>
          </p:cNvPr>
          <p:cNvSpPr txBox="1">
            <a:spLocks/>
          </p:cNvSpPr>
          <p:nvPr/>
        </p:nvSpPr>
        <p:spPr>
          <a:xfrm>
            <a:off x="719998" y="3129288"/>
            <a:ext cx="4202875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/>
              <a:t>Mempercepat Siklus Rilis Software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980F38-E75A-4D5D-9C65-35C15D08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27" y="1248372"/>
            <a:ext cx="2956290" cy="18476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9C00BD-F7C4-421C-B774-2D323F34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55" y="1248372"/>
            <a:ext cx="2452362" cy="1847681"/>
          </a:xfrm>
          <a:prstGeom prst="rect">
            <a:avLst/>
          </a:prstGeom>
        </p:spPr>
      </p:pic>
      <p:sp>
        <p:nvSpPr>
          <p:cNvPr id="429" name="Google Shape;42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 dirty="0"/>
              <a:t>PROSES CI/CD</a:t>
            </a:r>
          </a:p>
        </p:txBody>
      </p:sp>
      <p:sp>
        <p:nvSpPr>
          <p:cNvPr id="430" name="Google Shape;430;p32"/>
          <p:cNvSpPr txBox="1">
            <a:spLocks noGrp="1"/>
          </p:cNvSpPr>
          <p:nvPr>
            <p:ph type="subTitle" idx="4"/>
          </p:nvPr>
        </p:nvSpPr>
        <p:spPr>
          <a:xfrm>
            <a:off x="343783" y="3014105"/>
            <a:ext cx="284190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Continuous Integration (CI)</a:t>
            </a:r>
            <a:endParaRPr dirty="0"/>
          </a:p>
        </p:txBody>
      </p:sp>
      <p:sp>
        <p:nvSpPr>
          <p:cNvPr id="431" name="Google Shape;431;p32"/>
          <p:cNvSpPr txBox="1">
            <a:spLocks noGrp="1"/>
          </p:cNvSpPr>
          <p:nvPr>
            <p:ph type="subTitle" idx="5"/>
          </p:nvPr>
        </p:nvSpPr>
        <p:spPr>
          <a:xfrm>
            <a:off x="3248098" y="2971287"/>
            <a:ext cx="262580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Continuous Delivery (CD)</a:t>
            </a:r>
            <a:endParaRPr dirty="0"/>
          </a:p>
        </p:txBody>
      </p:sp>
      <p:sp>
        <p:nvSpPr>
          <p:cNvPr id="432" name="Google Shape;432;p32"/>
          <p:cNvSpPr txBox="1">
            <a:spLocks noGrp="1"/>
          </p:cNvSpPr>
          <p:nvPr>
            <p:ph type="subTitle" idx="1"/>
          </p:nvPr>
        </p:nvSpPr>
        <p:spPr>
          <a:xfrm>
            <a:off x="343783" y="3449891"/>
            <a:ext cx="2841906" cy="96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Continuous Integration bertujuan memudahkan para developer mengintegrasikan pekerjaannya secara berkesinambungan.</a:t>
            </a:r>
            <a:endParaRPr dirty="0"/>
          </a:p>
        </p:txBody>
      </p:sp>
      <p:sp>
        <p:nvSpPr>
          <p:cNvPr id="433" name="Google Shape;433;p32"/>
          <p:cNvSpPr txBox="1">
            <a:spLocks noGrp="1"/>
          </p:cNvSpPr>
          <p:nvPr>
            <p:ph type="subTitle" idx="2"/>
          </p:nvPr>
        </p:nvSpPr>
        <p:spPr>
          <a:xfrm>
            <a:off x="3248097" y="3403191"/>
            <a:ext cx="2710215" cy="105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Tahapan</a:t>
            </a:r>
            <a:r>
              <a:rPr lang="en-US" dirty="0"/>
              <a:t> yang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Continuous Integration dan Continuous Deployment,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34" name="Google Shape;434;p32"/>
          <p:cNvSpPr txBox="1">
            <a:spLocks noGrp="1"/>
          </p:cNvSpPr>
          <p:nvPr>
            <p:ph type="subTitle" idx="3"/>
          </p:nvPr>
        </p:nvSpPr>
        <p:spPr>
          <a:xfrm>
            <a:off x="6016384" y="3453236"/>
            <a:ext cx="2510927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Tahap deployment ini sekaligus mengakhiri seluruh rangkaian proses CI/CD, sebelum aplikasi pada akhirnya dirilis dan bisa dinikmati penggunanya.</a:t>
            </a:r>
            <a:endParaRPr dirty="0"/>
          </a:p>
        </p:txBody>
      </p:sp>
      <p:sp>
        <p:nvSpPr>
          <p:cNvPr id="435" name="Google Shape;435;p32"/>
          <p:cNvSpPr txBox="1">
            <a:spLocks noGrp="1"/>
          </p:cNvSpPr>
          <p:nvPr>
            <p:ph type="subTitle" idx="6"/>
          </p:nvPr>
        </p:nvSpPr>
        <p:spPr>
          <a:xfrm>
            <a:off x="6016385" y="2971287"/>
            <a:ext cx="303139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Continuous Deployment (CD)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7893B-6C18-4A33-B3F4-BFA6FB728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461" y="1248372"/>
            <a:ext cx="2186470" cy="1847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>
            <a:spLocks noGrp="1"/>
          </p:cNvSpPr>
          <p:nvPr>
            <p:ph type="subTitle" idx="6"/>
          </p:nvPr>
        </p:nvSpPr>
        <p:spPr>
          <a:xfrm>
            <a:off x="713225" y="2921175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TeamCity</a:t>
            </a:r>
            <a:endParaRPr dirty="0"/>
          </a:p>
        </p:txBody>
      </p:sp>
      <p:sp>
        <p:nvSpPr>
          <p:cNvPr id="441" name="Google Shape;4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 dirty="0"/>
              <a:t>TOOLS UNTUK CI/CD</a:t>
            </a:r>
          </a:p>
        </p:txBody>
      </p:sp>
      <p:sp>
        <p:nvSpPr>
          <p:cNvPr id="442" name="Google Shape;442;p33"/>
          <p:cNvSpPr txBox="1">
            <a:spLocks noGrp="1"/>
          </p:cNvSpPr>
          <p:nvPr>
            <p:ph type="subTitle" idx="1"/>
          </p:nvPr>
        </p:nvSpPr>
        <p:spPr>
          <a:xfrm>
            <a:off x="713224" y="1825100"/>
            <a:ext cx="3858775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Jenkins </a:t>
            </a:r>
            <a:r>
              <a:rPr lang="en-US" dirty="0" err="1"/>
              <a:t>adalah</a:t>
            </a:r>
            <a:r>
              <a:rPr lang="en-US" dirty="0"/>
              <a:t> tools CI/CD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software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code merging </a:t>
            </a:r>
            <a:r>
              <a:rPr lang="en-US" dirty="0" err="1"/>
              <a:t>hingga</a:t>
            </a:r>
            <a:r>
              <a:rPr lang="en-US" dirty="0"/>
              <a:t> deployment.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Jenkins juga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 plugin </a:t>
            </a:r>
            <a:r>
              <a:rPr lang="en-US" dirty="0" err="1"/>
              <a:t>tambahan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OS server, </a:t>
            </a:r>
            <a:r>
              <a:rPr lang="en-US" dirty="0" err="1"/>
              <a:t>seperti</a:t>
            </a:r>
            <a:r>
              <a:rPr lang="en-US" dirty="0"/>
              <a:t> Windows, Linux, dan MacOS.</a:t>
            </a:r>
            <a:endParaRPr dirty="0"/>
          </a:p>
        </p:txBody>
      </p:sp>
      <p:sp>
        <p:nvSpPr>
          <p:cNvPr id="443" name="Google Shape;443;p33"/>
          <p:cNvSpPr txBox="1">
            <a:spLocks noGrp="1"/>
          </p:cNvSpPr>
          <p:nvPr>
            <p:ph type="subTitle" idx="2"/>
          </p:nvPr>
        </p:nvSpPr>
        <p:spPr>
          <a:xfrm>
            <a:off x="5195194" y="1825100"/>
            <a:ext cx="3459707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Tools ini menawarkan otomatisasi CI/CD dari sejak merging, testing, sampai software benar-benar dirilis. Menariknya, ia mendukung banyak production repository, seperti Github dan Github Enterprise.</a:t>
            </a:r>
            <a:endParaRPr dirty="0"/>
          </a:p>
        </p:txBody>
      </p:sp>
      <p:sp>
        <p:nvSpPr>
          <p:cNvPr id="444" name="Google Shape;444;p33"/>
          <p:cNvSpPr txBox="1">
            <a:spLocks noGrp="1"/>
          </p:cNvSpPr>
          <p:nvPr>
            <p:ph type="subTitle" idx="3"/>
          </p:nvPr>
        </p:nvSpPr>
        <p:spPr>
          <a:xfrm>
            <a:off x="713225" y="331765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Tools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mengotomatisasi</a:t>
            </a:r>
            <a:r>
              <a:rPr lang="en-US" dirty="0"/>
              <a:t> proses coding </a:t>
            </a:r>
            <a:r>
              <a:rPr lang="en-US" dirty="0" err="1"/>
              <a:t>sampai</a:t>
            </a:r>
            <a:r>
              <a:rPr lang="en-US" dirty="0"/>
              <a:t> deployment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project </a:t>
            </a:r>
            <a:r>
              <a:rPr lang="en-US" dirty="0" err="1"/>
              <a:t>sekaligus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45" name="Google Shape;445;p33"/>
          <p:cNvSpPr txBox="1">
            <a:spLocks noGrp="1"/>
          </p:cNvSpPr>
          <p:nvPr>
            <p:ph type="subTitle" idx="4"/>
          </p:nvPr>
        </p:nvSpPr>
        <p:spPr>
          <a:xfrm>
            <a:off x="5195195" y="331765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Tools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perilisan</a:t>
            </a:r>
            <a:r>
              <a:rPr lang="en-US" dirty="0"/>
              <a:t> software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deployment.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subTitle" idx="5"/>
          </p:nvPr>
        </p:nvSpPr>
        <p:spPr>
          <a:xfrm>
            <a:off x="713225" y="1428750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Jenkins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7"/>
          </p:nvPr>
        </p:nvSpPr>
        <p:spPr>
          <a:xfrm>
            <a:off x="5195195" y="1428750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CircleCI</a:t>
            </a:r>
            <a:endParaRPr dirty="0"/>
          </a:p>
        </p:txBody>
      </p:sp>
      <p:sp>
        <p:nvSpPr>
          <p:cNvPr id="448" name="Google Shape;448;p33"/>
          <p:cNvSpPr txBox="1">
            <a:spLocks noGrp="1"/>
          </p:cNvSpPr>
          <p:nvPr>
            <p:ph type="subTitle" idx="8"/>
          </p:nvPr>
        </p:nvSpPr>
        <p:spPr>
          <a:xfrm>
            <a:off x="5195195" y="2921175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GitLab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>
            <a:spLocks noGrp="1"/>
          </p:cNvSpPr>
          <p:nvPr>
            <p:ph type="subTitle" idx="1"/>
          </p:nvPr>
        </p:nvSpPr>
        <p:spPr>
          <a:xfrm>
            <a:off x="431040" y="1624237"/>
            <a:ext cx="8281919" cy="189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2400" b="1" u="sng" dirty="0"/>
              <a:t>REFERENSI</a:t>
            </a:r>
          </a:p>
          <a:p>
            <a:pPr marL="0" lvl="0" indent="0" algn="ctr">
              <a:buNone/>
            </a:pPr>
            <a:endParaRPr lang="en-US" sz="1400" dirty="0"/>
          </a:p>
          <a:p>
            <a:pPr marL="0" lvl="0" indent="0" algn="ctr">
              <a:buNone/>
            </a:pPr>
            <a:r>
              <a:rPr lang="en-US" sz="1400" dirty="0"/>
              <a:t>https://www.niagahoster.co.id/blog/ci-cd-adalah/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204774204"/>
      </p:ext>
    </p:extLst>
  </p:cSld>
  <p:clrMapOvr>
    <a:masterClrMapping/>
  </p:clrMapOvr>
</p:sld>
</file>

<file path=ppt/theme/theme1.xml><?xml version="1.0" encoding="utf-8"?>
<a:theme xmlns:a="http://schemas.openxmlformats.org/drawingml/2006/main" name="MVP Roadmap Tool Pitch Deck by Slidesgo">
  <a:themeElements>
    <a:clrScheme name="Simple Light">
      <a:dk1>
        <a:srgbClr val="191919"/>
      </a:dk1>
      <a:lt1>
        <a:srgbClr val="FFFFFF"/>
      </a:lt1>
      <a:dk2>
        <a:srgbClr val="FF6978"/>
      </a:dk2>
      <a:lt2>
        <a:srgbClr val="2667FF"/>
      </a:lt2>
      <a:accent1>
        <a:srgbClr val="F3C98C"/>
      </a:accent1>
      <a:accent2>
        <a:srgbClr val="ACEAD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459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Montserrat</vt:lpstr>
      <vt:lpstr>Mulish</vt:lpstr>
      <vt:lpstr>Nunito Light</vt:lpstr>
      <vt:lpstr>Raleway</vt:lpstr>
      <vt:lpstr>MVP Roadmap Tool Pitch Deck by Slidesgo</vt:lpstr>
      <vt:lpstr>CI/CD</vt:lpstr>
      <vt:lpstr>DEFINISI</vt:lpstr>
      <vt:lpstr>PowerPoint Presentation</vt:lpstr>
      <vt:lpstr>MANFAAT CI/CD</vt:lpstr>
      <vt:lpstr>PROSES CI/CD</vt:lpstr>
      <vt:lpstr>TOOLS UNTUK CI/CD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Yry</dc:creator>
  <cp:lastModifiedBy>Yry</cp:lastModifiedBy>
  <cp:revision>6</cp:revision>
  <dcterms:modified xsi:type="dcterms:W3CDTF">2023-10-27T02:09:52Z</dcterms:modified>
</cp:coreProperties>
</file>