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68" r:id="rId2"/>
    <p:sldId id="257" r:id="rId3"/>
    <p:sldId id="266" r:id="rId4"/>
    <p:sldId id="258" r:id="rId5"/>
    <p:sldId id="267" r:id="rId6"/>
    <p:sldId id="272" r:id="rId7"/>
    <p:sldId id="281" r:id="rId8"/>
    <p:sldId id="282" r:id="rId9"/>
    <p:sldId id="283" r:id="rId10"/>
    <p:sldId id="278" r:id="rId11"/>
    <p:sldId id="279" r:id="rId12"/>
    <p:sldId id="284" r:id="rId13"/>
    <p:sldId id="285" r:id="rId14"/>
    <p:sldId id="286" r:id="rId15"/>
    <p:sldId id="287" r:id="rId16"/>
    <p:sldId id="288" r:id="rId17"/>
    <p:sldId id="273" r:id="rId18"/>
    <p:sldId id="274" r:id="rId19"/>
    <p:sldId id="275" r:id="rId20"/>
    <p:sldId id="276" r:id="rId21"/>
    <p:sldId id="277" r:id="rId22"/>
    <p:sldId id="262" r:id="rId23"/>
    <p:sldId id="289" r:id="rId24"/>
    <p:sldId id="290" r:id="rId25"/>
    <p:sldId id="367" r:id="rId26"/>
    <p:sldId id="368" r:id="rId27"/>
    <p:sldId id="369" r:id="rId28"/>
    <p:sldId id="265" r:id="rId29"/>
    <p:sldId id="269" r:id="rId30"/>
    <p:sldId id="270" r:id="rId31"/>
    <p:sldId id="271" r:id="rId3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7" autoAdjust="0"/>
    <p:restoredTop sz="94610"/>
  </p:normalViewPr>
  <p:slideViewPr>
    <p:cSldViewPr snapToGrid="0" snapToObjects="1">
      <p:cViewPr varScale="1">
        <p:scale>
          <a:sx n="65" d="100"/>
          <a:sy n="65" d="100"/>
        </p:scale>
        <p:origin x="48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185E0C-2BAE-4BCA-8243-F5481C58CCD9}" type="doc">
      <dgm:prSet loTypeId="urn:microsoft.com/office/officeart/2009/layout/CirclePictureHierarchy" loCatId="hierarchy" qsTypeId="urn:microsoft.com/office/officeart/2005/8/quickstyle/3d1" qsCatId="3D" csTypeId="urn:microsoft.com/office/officeart/2005/8/colors/accent2_4" csCatId="accent2" phldr="1"/>
      <dgm:spPr/>
      <dgm:t>
        <a:bodyPr/>
        <a:lstStyle/>
        <a:p>
          <a:endParaRPr lang="en-IN"/>
        </a:p>
      </dgm:t>
    </dgm:pt>
    <dgm:pt modelId="{A37ED769-A52D-4763-B67D-070FBA92BE28}">
      <dgm:prSet/>
      <dgm:spPr/>
      <dgm:t>
        <a:bodyPr/>
        <a:lstStyle/>
        <a:p>
          <a:endParaRPr lang="en-IN"/>
        </a:p>
      </dgm:t>
    </dgm:pt>
    <dgm:pt modelId="{8E45E5CA-E235-4109-96B7-806574BA176F}" type="parTrans" cxnId="{0DE4D38D-0FD1-449B-A667-FE5FA6CB1829}">
      <dgm:prSet/>
      <dgm:spPr/>
      <dgm:t>
        <a:bodyPr/>
        <a:lstStyle/>
        <a:p>
          <a:endParaRPr lang="en-IN"/>
        </a:p>
      </dgm:t>
    </dgm:pt>
    <dgm:pt modelId="{23EBCDC5-16F5-4908-8055-B13511F41E0A}" type="sibTrans" cxnId="{0DE4D38D-0FD1-449B-A667-FE5FA6CB1829}">
      <dgm:prSet/>
      <dgm:spPr/>
      <dgm:t>
        <a:bodyPr/>
        <a:lstStyle/>
        <a:p>
          <a:endParaRPr lang="en-IN"/>
        </a:p>
      </dgm:t>
    </dgm:pt>
    <dgm:pt modelId="{A112B170-DEB0-4C9E-8217-15756FAF87BC}">
      <dgm:prSet phldrT="[Text]" phldr="1"/>
      <dgm:spPr/>
      <dgm:t>
        <a:bodyPr/>
        <a:lstStyle/>
        <a:p>
          <a:endParaRPr lang="en-IN" dirty="0"/>
        </a:p>
      </dgm:t>
    </dgm:pt>
    <dgm:pt modelId="{E4DB0C1F-4FA8-45A4-92C4-443A5867430A}" type="sibTrans" cxnId="{54970F3E-2565-4AE3-AAA5-50E62A4199F9}">
      <dgm:prSet/>
      <dgm:spPr/>
      <dgm:t>
        <a:bodyPr/>
        <a:lstStyle/>
        <a:p>
          <a:endParaRPr lang="en-IN"/>
        </a:p>
      </dgm:t>
    </dgm:pt>
    <dgm:pt modelId="{E95E87E6-FD17-4302-B1BE-CECA9A00C87D}" type="parTrans" cxnId="{54970F3E-2565-4AE3-AAA5-50E62A4199F9}">
      <dgm:prSet/>
      <dgm:spPr/>
      <dgm:t>
        <a:bodyPr/>
        <a:lstStyle/>
        <a:p>
          <a:endParaRPr lang="en-IN"/>
        </a:p>
      </dgm:t>
    </dgm:pt>
    <dgm:pt modelId="{69F8D35C-CB6D-40CE-AF8E-128D70ACFDF1}">
      <dgm:prSet/>
      <dgm:spPr/>
      <dgm:t>
        <a:bodyPr/>
        <a:lstStyle/>
        <a:p>
          <a:endParaRPr lang="en-IN"/>
        </a:p>
      </dgm:t>
    </dgm:pt>
    <dgm:pt modelId="{21A42B3E-4709-4B03-AC0C-2E22A1614F49}" type="parTrans" cxnId="{1FF70013-98F1-4CD3-ABC1-10C0507096C9}">
      <dgm:prSet/>
      <dgm:spPr/>
      <dgm:t>
        <a:bodyPr/>
        <a:lstStyle/>
        <a:p>
          <a:endParaRPr lang="en-IN"/>
        </a:p>
      </dgm:t>
    </dgm:pt>
    <dgm:pt modelId="{04C08B29-43C3-4913-8E7A-570295480FBF}" type="sibTrans" cxnId="{1FF70013-98F1-4CD3-ABC1-10C0507096C9}">
      <dgm:prSet/>
      <dgm:spPr/>
      <dgm:t>
        <a:bodyPr/>
        <a:lstStyle/>
        <a:p>
          <a:endParaRPr lang="en-IN"/>
        </a:p>
      </dgm:t>
    </dgm:pt>
    <dgm:pt modelId="{246202F5-98BE-43AD-A30A-B548D32B2CF2}">
      <dgm:prSet/>
      <dgm:spPr/>
      <dgm:t>
        <a:bodyPr/>
        <a:lstStyle/>
        <a:p>
          <a:endParaRPr lang="en-IN"/>
        </a:p>
      </dgm:t>
    </dgm:pt>
    <dgm:pt modelId="{819B7AFB-F0B1-4A2F-B666-9096A9EC08C7}" type="parTrans" cxnId="{4A430478-923B-4691-B23F-39573268F608}">
      <dgm:prSet/>
      <dgm:spPr/>
      <dgm:t>
        <a:bodyPr/>
        <a:lstStyle/>
        <a:p>
          <a:endParaRPr lang="en-IN"/>
        </a:p>
      </dgm:t>
    </dgm:pt>
    <dgm:pt modelId="{9AC0D14E-CA8E-451E-B429-CF693FBB1ADD}" type="sibTrans" cxnId="{4A430478-923B-4691-B23F-39573268F608}">
      <dgm:prSet/>
      <dgm:spPr/>
      <dgm:t>
        <a:bodyPr/>
        <a:lstStyle/>
        <a:p>
          <a:endParaRPr lang="en-IN"/>
        </a:p>
      </dgm:t>
    </dgm:pt>
    <dgm:pt modelId="{B83058D2-28B7-4A5D-AFB4-5C8BCC197D36}">
      <dgm:prSet/>
      <dgm:spPr/>
      <dgm:t>
        <a:bodyPr/>
        <a:lstStyle/>
        <a:p>
          <a:endParaRPr lang="en-IN"/>
        </a:p>
      </dgm:t>
    </dgm:pt>
    <dgm:pt modelId="{6CC6B1CC-CA3B-408B-BA9A-F41B3A736DD8}" type="parTrans" cxnId="{3E6677EB-5D4C-4FF4-A3F6-D4CAC3A662E1}">
      <dgm:prSet/>
      <dgm:spPr/>
      <dgm:t>
        <a:bodyPr/>
        <a:lstStyle/>
        <a:p>
          <a:endParaRPr lang="en-IN"/>
        </a:p>
      </dgm:t>
    </dgm:pt>
    <dgm:pt modelId="{0E430B4D-6D39-4493-BCB8-A9706B879DFA}" type="sibTrans" cxnId="{3E6677EB-5D4C-4FF4-A3F6-D4CAC3A662E1}">
      <dgm:prSet/>
      <dgm:spPr/>
      <dgm:t>
        <a:bodyPr/>
        <a:lstStyle/>
        <a:p>
          <a:endParaRPr lang="en-IN"/>
        </a:p>
      </dgm:t>
    </dgm:pt>
    <dgm:pt modelId="{6D30AED3-3A1D-4C3D-AF1B-9930FB9BFB08}">
      <dgm:prSet/>
      <dgm:spPr/>
      <dgm:t>
        <a:bodyPr/>
        <a:lstStyle/>
        <a:p>
          <a:endParaRPr lang="en-IN"/>
        </a:p>
      </dgm:t>
    </dgm:pt>
    <dgm:pt modelId="{32D4415C-9141-4C29-AAA8-D593A22E8496}" type="parTrans" cxnId="{636CCD9B-813E-40B7-A353-554EF4AC86D9}">
      <dgm:prSet/>
      <dgm:spPr/>
      <dgm:t>
        <a:bodyPr/>
        <a:lstStyle/>
        <a:p>
          <a:endParaRPr lang="en-IN"/>
        </a:p>
      </dgm:t>
    </dgm:pt>
    <dgm:pt modelId="{25BCAF4D-A8F5-4C1A-9BFD-CF54264CC068}" type="sibTrans" cxnId="{636CCD9B-813E-40B7-A353-554EF4AC86D9}">
      <dgm:prSet/>
      <dgm:spPr/>
      <dgm:t>
        <a:bodyPr/>
        <a:lstStyle/>
        <a:p>
          <a:endParaRPr lang="en-IN"/>
        </a:p>
      </dgm:t>
    </dgm:pt>
    <dgm:pt modelId="{A04DD1F8-9DCD-4131-BA68-00E6B2937326}" type="pres">
      <dgm:prSet presAssocID="{FC185E0C-2BAE-4BCA-8243-F5481C58CCD9}" presName="hierChild1" presStyleCnt="0">
        <dgm:presLayoutVars>
          <dgm:chPref val="1"/>
          <dgm:dir/>
          <dgm:animOne val="branch"/>
          <dgm:animLvl val="lvl"/>
          <dgm:resizeHandles/>
        </dgm:presLayoutVars>
      </dgm:prSet>
      <dgm:spPr/>
    </dgm:pt>
    <dgm:pt modelId="{BF7D3C37-AD59-4C79-86B6-AD8860818116}" type="pres">
      <dgm:prSet presAssocID="{A112B170-DEB0-4C9E-8217-15756FAF87BC}" presName="hierRoot1" presStyleCnt="0"/>
      <dgm:spPr/>
    </dgm:pt>
    <dgm:pt modelId="{9846B7C7-D30A-43A9-B9AA-8254C1F3C882}" type="pres">
      <dgm:prSet presAssocID="{A112B170-DEB0-4C9E-8217-15756FAF87BC}" presName="composite" presStyleCnt="0"/>
      <dgm:spPr/>
    </dgm:pt>
    <dgm:pt modelId="{7A88C409-70D5-48D5-B675-54C52ECEAA36}" type="pres">
      <dgm:prSet presAssocID="{A112B170-DEB0-4C9E-8217-15756FAF87BC}" presName="image" presStyleLbl="node0" presStyleIdx="0" presStyleCnt="1"/>
      <dgm:spPr/>
    </dgm:pt>
    <dgm:pt modelId="{B5C57F56-5250-4763-82D7-012E6815C9F5}" type="pres">
      <dgm:prSet presAssocID="{A112B170-DEB0-4C9E-8217-15756FAF87BC}" presName="text" presStyleLbl="revTx" presStyleIdx="0" presStyleCnt="6" custFlipVert="1" custFlipHor="1" custScaleX="7056" custScaleY="21671">
        <dgm:presLayoutVars>
          <dgm:chPref val="3"/>
        </dgm:presLayoutVars>
      </dgm:prSet>
      <dgm:spPr/>
    </dgm:pt>
    <dgm:pt modelId="{2958A12B-02E9-4CE4-8E63-F5C755EC0A3E}" type="pres">
      <dgm:prSet presAssocID="{A112B170-DEB0-4C9E-8217-15756FAF87BC}" presName="hierChild2" presStyleCnt="0"/>
      <dgm:spPr/>
    </dgm:pt>
    <dgm:pt modelId="{7A08BA04-D5D1-4FAC-87D7-38E837DF2BF8}" type="pres">
      <dgm:prSet presAssocID="{8E45E5CA-E235-4109-96B7-806574BA176F}" presName="Name10" presStyleLbl="parChTrans1D2" presStyleIdx="0" presStyleCnt="3"/>
      <dgm:spPr/>
    </dgm:pt>
    <dgm:pt modelId="{9D5567CA-7C53-42AF-9810-69F4FD0BE221}" type="pres">
      <dgm:prSet presAssocID="{A37ED769-A52D-4763-B67D-070FBA92BE28}" presName="hierRoot2" presStyleCnt="0"/>
      <dgm:spPr/>
    </dgm:pt>
    <dgm:pt modelId="{50B3F59C-A004-490B-937A-EA1246ABC373}" type="pres">
      <dgm:prSet presAssocID="{A37ED769-A52D-4763-B67D-070FBA92BE28}" presName="composite2" presStyleCnt="0"/>
      <dgm:spPr/>
    </dgm:pt>
    <dgm:pt modelId="{0F52042C-A244-46E2-A893-08CC8FE4F7B6}" type="pres">
      <dgm:prSet presAssocID="{A37ED769-A52D-4763-B67D-070FBA92BE28}" presName="image2" presStyleLbl="node2" presStyleIdx="0" presStyleCnt="3"/>
      <dgm:spPr/>
    </dgm:pt>
    <dgm:pt modelId="{62C5A9FD-264E-4CB9-92C8-4F5880FD995D}" type="pres">
      <dgm:prSet presAssocID="{A37ED769-A52D-4763-B67D-070FBA92BE28}" presName="text2" presStyleLbl="revTx" presStyleIdx="1" presStyleCnt="6">
        <dgm:presLayoutVars>
          <dgm:chPref val="3"/>
        </dgm:presLayoutVars>
      </dgm:prSet>
      <dgm:spPr/>
    </dgm:pt>
    <dgm:pt modelId="{FA9074CA-348E-4F9F-BE6A-DD8314E43A64}" type="pres">
      <dgm:prSet presAssocID="{A37ED769-A52D-4763-B67D-070FBA92BE28}" presName="hierChild3" presStyleCnt="0"/>
      <dgm:spPr/>
    </dgm:pt>
    <dgm:pt modelId="{ADAD1E31-F372-4AAC-9A79-BA531EB0B8F6}" type="pres">
      <dgm:prSet presAssocID="{21A42B3E-4709-4B03-AC0C-2E22A1614F49}" presName="Name10" presStyleLbl="parChTrans1D2" presStyleIdx="1" presStyleCnt="3"/>
      <dgm:spPr/>
    </dgm:pt>
    <dgm:pt modelId="{EBC68206-34D0-4667-9E8A-5139B91545D2}" type="pres">
      <dgm:prSet presAssocID="{69F8D35C-CB6D-40CE-AF8E-128D70ACFDF1}" presName="hierRoot2" presStyleCnt="0"/>
      <dgm:spPr/>
    </dgm:pt>
    <dgm:pt modelId="{D67AEC70-AED6-4213-8880-85F438AC30B2}" type="pres">
      <dgm:prSet presAssocID="{69F8D35C-CB6D-40CE-AF8E-128D70ACFDF1}" presName="composite2" presStyleCnt="0"/>
      <dgm:spPr/>
    </dgm:pt>
    <dgm:pt modelId="{09EED3B1-958C-4530-A34E-36DBC7299F12}" type="pres">
      <dgm:prSet presAssocID="{69F8D35C-CB6D-40CE-AF8E-128D70ACFDF1}" presName="image2" presStyleLbl="node2" presStyleIdx="1" presStyleCnt="3"/>
      <dgm:spPr/>
    </dgm:pt>
    <dgm:pt modelId="{FEE270A2-9173-42BA-99D7-9513EFF22739}" type="pres">
      <dgm:prSet presAssocID="{69F8D35C-CB6D-40CE-AF8E-128D70ACFDF1}" presName="text2" presStyleLbl="revTx" presStyleIdx="2" presStyleCnt="6">
        <dgm:presLayoutVars>
          <dgm:chPref val="3"/>
        </dgm:presLayoutVars>
      </dgm:prSet>
      <dgm:spPr/>
    </dgm:pt>
    <dgm:pt modelId="{0F0B3A3B-D383-4FEF-8356-6D9C0474AE6C}" type="pres">
      <dgm:prSet presAssocID="{69F8D35C-CB6D-40CE-AF8E-128D70ACFDF1}" presName="hierChild3" presStyleCnt="0"/>
      <dgm:spPr/>
    </dgm:pt>
    <dgm:pt modelId="{6CF08394-1718-4DC8-8CFB-1131527B98A3}" type="pres">
      <dgm:prSet presAssocID="{819B7AFB-F0B1-4A2F-B666-9096A9EC08C7}" presName="Name10" presStyleLbl="parChTrans1D2" presStyleIdx="2" presStyleCnt="3"/>
      <dgm:spPr/>
    </dgm:pt>
    <dgm:pt modelId="{0330F64A-66A1-459E-B3E9-337CB28AB73A}" type="pres">
      <dgm:prSet presAssocID="{246202F5-98BE-43AD-A30A-B548D32B2CF2}" presName="hierRoot2" presStyleCnt="0"/>
      <dgm:spPr/>
    </dgm:pt>
    <dgm:pt modelId="{29EF8A92-0806-426E-9139-30F7A0BF7C59}" type="pres">
      <dgm:prSet presAssocID="{246202F5-98BE-43AD-A30A-B548D32B2CF2}" presName="composite2" presStyleCnt="0"/>
      <dgm:spPr/>
    </dgm:pt>
    <dgm:pt modelId="{F48432C1-3454-45D2-83C8-B89A8DFB09D5}" type="pres">
      <dgm:prSet presAssocID="{246202F5-98BE-43AD-A30A-B548D32B2CF2}" presName="image2" presStyleLbl="node2" presStyleIdx="2" presStyleCnt="3"/>
      <dgm:spPr/>
    </dgm:pt>
    <dgm:pt modelId="{0B2F6F9F-5515-4E75-A854-F3CFEA5ADB7D}" type="pres">
      <dgm:prSet presAssocID="{246202F5-98BE-43AD-A30A-B548D32B2CF2}" presName="text2" presStyleLbl="revTx" presStyleIdx="3" presStyleCnt="6">
        <dgm:presLayoutVars>
          <dgm:chPref val="3"/>
        </dgm:presLayoutVars>
      </dgm:prSet>
      <dgm:spPr/>
    </dgm:pt>
    <dgm:pt modelId="{68DA0FE6-6FBC-413D-8744-BD0DE63895A8}" type="pres">
      <dgm:prSet presAssocID="{246202F5-98BE-43AD-A30A-B548D32B2CF2}" presName="hierChild3" presStyleCnt="0"/>
      <dgm:spPr/>
    </dgm:pt>
    <dgm:pt modelId="{010D4820-36C9-48FB-81FB-5772176653E1}" type="pres">
      <dgm:prSet presAssocID="{6CC6B1CC-CA3B-408B-BA9A-F41B3A736DD8}" presName="Name17" presStyleLbl="parChTrans1D3" presStyleIdx="0" presStyleCnt="2"/>
      <dgm:spPr/>
    </dgm:pt>
    <dgm:pt modelId="{DC3EA748-FAF3-4A55-85F5-70BD62834F6D}" type="pres">
      <dgm:prSet presAssocID="{B83058D2-28B7-4A5D-AFB4-5C8BCC197D36}" presName="hierRoot3" presStyleCnt="0"/>
      <dgm:spPr/>
    </dgm:pt>
    <dgm:pt modelId="{76D52DE0-E017-4301-89D7-5D58271681C9}" type="pres">
      <dgm:prSet presAssocID="{B83058D2-28B7-4A5D-AFB4-5C8BCC197D36}" presName="composite3" presStyleCnt="0"/>
      <dgm:spPr/>
    </dgm:pt>
    <dgm:pt modelId="{3F038029-F11F-44F7-9B29-1845657561C7}" type="pres">
      <dgm:prSet presAssocID="{B83058D2-28B7-4A5D-AFB4-5C8BCC197D36}" presName="image3" presStyleLbl="node3" presStyleIdx="0" presStyleCnt="2"/>
      <dgm:spPr/>
    </dgm:pt>
    <dgm:pt modelId="{4987B489-9733-4C40-B4F8-01B777AD7435}" type="pres">
      <dgm:prSet presAssocID="{B83058D2-28B7-4A5D-AFB4-5C8BCC197D36}" presName="text3" presStyleLbl="revTx" presStyleIdx="4" presStyleCnt="6">
        <dgm:presLayoutVars>
          <dgm:chPref val="3"/>
        </dgm:presLayoutVars>
      </dgm:prSet>
      <dgm:spPr/>
    </dgm:pt>
    <dgm:pt modelId="{D91BA8C9-E6EA-4B45-A98A-5EEB5D004BDF}" type="pres">
      <dgm:prSet presAssocID="{B83058D2-28B7-4A5D-AFB4-5C8BCC197D36}" presName="hierChild4" presStyleCnt="0"/>
      <dgm:spPr/>
    </dgm:pt>
    <dgm:pt modelId="{99FF3F4D-6B04-4A73-8A11-37C722C06AE6}" type="pres">
      <dgm:prSet presAssocID="{32D4415C-9141-4C29-AAA8-D593A22E8496}" presName="Name17" presStyleLbl="parChTrans1D3" presStyleIdx="1" presStyleCnt="2"/>
      <dgm:spPr/>
    </dgm:pt>
    <dgm:pt modelId="{D24B7A16-B251-4A4B-ACE1-19204F0D0565}" type="pres">
      <dgm:prSet presAssocID="{6D30AED3-3A1D-4C3D-AF1B-9930FB9BFB08}" presName="hierRoot3" presStyleCnt="0"/>
      <dgm:spPr/>
    </dgm:pt>
    <dgm:pt modelId="{7C55EFE8-1FBF-4C3B-B307-4221C7EBED80}" type="pres">
      <dgm:prSet presAssocID="{6D30AED3-3A1D-4C3D-AF1B-9930FB9BFB08}" presName="composite3" presStyleCnt="0"/>
      <dgm:spPr/>
    </dgm:pt>
    <dgm:pt modelId="{D2D1AEAF-03A1-4CA4-B970-E7DD770C9591}" type="pres">
      <dgm:prSet presAssocID="{6D30AED3-3A1D-4C3D-AF1B-9930FB9BFB08}" presName="image3" presStyleLbl="node3" presStyleIdx="1" presStyleCnt="2"/>
      <dgm:spPr/>
    </dgm:pt>
    <dgm:pt modelId="{1DBB1556-74D5-4754-A853-FA111A8E3A8A}" type="pres">
      <dgm:prSet presAssocID="{6D30AED3-3A1D-4C3D-AF1B-9930FB9BFB08}" presName="text3" presStyleLbl="revTx" presStyleIdx="5" presStyleCnt="6">
        <dgm:presLayoutVars>
          <dgm:chPref val="3"/>
        </dgm:presLayoutVars>
      </dgm:prSet>
      <dgm:spPr/>
    </dgm:pt>
    <dgm:pt modelId="{ABA84C2D-3CFE-4816-8DAB-11DF43010D08}" type="pres">
      <dgm:prSet presAssocID="{6D30AED3-3A1D-4C3D-AF1B-9930FB9BFB08}" presName="hierChild4" presStyleCnt="0"/>
      <dgm:spPr/>
    </dgm:pt>
  </dgm:ptLst>
  <dgm:cxnLst>
    <dgm:cxn modelId="{2E46D60D-217E-4E39-8579-F824AB908F04}" type="presOf" srcId="{69F8D35C-CB6D-40CE-AF8E-128D70ACFDF1}" destId="{FEE270A2-9173-42BA-99D7-9513EFF22739}" srcOrd="0" destOrd="0" presId="urn:microsoft.com/office/officeart/2009/layout/CirclePictureHierarchy"/>
    <dgm:cxn modelId="{64A45F12-2F56-42C2-927D-5A22F16C6E9B}" type="presOf" srcId="{819B7AFB-F0B1-4A2F-B666-9096A9EC08C7}" destId="{6CF08394-1718-4DC8-8CFB-1131527B98A3}" srcOrd="0" destOrd="0" presId="urn:microsoft.com/office/officeart/2009/layout/CirclePictureHierarchy"/>
    <dgm:cxn modelId="{B8499712-80F1-420F-A9C9-7EEAED5447E6}" type="presOf" srcId="{A112B170-DEB0-4C9E-8217-15756FAF87BC}" destId="{B5C57F56-5250-4763-82D7-012E6815C9F5}" srcOrd="0" destOrd="0" presId="urn:microsoft.com/office/officeart/2009/layout/CirclePictureHierarchy"/>
    <dgm:cxn modelId="{1FF70013-98F1-4CD3-ABC1-10C0507096C9}" srcId="{A112B170-DEB0-4C9E-8217-15756FAF87BC}" destId="{69F8D35C-CB6D-40CE-AF8E-128D70ACFDF1}" srcOrd="1" destOrd="0" parTransId="{21A42B3E-4709-4B03-AC0C-2E22A1614F49}" sibTransId="{04C08B29-43C3-4913-8E7A-570295480FBF}"/>
    <dgm:cxn modelId="{B0530F27-148F-4903-AA8F-8B5A1AC713DD}" type="presOf" srcId="{B83058D2-28B7-4A5D-AFB4-5C8BCC197D36}" destId="{4987B489-9733-4C40-B4F8-01B777AD7435}" srcOrd="0" destOrd="0" presId="urn:microsoft.com/office/officeart/2009/layout/CirclePictureHierarchy"/>
    <dgm:cxn modelId="{6E245E39-4CB7-47D2-B6A0-D3BCF605BC35}" type="presOf" srcId="{FC185E0C-2BAE-4BCA-8243-F5481C58CCD9}" destId="{A04DD1F8-9DCD-4131-BA68-00E6B2937326}" srcOrd="0" destOrd="0" presId="urn:microsoft.com/office/officeart/2009/layout/CirclePictureHierarchy"/>
    <dgm:cxn modelId="{54970F3E-2565-4AE3-AAA5-50E62A4199F9}" srcId="{FC185E0C-2BAE-4BCA-8243-F5481C58CCD9}" destId="{A112B170-DEB0-4C9E-8217-15756FAF87BC}" srcOrd="0" destOrd="0" parTransId="{E95E87E6-FD17-4302-B1BE-CECA9A00C87D}" sibTransId="{E4DB0C1F-4FA8-45A4-92C4-443A5867430A}"/>
    <dgm:cxn modelId="{4317C070-B006-4000-BDCC-77F77FA85A1A}" type="presOf" srcId="{8E45E5CA-E235-4109-96B7-806574BA176F}" destId="{7A08BA04-D5D1-4FAC-87D7-38E837DF2BF8}" srcOrd="0" destOrd="0" presId="urn:microsoft.com/office/officeart/2009/layout/CirclePictureHierarchy"/>
    <dgm:cxn modelId="{4A430478-923B-4691-B23F-39573268F608}" srcId="{A112B170-DEB0-4C9E-8217-15756FAF87BC}" destId="{246202F5-98BE-43AD-A30A-B548D32B2CF2}" srcOrd="2" destOrd="0" parTransId="{819B7AFB-F0B1-4A2F-B666-9096A9EC08C7}" sibTransId="{9AC0D14E-CA8E-451E-B429-CF693FBB1ADD}"/>
    <dgm:cxn modelId="{0DE4D38D-0FD1-449B-A667-FE5FA6CB1829}" srcId="{A112B170-DEB0-4C9E-8217-15756FAF87BC}" destId="{A37ED769-A52D-4763-B67D-070FBA92BE28}" srcOrd="0" destOrd="0" parTransId="{8E45E5CA-E235-4109-96B7-806574BA176F}" sibTransId="{23EBCDC5-16F5-4908-8055-B13511F41E0A}"/>
    <dgm:cxn modelId="{325E1292-7165-4D81-AA2C-66D3D6556DEA}" type="presOf" srcId="{6D30AED3-3A1D-4C3D-AF1B-9930FB9BFB08}" destId="{1DBB1556-74D5-4754-A853-FA111A8E3A8A}" srcOrd="0" destOrd="0" presId="urn:microsoft.com/office/officeart/2009/layout/CirclePictureHierarchy"/>
    <dgm:cxn modelId="{636CCD9B-813E-40B7-A353-554EF4AC86D9}" srcId="{246202F5-98BE-43AD-A30A-B548D32B2CF2}" destId="{6D30AED3-3A1D-4C3D-AF1B-9930FB9BFB08}" srcOrd="1" destOrd="0" parTransId="{32D4415C-9141-4C29-AAA8-D593A22E8496}" sibTransId="{25BCAF4D-A8F5-4C1A-9BFD-CF54264CC068}"/>
    <dgm:cxn modelId="{A4BCBCA1-8618-42F4-8938-365900BC17C8}" type="presOf" srcId="{32D4415C-9141-4C29-AAA8-D593A22E8496}" destId="{99FF3F4D-6B04-4A73-8A11-37C722C06AE6}" srcOrd="0" destOrd="0" presId="urn:microsoft.com/office/officeart/2009/layout/CirclePictureHierarchy"/>
    <dgm:cxn modelId="{057347DC-8799-43B7-8904-B51707E30269}" type="presOf" srcId="{21A42B3E-4709-4B03-AC0C-2E22A1614F49}" destId="{ADAD1E31-F372-4AAC-9A79-BA531EB0B8F6}" srcOrd="0" destOrd="0" presId="urn:microsoft.com/office/officeart/2009/layout/CirclePictureHierarchy"/>
    <dgm:cxn modelId="{324772E4-438F-4703-91B2-CD510D61812F}" type="presOf" srcId="{246202F5-98BE-43AD-A30A-B548D32B2CF2}" destId="{0B2F6F9F-5515-4E75-A854-F3CFEA5ADB7D}" srcOrd="0" destOrd="0" presId="urn:microsoft.com/office/officeart/2009/layout/CirclePictureHierarchy"/>
    <dgm:cxn modelId="{3E6677EB-5D4C-4FF4-A3F6-D4CAC3A662E1}" srcId="{246202F5-98BE-43AD-A30A-B548D32B2CF2}" destId="{B83058D2-28B7-4A5D-AFB4-5C8BCC197D36}" srcOrd="0" destOrd="0" parTransId="{6CC6B1CC-CA3B-408B-BA9A-F41B3A736DD8}" sibTransId="{0E430B4D-6D39-4493-BCB8-A9706B879DFA}"/>
    <dgm:cxn modelId="{1D88C9ED-063E-4A10-8779-774C2F081058}" type="presOf" srcId="{A37ED769-A52D-4763-B67D-070FBA92BE28}" destId="{62C5A9FD-264E-4CB9-92C8-4F5880FD995D}" srcOrd="0" destOrd="0" presId="urn:microsoft.com/office/officeart/2009/layout/CirclePictureHierarchy"/>
    <dgm:cxn modelId="{1E6BDEF8-F25F-410F-A122-0E686F6D0AAF}" type="presOf" srcId="{6CC6B1CC-CA3B-408B-BA9A-F41B3A736DD8}" destId="{010D4820-36C9-48FB-81FB-5772176653E1}" srcOrd="0" destOrd="0" presId="urn:microsoft.com/office/officeart/2009/layout/CirclePictureHierarchy"/>
    <dgm:cxn modelId="{14E9C30C-9F8D-4E60-A0CB-9C111599757E}" type="presParOf" srcId="{A04DD1F8-9DCD-4131-BA68-00E6B2937326}" destId="{BF7D3C37-AD59-4C79-86B6-AD8860818116}" srcOrd="0" destOrd="0" presId="urn:microsoft.com/office/officeart/2009/layout/CirclePictureHierarchy"/>
    <dgm:cxn modelId="{55325DBE-DBB0-414D-8F03-F62017B92E52}" type="presParOf" srcId="{BF7D3C37-AD59-4C79-86B6-AD8860818116}" destId="{9846B7C7-D30A-43A9-B9AA-8254C1F3C882}" srcOrd="0" destOrd="0" presId="urn:microsoft.com/office/officeart/2009/layout/CirclePictureHierarchy"/>
    <dgm:cxn modelId="{A86C97CA-E11E-40DC-B076-04ABE208C528}" type="presParOf" srcId="{9846B7C7-D30A-43A9-B9AA-8254C1F3C882}" destId="{7A88C409-70D5-48D5-B675-54C52ECEAA36}" srcOrd="0" destOrd="0" presId="urn:microsoft.com/office/officeart/2009/layout/CirclePictureHierarchy"/>
    <dgm:cxn modelId="{3F5B31FB-5F2D-4997-A00D-A1F8D67C20E2}" type="presParOf" srcId="{9846B7C7-D30A-43A9-B9AA-8254C1F3C882}" destId="{B5C57F56-5250-4763-82D7-012E6815C9F5}" srcOrd="1" destOrd="0" presId="urn:microsoft.com/office/officeart/2009/layout/CirclePictureHierarchy"/>
    <dgm:cxn modelId="{D90BA5D8-2F1D-4E17-AF38-A37BD3CF818A}" type="presParOf" srcId="{BF7D3C37-AD59-4C79-86B6-AD8860818116}" destId="{2958A12B-02E9-4CE4-8E63-F5C755EC0A3E}" srcOrd="1" destOrd="0" presId="urn:microsoft.com/office/officeart/2009/layout/CirclePictureHierarchy"/>
    <dgm:cxn modelId="{18093C55-3920-49BD-8F52-F6BAC924FEEB}" type="presParOf" srcId="{2958A12B-02E9-4CE4-8E63-F5C755EC0A3E}" destId="{7A08BA04-D5D1-4FAC-87D7-38E837DF2BF8}" srcOrd="0" destOrd="0" presId="urn:microsoft.com/office/officeart/2009/layout/CirclePictureHierarchy"/>
    <dgm:cxn modelId="{CA45FEF2-11F7-408A-8648-D15F5D8B1D1B}" type="presParOf" srcId="{2958A12B-02E9-4CE4-8E63-F5C755EC0A3E}" destId="{9D5567CA-7C53-42AF-9810-69F4FD0BE221}" srcOrd="1" destOrd="0" presId="urn:microsoft.com/office/officeart/2009/layout/CirclePictureHierarchy"/>
    <dgm:cxn modelId="{F47965A1-0A99-4964-A070-1B29D0E98AA1}" type="presParOf" srcId="{9D5567CA-7C53-42AF-9810-69F4FD0BE221}" destId="{50B3F59C-A004-490B-937A-EA1246ABC373}" srcOrd="0" destOrd="0" presId="urn:microsoft.com/office/officeart/2009/layout/CirclePictureHierarchy"/>
    <dgm:cxn modelId="{6435DA02-FAC6-4229-8B40-0280D200A64C}" type="presParOf" srcId="{50B3F59C-A004-490B-937A-EA1246ABC373}" destId="{0F52042C-A244-46E2-A893-08CC8FE4F7B6}" srcOrd="0" destOrd="0" presId="urn:microsoft.com/office/officeart/2009/layout/CirclePictureHierarchy"/>
    <dgm:cxn modelId="{BC9AEB52-C924-4D27-976B-63556870A371}" type="presParOf" srcId="{50B3F59C-A004-490B-937A-EA1246ABC373}" destId="{62C5A9FD-264E-4CB9-92C8-4F5880FD995D}" srcOrd="1" destOrd="0" presId="urn:microsoft.com/office/officeart/2009/layout/CirclePictureHierarchy"/>
    <dgm:cxn modelId="{CEE37217-2315-4C2D-A79C-EBC52C6FEAF2}" type="presParOf" srcId="{9D5567CA-7C53-42AF-9810-69F4FD0BE221}" destId="{FA9074CA-348E-4F9F-BE6A-DD8314E43A64}" srcOrd="1" destOrd="0" presId="urn:microsoft.com/office/officeart/2009/layout/CirclePictureHierarchy"/>
    <dgm:cxn modelId="{A4C327D7-7A3C-4CEF-9CC6-8675E70F2D17}" type="presParOf" srcId="{2958A12B-02E9-4CE4-8E63-F5C755EC0A3E}" destId="{ADAD1E31-F372-4AAC-9A79-BA531EB0B8F6}" srcOrd="2" destOrd="0" presId="urn:microsoft.com/office/officeart/2009/layout/CirclePictureHierarchy"/>
    <dgm:cxn modelId="{66D13323-24E7-4844-B84C-B43F5DE9CF32}" type="presParOf" srcId="{2958A12B-02E9-4CE4-8E63-F5C755EC0A3E}" destId="{EBC68206-34D0-4667-9E8A-5139B91545D2}" srcOrd="3" destOrd="0" presId="urn:microsoft.com/office/officeart/2009/layout/CirclePictureHierarchy"/>
    <dgm:cxn modelId="{92CA8173-C78A-43A5-9B96-098D1EA6C872}" type="presParOf" srcId="{EBC68206-34D0-4667-9E8A-5139B91545D2}" destId="{D67AEC70-AED6-4213-8880-85F438AC30B2}" srcOrd="0" destOrd="0" presId="urn:microsoft.com/office/officeart/2009/layout/CirclePictureHierarchy"/>
    <dgm:cxn modelId="{301592D7-A68C-4432-A8C0-85C4DB341AFA}" type="presParOf" srcId="{D67AEC70-AED6-4213-8880-85F438AC30B2}" destId="{09EED3B1-958C-4530-A34E-36DBC7299F12}" srcOrd="0" destOrd="0" presId="urn:microsoft.com/office/officeart/2009/layout/CirclePictureHierarchy"/>
    <dgm:cxn modelId="{5A5BF7BD-24E8-447C-8D6D-E69839FC405F}" type="presParOf" srcId="{D67AEC70-AED6-4213-8880-85F438AC30B2}" destId="{FEE270A2-9173-42BA-99D7-9513EFF22739}" srcOrd="1" destOrd="0" presId="urn:microsoft.com/office/officeart/2009/layout/CirclePictureHierarchy"/>
    <dgm:cxn modelId="{227B9110-3255-459E-B56D-830C22410142}" type="presParOf" srcId="{EBC68206-34D0-4667-9E8A-5139B91545D2}" destId="{0F0B3A3B-D383-4FEF-8356-6D9C0474AE6C}" srcOrd="1" destOrd="0" presId="urn:microsoft.com/office/officeart/2009/layout/CirclePictureHierarchy"/>
    <dgm:cxn modelId="{7896835F-0FFC-46B7-B54C-D224DF9715E6}" type="presParOf" srcId="{2958A12B-02E9-4CE4-8E63-F5C755EC0A3E}" destId="{6CF08394-1718-4DC8-8CFB-1131527B98A3}" srcOrd="4" destOrd="0" presId="urn:microsoft.com/office/officeart/2009/layout/CirclePictureHierarchy"/>
    <dgm:cxn modelId="{CB3714EA-5E59-436C-8255-884E8B121BD0}" type="presParOf" srcId="{2958A12B-02E9-4CE4-8E63-F5C755EC0A3E}" destId="{0330F64A-66A1-459E-B3E9-337CB28AB73A}" srcOrd="5" destOrd="0" presId="urn:microsoft.com/office/officeart/2009/layout/CirclePictureHierarchy"/>
    <dgm:cxn modelId="{97BE69BF-9374-4B7F-B755-CBC1B1FB2F99}" type="presParOf" srcId="{0330F64A-66A1-459E-B3E9-337CB28AB73A}" destId="{29EF8A92-0806-426E-9139-30F7A0BF7C59}" srcOrd="0" destOrd="0" presId="urn:microsoft.com/office/officeart/2009/layout/CirclePictureHierarchy"/>
    <dgm:cxn modelId="{E91ECAC5-DBCD-426F-9398-67E957B23648}" type="presParOf" srcId="{29EF8A92-0806-426E-9139-30F7A0BF7C59}" destId="{F48432C1-3454-45D2-83C8-B89A8DFB09D5}" srcOrd="0" destOrd="0" presId="urn:microsoft.com/office/officeart/2009/layout/CirclePictureHierarchy"/>
    <dgm:cxn modelId="{D4F5E12C-4A02-4902-82BF-966D54FB0DD8}" type="presParOf" srcId="{29EF8A92-0806-426E-9139-30F7A0BF7C59}" destId="{0B2F6F9F-5515-4E75-A854-F3CFEA5ADB7D}" srcOrd="1" destOrd="0" presId="urn:microsoft.com/office/officeart/2009/layout/CirclePictureHierarchy"/>
    <dgm:cxn modelId="{36AB95C0-B9D0-4C57-A437-48D8CA19827D}" type="presParOf" srcId="{0330F64A-66A1-459E-B3E9-337CB28AB73A}" destId="{68DA0FE6-6FBC-413D-8744-BD0DE63895A8}" srcOrd="1" destOrd="0" presId="urn:microsoft.com/office/officeart/2009/layout/CirclePictureHierarchy"/>
    <dgm:cxn modelId="{CA01C995-BACD-4CDC-8E69-FAF5E6B56856}" type="presParOf" srcId="{68DA0FE6-6FBC-413D-8744-BD0DE63895A8}" destId="{010D4820-36C9-48FB-81FB-5772176653E1}" srcOrd="0" destOrd="0" presId="urn:microsoft.com/office/officeart/2009/layout/CirclePictureHierarchy"/>
    <dgm:cxn modelId="{B94EBCAC-61D0-405A-A010-8621D0978F41}" type="presParOf" srcId="{68DA0FE6-6FBC-413D-8744-BD0DE63895A8}" destId="{DC3EA748-FAF3-4A55-85F5-70BD62834F6D}" srcOrd="1" destOrd="0" presId="urn:microsoft.com/office/officeart/2009/layout/CirclePictureHierarchy"/>
    <dgm:cxn modelId="{0D23D464-12AB-4F14-93CB-535382747C96}" type="presParOf" srcId="{DC3EA748-FAF3-4A55-85F5-70BD62834F6D}" destId="{76D52DE0-E017-4301-89D7-5D58271681C9}" srcOrd="0" destOrd="0" presId="urn:microsoft.com/office/officeart/2009/layout/CirclePictureHierarchy"/>
    <dgm:cxn modelId="{747548FC-7870-4637-9303-7614E0AC1798}" type="presParOf" srcId="{76D52DE0-E017-4301-89D7-5D58271681C9}" destId="{3F038029-F11F-44F7-9B29-1845657561C7}" srcOrd="0" destOrd="0" presId="urn:microsoft.com/office/officeart/2009/layout/CirclePictureHierarchy"/>
    <dgm:cxn modelId="{3F737812-80FC-472B-A32A-34B644369F5D}" type="presParOf" srcId="{76D52DE0-E017-4301-89D7-5D58271681C9}" destId="{4987B489-9733-4C40-B4F8-01B777AD7435}" srcOrd="1" destOrd="0" presId="urn:microsoft.com/office/officeart/2009/layout/CirclePictureHierarchy"/>
    <dgm:cxn modelId="{8D1DA642-F595-4F3D-911C-F05D9EB298AF}" type="presParOf" srcId="{DC3EA748-FAF3-4A55-85F5-70BD62834F6D}" destId="{D91BA8C9-E6EA-4B45-A98A-5EEB5D004BDF}" srcOrd="1" destOrd="0" presId="urn:microsoft.com/office/officeart/2009/layout/CirclePictureHierarchy"/>
    <dgm:cxn modelId="{567D548D-975A-48FA-9F32-1108B25BA00D}" type="presParOf" srcId="{68DA0FE6-6FBC-413D-8744-BD0DE63895A8}" destId="{99FF3F4D-6B04-4A73-8A11-37C722C06AE6}" srcOrd="2" destOrd="0" presId="urn:microsoft.com/office/officeart/2009/layout/CirclePictureHierarchy"/>
    <dgm:cxn modelId="{907354A9-75CA-454D-8D2D-4D26A4F93BE1}" type="presParOf" srcId="{68DA0FE6-6FBC-413D-8744-BD0DE63895A8}" destId="{D24B7A16-B251-4A4B-ACE1-19204F0D0565}" srcOrd="3" destOrd="0" presId="urn:microsoft.com/office/officeart/2009/layout/CirclePictureHierarchy"/>
    <dgm:cxn modelId="{F4FCD87B-C09B-4EFB-A6A6-902A4E573B36}" type="presParOf" srcId="{D24B7A16-B251-4A4B-ACE1-19204F0D0565}" destId="{7C55EFE8-1FBF-4C3B-B307-4221C7EBED80}" srcOrd="0" destOrd="0" presId="urn:microsoft.com/office/officeart/2009/layout/CirclePictureHierarchy"/>
    <dgm:cxn modelId="{ABC5A067-45DF-45A3-9372-FE3343177F49}" type="presParOf" srcId="{7C55EFE8-1FBF-4C3B-B307-4221C7EBED80}" destId="{D2D1AEAF-03A1-4CA4-B970-E7DD770C9591}" srcOrd="0" destOrd="0" presId="urn:microsoft.com/office/officeart/2009/layout/CirclePictureHierarchy"/>
    <dgm:cxn modelId="{F3E7D810-8633-46C6-B514-CE3B1E5CC1B3}" type="presParOf" srcId="{7C55EFE8-1FBF-4C3B-B307-4221C7EBED80}" destId="{1DBB1556-74D5-4754-A853-FA111A8E3A8A}" srcOrd="1" destOrd="0" presId="urn:microsoft.com/office/officeart/2009/layout/CirclePictureHierarchy"/>
    <dgm:cxn modelId="{E9B10E1F-99EC-44C9-A42C-92B59D2B8CD0}" type="presParOf" srcId="{D24B7A16-B251-4A4B-ACE1-19204F0D0565}" destId="{ABA84C2D-3CFE-4816-8DAB-11DF43010D08}"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FF3F4D-6B04-4A73-8A11-37C722C06AE6}">
      <dsp:nvSpPr>
        <dsp:cNvPr id="0" name=""/>
        <dsp:cNvSpPr/>
      </dsp:nvSpPr>
      <dsp:spPr>
        <a:xfrm>
          <a:off x="8126517" y="3715248"/>
          <a:ext cx="1861971" cy="426560"/>
        </a:xfrm>
        <a:custGeom>
          <a:avLst/>
          <a:gdLst/>
          <a:ahLst/>
          <a:cxnLst/>
          <a:rect l="0" t="0" r="0" b="0"/>
          <a:pathLst>
            <a:path>
              <a:moveTo>
                <a:pt x="0" y="0"/>
              </a:moveTo>
              <a:lnTo>
                <a:pt x="0" y="214973"/>
              </a:lnTo>
              <a:lnTo>
                <a:pt x="1861971" y="214973"/>
              </a:lnTo>
              <a:lnTo>
                <a:pt x="1861971" y="426560"/>
              </a:lnTo>
            </a:path>
          </a:pathLst>
        </a:custGeom>
        <a:noFill/>
        <a:ln w="12700" cap="flat" cmpd="sng" algn="ctr">
          <a:solidFill>
            <a:schemeClr val="accent2">
              <a:tint val="7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10D4820-36C9-48FB-81FB-5772176653E1}">
      <dsp:nvSpPr>
        <dsp:cNvPr id="0" name=""/>
        <dsp:cNvSpPr/>
      </dsp:nvSpPr>
      <dsp:spPr>
        <a:xfrm>
          <a:off x="6264545" y="3715248"/>
          <a:ext cx="1861971" cy="426560"/>
        </a:xfrm>
        <a:custGeom>
          <a:avLst/>
          <a:gdLst/>
          <a:ahLst/>
          <a:cxnLst/>
          <a:rect l="0" t="0" r="0" b="0"/>
          <a:pathLst>
            <a:path>
              <a:moveTo>
                <a:pt x="1861971" y="0"/>
              </a:moveTo>
              <a:lnTo>
                <a:pt x="1861971" y="214973"/>
              </a:lnTo>
              <a:lnTo>
                <a:pt x="0" y="214973"/>
              </a:lnTo>
              <a:lnTo>
                <a:pt x="0" y="426560"/>
              </a:lnTo>
            </a:path>
          </a:pathLst>
        </a:custGeom>
        <a:noFill/>
        <a:ln w="12700" cap="flat" cmpd="sng" algn="ctr">
          <a:solidFill>
            <a:schemeClr val="accent2">
              <a:tint val="7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CF08394-1718-4DC8-8CFB-1131527B98A3}">
      <dsp:nvSpPr>
        <dsp:cNvPr id="0" name=""/>
        <dsp:cNvSpPr/>
      </dsp:nvSpPr>
      <dsp:spPr>
        <a:xfrm>
          <a:off x="4874553" y="1934526"/>
          <a:ext cx="3251964" cy="426560"/>
        </a:xfrm>
        <a:custGeom>
          <a:avLst/>
          <a:gdLst/>
          <a:ahLst/>
          <a:cxnLst/>
          <a:rect l="0" t="0" r="0" b="0"/>
          <a:pathLst>
            <a:path>
              <a:moveTo>
                <a:pt x="0" y="0"/>
              </a:moveTo>
              <a:lnTo>
                <a:pt x="0" y="214973"/>
              </a:lnTo>
              <a:lnTo>
                <a:pt x="3251964" y="214973"/>
              </a:lnTo>
              <a:lnTo>
                <a:pt x="3251964" y="426560"/>
              </a:lnTo>
            </a:path>
          </a:pathLst>
        </a:custGeom>
        <a:noFill/>
        <a:ln w="12700" cap="flat" cmpd="sng" algn="ctr">
          <a:solidFill>
            <a:schemeClr val="accent2">
              <a:tint val="9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DAD1E31-F372-4AAC-9A79-BA531EB0B8F6}">
      <dsp:nvSpPr>
        <dsp:cNvPr id="0" name=""/>
        <dsp:cNvSpPr/>
      </dsp:nvSpPr>
      <dsp:spPr>
        <a:xfrm>
          <a:off x="4402574" y="1934526"/>
          <a:ext cx="471979" cy="426560"/>
        </a:xfrm>
        <a:custGeom>
          <a:avLst/>
          <a:gdLst/>
          <a:ahLst/>
          <a:cxnLst/>
          <a:rect l="0" t="0" r="0" b="0"/>
          <a:pathLst>
            <a:path>
              <a:moveTo>
                <a:pt x="471979" y="0"/>
              </a:moveTo>
              <a:lnTo>
                <a:pt x="471979" y="214973"/>
              </a:lnTo>
              <a:lnTo>
                <a:pt x="0" y="214973"/>
              </a:lnTo>
              <a:lnTo>
                <a:pt x="0" y="426560"/>
              </a:lnTo>
            </a:path>
          </a:pathLst>
        </a:custGeom>
        <a:noFill/>
        <a:ln w="12700" cap="flat" cmpd="sng" algn="ctr">
          <a:solidFill>
            <a:schemeClr val="accent2">
              <a:tint val="9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A08BA04-D5D1-4FAC-87D7-38E837DF2BF8}">
      <dsp:nvSpPr>
        <dsp:cNvPr id="0" name=""/>
        <dsp:cNvSpPr/>
      </dsp:nvSpPr>
      <dsp:spPr>
        <a:xfrm>
          <a:off x="678630" y="1934526"/>
          <a:ext cx="4195922" cy="426560"/>
        </a:xfrm>
        <a:custGeom>
          <a:avLst/>
          <a:gdLst/>
          <a:ahLst/>
          <a:cxnLst/>
          <a:rect l="0" t="0" r="0" b="0"/>
          <a:pathLst>
            <a:path>
              <a:moveTo>
                <a:pt x="4195922" y="0"/>
              </a:moveTo>
              <a:lnTo>
                <a:pt x="4195922" y="214973"/>
              </a:lnTo>
              <a:lnTo>
                <a:pt x="0" y="214973"/>
              </a:lnTo>
              <a:lnTo>
                <a:pt x="0" y="426560"/>
              </a:lnTo>
            </a:path>
          </a:pathLst>
        </a:custGeom>
        <a:noFill/>
        <a:ln w="12700" cap="flat" cmpd="sng" algn="ctr">
          <a:solidFill>
            <a:schemeClr val="accent2">
              <a:tint val="9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A88C409-70D5-48D5-B675-54C52ECEAA36}">
      <dsp:nvSpPr>
        <dsp:cNvPr id="0" name=""/>
        <dsp:cNvSpPr/>
      </dsp:nvSpPr>
      <dsp:spPr>
        <a:xfrm>
          <a:off x="4197472" y="580365"/>
          <a:ext cx="1354161" cy="1354161"/>
        </a:xfrm>
        <a:prstGeom prst="ellipse">
          <a:avLst/>
        </a:prstGeom>
        <a:gradFill rotWithShape="0">
          <a:gsLst>
            <a:gs pos="0">
              <a:schemeClr val="accent2">
                <a:shade val="60000"/>
                <a:hueOff val="0"/>
                <a:satOff val="0"/>
                <a:lumOff val="0"/>
                <a:alphaOff val="0"/>
                <a:satMod val="103000"/>
                <a:lumMod val="102000"/>
                <a:tint val="94000"/>
              </a:schemeClr>
            </a:gs>
            <a:gs pos="50000">
              <a:schemeClr val="accent2">
                <a:shade val="60000"/>
                <a:hueOff val="0"/>
                <a:satOff val="0"/>
                <a:lumOff val="0"/>
                <a:alphaOff val="0"/>
                <a:satMod val="110000"/>
                <a:lumMod val="100000"/>
                <a:shade val="100000"/>
              </a:schemeClr>
            </a:gs>
            <a:gs pos="100000">
              <a:schemeClr val="accent2">
                <a:shade val="6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B5C57F56-5250-4763-82D7-012E6815C9F5}">
      <dsp:nvSpPr>
        <dsp:cNvPr id="0" name=""/>
        <dsp:cNvSpPr/>
      </dsp:nvSpPr>
      <dsp:spPr>
        <a:xfrm flipH="1" flipV="1">
          <a:off x="6495592" y="1107330"/>
          <a:ext cx="143324" cy="293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endParaRPr lang="en-IN" sz="500" kern="1200" dirty="0"/>
        </a:p>
      </dsp:txBody>
      <dsp:txXfrm rot="10800000">
        <a:off x="6495592" y="1107330"/>
        <a:ext cx="143324" cy="293460"/>
      </dsp:txXfrm>
    </dsp:sp>
    <dsp:sp modelId="{0F52042C-A244-46E2-A893-08CC8FE4F7B6}">
      <dsp:nvSpPr>
        <dsp:cNvPr id="0" name=""/>
        <dsp:cNvSpPr/>
      </dsp:nvSpPr>
      <dsp:spPr>
        <a:xfrm>
          <a:off x="1550" y="2361087"/>
          <a:ext cx="1354161" cy="1354161"/>
        </a:xfrm>
        <a:prstGeom prst="ellipse">
          <a:avLst/>
        </a:prstGeom>
        <a:gradFill rotWithShape="0">
          <a:gsLst>
            <a:gs pos="0">
              <a:schemeClr val="accent2">
                <a:shade val="80000"/>
                <a:hueOff val="0"/>
                <a:satOff val="0"/>
                <a:lumOff val="0"/>
                <a:alphaOff val="0"/>
                <a:satMod val="103000"/>
                <a:lumMod val="102000"/>
                <a:tint val="94000"/>
              </a:schemeClr>
            </a:gs>
            <a:gs pos="50000">
              <a:schemeClr val="accent2">
                <a:shade val="80000"/>
                <a:hueOff val="0"/>
                <a:satOff val="0"/>
                <a:lumOff val="0"/>
                <a:alphaOff val="0"/>
                <a:satMod val="110000"/>
                <a:lumMod val="100000"/>
                <a:shade val="100000"/>
              </a:schemeClr>
            </a:gs>
            <a:gs pos="100000">
              <a:schemeClr val="accent2">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62C5A9FD-264E-4CB9-92C8-4F5880FD995D}">
      <dsp:nvSpPr>
        <dsp:cNvPr id="0" name=""/>
        <dsp:cNvSpPr/>
      </dsp:nvSpPr>
      <dsp:spPr>
        <a:xfrm>
          <a:off x="1355711" y="2357701"/>
          <a:ext cx="2031241" cy="1354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ctr" anchorCtr="0">
          <a:noAutofit/>
        </a:bodyPr>
        <a:lstStyle/>
        <a:p>
          <a:pPr marL="0" lvl="0" indent="0" algn="l" defTabSz="2755900">
            <a:lnSpc>
              <a:spcPct val="90000"/>
            </a:lnSpc>
            <a:spcBef>
              <a:spcPct val="0"/>
            </a:spcBef>
            <a:spcAft>
              <a:spcPct val="35000"/>
            </a:spcAft>
            <a:buNone/>
          </a:pPr>
          <a:endParaRPr lang="en-IN" sz="6200" kern="1200"/>
        </a:p>
      </dsp:txBody>
      <dsp:txXfrm>
        <a:off x="1355711" y="2357701"/>
        <a:ext cx="2031241" cy="1354161"/>
      </dsp:txXfrm>
    </dsp:sp>
    <dsp:sp modelId="{09EED3B1-958C-4530-A34E-36DBC7299F12}">
      <dsp:nvSpPr>
        <dsp:cNvPr id="0" name=""/>
        <dsp:cNvSpPr/>
      </dsp:nvSpPr>
      <dsp:spPr>
        <a:xfrm>
          <a:off x="3725493" y="2361087"/>
          <a:ext cx="1354161" cy="1354161"/>
        </a:xfrm>
        <a:prstGeom prst="ellipse">
          <a:avLst/>
        </a:prstGeom>
        <a:gradFill rotWithShape="0">
          <a:gsLst>
            <a:gs pos="0">
              <a:schemeClr val="accent2">
                <a:shade val="80000"/>
                <a:hueOff val="0"/>
                <a:satOff val="0"/>
                <a:lumOff val="0"/>
                <a:alphaOff val="0"/>
                <a:satMod val="103000"/>
                <a:lumMod val="102000"/>
                <a:tint val="94000"/>
              </a:schemeClr>
            </a:gs>
            <a:gs pos="50000">
              <a:schemeClr val="accent2">
                <a:shade val="80000"/>
                <a:hueOff val="0"/>
                <a:satOff val="0"/>
                <a:lumOff val="0"/>
                <a:alphaOff val="0"/>
                <a:satMod val="110000"/>
                <a:lumMod val="100000"/>
                <a:shade val="100000"/>
              </a:schemeClr>
            </a:gs>
            <a:gs pos="100000">
              <a:schemeClr val="accent2">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FEE270A2-9173-42BA-99D7-9513EFF22739}">
      <dsp:nvSpPr>
        <dsp:cNvPr id="0" name=""/>
        <dsp:cNvSpPr/>
      </dsp:nvSpPr>
      <dsp:spPr>
        <a:xfrm>
          <a:off x="5079654" y="2357701"/>
          <a:ext cx="2031241" cy="1354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ctr" anchorCtr="0">
          <a:noAutofit/>
        </a:bodyPr>
        <a:lstStyle/>
        <a:p>
          <a:pPr marL="0" lvl="0" indent="0" algn="l" defTabSz="2755900">
            <a:lnSpc>
              <a:spcPct val="90000"/>
            </a:lnSpc>
            <a:spcBef>
              <a:spcPct val="0"/>
            </a:spcBef>
            <a:spcAft>
              <a:spcPct val="35000"/>
            </a:spcAft>
            <a:buNone/>
          </a:pPr>
          <a:endParaRPr lang="en-IN" sz="6200" kern="1200"/>
        </a:p>
      </dsp:txBody>
      <dsp:txXfrm>
        <a:off x="5079654" y="2357701"/>
        <a:ext cx="2031241" cy="1354161"/>
      </dsp:txXfrm>
    </dsp:sp>
    <dsp:sp modelId="{F48432C1-3454-45D2-83C8-B89A8DFB09D5}">
      <dsp:nvSpPr>
        <dsp:cNvPr id="0" name=""/>
        <dsp:cNvSpPr/>
      </dsp:nvSpPr>
      <dsp:spPr>
        <a:xfrm>
          <a:off x="7449437" y="2361087"/>
          <a:ext cx="1354161" cy="1354161"/>
        </a:xfrm>
        <a:prstGeom prst="ellipse">
          <a:avLst/>
        </a:prstGeom>
        <a:gradFill rotWithShape="0">
          <a:gsLst>
            <a:gs pos="0">
              <a:schemeClr val="accent2">
                <a:shade val="80000"/>
                <a:hueOff val="0"/>
                <a:satOff val="0"/>
                <a:lumOff val="0"/>
                <a:alphaOff val="0"/>
                <a:satMod val="103000"/>
                <a:lumMod val="102000"/>
                <a:tint val="94000"/>
              </a:schemeClr>
            </a:gs>
            <a:gs pos="50000">
              <a:schemeClr val="accent2">
                <a:shade val="80000"/>
                <a:hueOff val="0"/>
                <a:satOff val="0"/>
                <a:lumOff val="0"/>
                <a:alphaOff val="0"/>
                <a:satMod val="110000"/>
                <a:lumMod val="100000"/>
                <a:shade val="100000"/>
              </a:schemeClr>
            </a:gs>
            <a:gs pos="100000">
              <a:schemeClr val="accent2">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B2F6F9F-5515-4E75-A854-F3CFEA5ADB7D}">
      <dsp:nvSpPr>
        <dsp:cNvPr id="0" name=""/>
        <dsp:cNvSpPr/>
      </dsp:nvSpPr>
      <dsp:spPr>
        <a:xfrm>
          <a:off x="8803598" y="2357701"/>
          <a:ext cx="2031241" cy="1354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ctr" anchorCtr="0">
          <a:noAutofit/>
        </a:bodyPr>
        <a:lstStyle/>
        <a:p>
          <a:pPr marL="0" lvl="0" indent="0" algn="l" defTabSz="2755900">
            <a:lnSpc>
              <a:spcPct val="90000"/>
            </a:lnSpc>
            <a:spcBef>
              <a:spcPct val="0"/>
            </a:spcBef>
            <a:spcAft>
              <a:spcPct val="35000"/>
            </a:spcAft>
            <a:buNone/>
          </a:pPr>
          <a:endParaRPr lang="en-IN" sz="6200" kern="1200"/>
        </a:p>
      </dsp:txBody>
      <dsp:txXfrm>
        <a:off x="8803598" y="2357701"/>
        <a:ext cx="2031241" cy="1354161"/>
      </dsp:txXfrm>
    </dsp:sp>
    <dsp:sp modelId="{3F038029-F11F-44F7-9B29-1845657561C7}">
      <dsp:nvSpPr>
        <dsp:cNvPr id="0" name=""/>
        <dsp:cNvSpPr/>
      </dsp:nvSpPr>
      <dsp:spPr>
        <a:xfrm>
          <a:off x="5587465" y="4141809"/>
          <a:ext cx="1354161" cy="1354161"/>
        </a:xfrm>
        <a:prstGeom prst="ellipse">
          <a:avLst/>
        </a:prstGeom>
        <a:gradFill rotWithShape="0">
          <a:gsLst>
            <a:gs pos="0">
              <a:schemeClr val="accent2">
                <a:tint val="99000"/>
                <a:hueOff val="0"/>
                <a:satOff val="0"/>
                <a:lumOff val="0"/>
                <a:alphaOff val="0"/>
                <a:satMod val="103000"/>
                <a:lumMod val="102000"/>
                <a:tint val="94000"/>
              </a:schemeClr>
            </a:gs>
            <a:gs pos="50000">
              <a:schemeClr val="accent2">
                <a:tint val="99000"/>
                <a:hueOff val="0"/>
                <a:satOff val="0"/>
                <a:lumOff val="0"/>
                <a:alphaOff val="0"/>
                <a:satMod val="110000"/>
                <a:lumMod val="100000"/>
                <a:shade val="100000"/>
              </a:schemeClr>
            </a:gs>
            <a:gs pos="100000">
              <a:schemeClr val="accent2">
                <a:tint val="99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4987B489-9733-4C40-B4F8-01B777AD7435}">
      <dsp:nvSpPr>
        <dsp:cNvPr id="0" name=""/>
        <dsp:cNvSpPr/>
      </dsp:nvSpPr>
      <dsp:spPr>
        <a:xfrm>
          <a:off x="6941626" y="4138424"/>
          <a:ext cx="2031241" cy="1354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ctr" anchorCtr="0">
          <a:noAutofit/>
        </a:bodyPr>
        <a:lstStyle/>
        <a:p>
          <a:pPr marL="0" lvl="0" indent="0" algn="l" defTabSz="2755900">
            <a:lnSpc>
              <a:spcPct val="90000"/>
            </a:lnSpc>
            <a:spcBef>
              <a:spcPct val="0"/>
            </a:spcBef>
            <a:spcAft>
              <a:spcPct val="35000"/>
            </a:spcAft>
            <a:buNone/>
          </a:pPr>
          <a:endParaRPr lang="en-IN" sz="6200" kern="1200"/>
        </a:p>
      </dsp:txBody>
      <dsp:txXfrm>
        <a:off x="6941626" y="4138424"/>
        <a:ext cx="2031241" cy="1354161"/>
      </dsp:txXfrm>
    </dsp:sp>
    <dsp:sp modelId="{D2D1AEAF-03A1-4CA4-B970-E7DD770C9591}">
      <dsp:nvSpPr>
        <dsp:cNvPr id="0" name=""/>
        <dsp:cNvSpPr/>
      </dsp:nvSpPr>
      <dsp:spPr>
        <a:xfrm>
          <a:off x="9311408" y="4141809"/>
          <a:ext cx="1354161" cy="1354161"/>
        </a:xfrm>
        <a:prstGeom prst="ellipse">
          <a:avLst/>
        </a:prstGeom>
        <a:gradFill rotWithShape="0">
          <a:gsLst>
            <a:gs pos="0">
              <a:schemeClr val="accent2">
                <a:tint val="99000"/>
                <a:hueOff val="0"/>
                <a:satOff val="0"/>
                <a:lumOff val="0"/>
                <a:alphaOff val="0"/>
                <a:satMod val="103000"/>
                <a:lumMod val="102000"/>
                <a:tint val="94000"/>
              </a:schemeClr>
            </a:gs>
            <a:gs pos="50000">
              <a:schemeClr val="accent2">
                <a:tint val="99000"/>
                <a:hueOff val="0"/>
                <a:satOff val="0"/>
                <a:lumOff val="0"/>
                <a:alphaOff val="0"/>
                <a:satMod val="110000"/>
                <a:lumMod val="100000"/>
                <a:shade val="100000"/>
              </a:schemeClr>
            </a:gs>
            <a:gs pos="100000">
              <a:schemeClr val="accent2">
                <a:tint val="99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1DBB1556-74D5-4754-A853-FA111A8E3A8A}">
      <dsp:nvSpPr>
        <dsp:cNvPr id="0" name=""/>
        <dsp:cNvSpPr/>
      </dsp:nvSpPr>
      <dsp:spPr>
        <a:xfrm>
          <a:off x="10665570" y="4138424"/>
          <a:ext cx="2031241" cy="1354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220" tIns="236220" rIns="236220" bIns="236220" numCol="1" spcCol="1270" anchor="ctr" anchorCtr="0">
          <a:noAutofit/>
        </a:bodyPr>
        <a:lstStyle/>
        <a:p>
          <a:pPr marL="0" lvl="0" indent="0" algn="l" defTabSz="2755900">
            <a:lnSpc>
              <a:spcPct val="90000"/>
            </a:lnSpc>
            <a:spcBef>
              <a:spcPct val="0"/>
            </a:spcBef>
            <a:spcAft>
              <a:spcPct val="35000"/>
            </a:spcAft>
            <a:buNone/>
          </a:pPr>
          <a:endParaRPr lang="en-IN" sz="6200" kern="1200"/>
        </a:p>
      </dsp:txBody>
      <dsp:txXfrm>
        <a:off x="10665570" y="4138424"/>
        <a:ext cx="2031241" cy="1354161"/>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1193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2049570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3251125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38138-091A-765C-70CF-707A0061F5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87A5A7-2561-095B-E4DE-14A523F4F5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5A71EF-F36E-B84C-6E63-F2D4697618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092835A-6838-7453-977B-6BBF87519D9E}"/>
              </a:ext>
            </a:extLst>
          </p:cNvPr>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146596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650864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843475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bg>
      <p:bgPr>
        <a:gradFill>
          <a:gsLst>
            <a:gs pos="0">
              <a:srgbClr val="EFEDEE"/>
            </a:gs>
            <a:gs pos="53000">
              <a:srgbClr val="F1EFF0"/>
            </a:gs>
            <a:gs pos="77000">
              <a:srgbClr val="EFEDEE"/>
            </a:gs>
            <a:gs pos="100000">
              <a:srgbClr val="EFEBEC"/>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05840" y="127597"/>
            <a:ext cx="13624560" cy="886867"/>
          </a:xfrm>
        </p:spPr>
        <p:txBody>
          <a:bodyPr>
            <a:normAutofit/>
          </a:bodyPr>
          <a:lstStyle>
            <a:lvl1pPr>
              <a:defRPr sz="4320"/>
            </a:lvl1pPr>
          </a:lstStyle>
          <a:p>
            <a:r>
              <a:rPr lang="en-US" dirty="0"/>
              <a:t>Click to edit Master title style</a:t>
            </a:r>
          </a:p>
        </p:txBody>
      </p:sp>
    </p:spTree>
    <p:extLst>
      <p:ext uri="{BB962C8B-B14F-4D97-AF65-F5344CB8AC3E}">
        <p14:creationId xmlns:p14="http://schemas.microsoft.com/office/powerpoint/2010/main" val="16197581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svg"/></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29.jpg"/><Relationship Id="rId4" Type="http://schemas.openxmlformats.org/officeDocument/2006/relationships/image" Target="../media/image28.jp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833199" y="0"/>
            <a:ext cx="14630400" cy="8229600"/>
          </a:xfrm>
          <a:prstGeom prst="rect">
            <a:avLst/>
          </a:prstGeom>
          <a:solidFill>
            <a:srgbClr val="FFFCFA"/>
          </a:solidFill>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5" name="Text 2"/>
          <p:cNvSpPr/>
          <p:nvPr/>
        </p:nvSpPr>
        <p:spPr>
          <a:xfrm>
            <a:off x="6113122" y="1654611"/>
            <a:ext cx="7477601" cy="1666399"/>
          </a:xfrm>
          <a:prstGeom prst="rect">
            <a:avLst/>
          </a:prstGeom>
          <a:noFill/>
          <a:ln/>
        </p:spPr>
        <p:txBody>
          <a:bodyPr wrap="square" rtlCol="0" anchor="t"/>
          <a:lstStyle/>
          <a:p>
            <a:pPr marL="0" indent="0">
              <a:lnSpc>
                <a:spcPts val="6561"/>
              </a:lnSpc>
              <a:buNone/>
            </a:pPr>
            <a:r>
              <a:rPr lang="en-US" sz="5249" b="1" dirty="0">
                <a:solidFill>
                  <a:srgbClr val="443728"/>
                </a:solidFill>
                <a:latin typeface="Crimson Pro" pitchFamily="34" charset="0"/>
                <a:ea typeface="Crimson Pro" pitchFamily="34" charset="-122"/>
                <a:cs typeface="Crimson Pro" pitchFamily="34" charset="-120"/>
              </a:rPr>
              <a:t>Revolutionizing Agriculture with IoT</a:t>
            </a:r>
            <a:endParaRPr lang="en-US" sz="5249" dirty="0"/>
          </a:p>
        </p:txBody>
      </p:sp>
      <p:sp>
        <p:nvSpPr>
          <p:cNvPr id="6" name="Text 3"/>
          <p:cNvSpPr/>
          <p:nvPr/>
        </p:nvSpPr>
        <p:spPr>
          <a:xfrm>
            <a:off x="6113122" y="4114800"/>
            <a:ext cx="7477601" cy="2487811"/>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Welcome to the future of farming presented by (Team Name) comprised of (Member Names). As we embrace the technological era, we proudly present a ground-breaking solution poised to revolutionize agriculture with Internet of Things (IoT) advancements. Anticipate a seamless integration of the latest IoT innovations crafted to address and transform traditional agricultural practices. Join us as we unfold the potentiality of smart farming where efficiency meets sustainability.</a:t>
            </a:r>
            <a:endParaRPr lang="en-US" sz="1750" dirty="0"/>
          </a:p>
        </p:txBody>
      </p:sp>
      <p:sp>
        <p:nvSpPr>
          <p:cNvPr id="7" name="Shape 4"/>
          <p:cNvSpPr/>
          <p:nvPr/>
        </p:nvSpPr>
        <p:spPr>
          <a:xfrm>
            <a:off x="833199" y="6305669"/>
            <a:ext cx="355402" cy="355402"/>
          </a:xfrm>
          <a:prstGeom prst="roundRect">
            <a:avLst>
              <a:gd name="adj" fmla="val 25726039"/>
            </a:avLst>
          </a:prstGeom>
          <a:noFill/>
          <a:ln w="7620">
            <a:solidFill>
              <a:srgbClr val="FFFFFF"/>
            </a:solidFill>
            <a:prstDash val="solid"/>
          </a:ln>
        </p:spPr>
      </p:sp>
      <p:sp>
        <p:nvSpPr>
          <p:cNvPr id="9" name="Text 5"/>
          <p:cNvSpPr/>
          <p:nvPr/>
        </p:nvSpPr>
        <p:spPr>
          <a:xfrm>
            <a:off x="1299686" y="6289000"/>
            <a:ext cx="2474238"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0AFF8A-DF86-82AA-CA5F-66054E2EC8C6}"/>
              </a:ext>
            </a:extLst>
          </p:cNvPr>
          <p:cNvSpPr txBox="1"/>
          <p:nvPr/>
        </p:nvSpPr>
        <p:spPr>
          <a:xfrm>
            <a:off x="1053885" y="725324"/>
            <a:ext cx="7315200" cy="720069"/>
          </a:xfrm>
          <a:prstGeom prst="rect">
            <a:avLst/>
          </a:prstGeom>
          <a:noFill/>
        </p:spPr>
        <p:txBody>
          <a:bodyPr wrap="square">
            <a:spAutoFit/>
          </a:bodyPr>
          <a:lstStyle/>
          <a:p>
            <a:pPr marL="0" indent="0">
              <a:lnSpc>
                <a:spcPts val="5353"/>
              </a:lnSpc>
              <a:buNone/>
            </a:pPr>
            <a:r>
              <a:rPr lang="en-US" sz="3200" dirty="0"/>
              <a:t>Data Analytics Platform</a:t>
            </a:r>
          </a:p>
        </p:txBody>
      </p:sp>
      <p:sp>
        <p:nvSpPr>
          <p:cNvPr id="4" name="TextBox 3">
            <a:extLst>
              <a:ext uri="{FF2B5EF4-FFF2-40B4-BE49-F238E27FC236}">
                <a16:creationId xmlns:a16="http://schemas.microsoft.com/office/drawing/2014/main" id="{47D5A072-D001-7737-D2D4-7CE2F493F544}"/>
              </a:ext>
            </a:extLst>
          </p:cNvPr>
          <p:cNvSpPr txBox="1"/>
          <p:nvPr/>
        </p:nvSpPr>
        <p:spPr>
          <a:xfrm>
            <a:off x="1053885" y="1445393"/>
            <a:ext cx="3115158" cy="646331"/>
          </a:xfrm>
          <a:prstGeom prst="rect">
            <a:avLst/>
          </a:prstGeom>
          <a:noFill/>
        </p:spPr>
        <p:txBody>
          <a:bodyPr wrap="square" rtlCol="0">
            <a:spAutoFit/>
          </a:bodyPr>
          <a:lstStyle/>
          <a:p>
            <a:pPr marL="571500" indent="-571500">
              <a:buFont typeface="Arial" panose="020B0604020202020204" pitchFamily="34" charset="0"/>
              <a:buChar char="•"/>
            </a:pPr>
            <a:r>
              <a:rPr lang="en-US" sz="3600" b="1" dirty="0"/>
              <a:t>ThingSpeak</a:t>
            </a:r>
          </a:p>
        </p:txBody>
      </p:sp>
      <p:pic>
        <p:nvPicPr>
          <p:cNvPr id="18434" name="Picture 2" descr="How to Send Micro:bit Data to ThingSpeak IoT Platform - Blog">
            <a:extLst>
              <a:ext uri="{FF2B5EF4-FFF2-40B4-BE49-F238E27FC236}">
                <a16:creationId xmlns:a16="http://schemas.microsoft.com/office/drawing/2014/main" id="{47D146D0-90E9-D319-7F32-39526C649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050" y="2091724"/>
            <a:ext cx="6590869" cy="31015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3A21BF5-FAA2-DDEA-2C68-EEB9EF6349D6}"/>
              </a:ext>
            </a:extLst>
          </p:cNvPr>
          <p:cNvSpPr txBox="1"/>
          <p:nvPr/>
        </p:nvSpPr>
        <p:spPr>
          <a:xfrm>
            <a:off x="600990" y="5424407"/>
            <a:ext cx="13428420" cy="2246769"/>
          </a:xfrm>
          <a:prstGeom prst="rect">
            <a:avLst/>
          </a:prstGeom>
          <a:noFill/>
        </p:spPr>
        <p:txBody>
          <a:bodyPr wrap="square" rtlCol="0">
            <a:spAutoFit/>
          </a:bodyPr>
          <a:lstStyle/>
          <a:p>
            <a:pPr algn="just"/>
            <a:r>
              <a:rPr lang="en-US" sz="2000" dirty="0"/>
              <a:t>ThingSpeak is an Internet of Things (IoT) platform that enables users to collect, analyze, and visualize data from sensors or devices.</a:t>
            </a:r>
          </a:p>
          <a:p>
            <a:pPr algn="just"/>
            <a:r>
              <a:rPr lang="en-US" sz="2000" dirty="0"/>
              <a:t>It provides cloud-based storage for time-series data, offering RESTful APIs for easy integration with IoT devices and applications.</a:t>
            </a:r>
          </a:p>
          <a:p>
            <a:pPr algn="just"/>
            <a:r>
              <a:rPr lang="en-US" sz="2000" dirty="0"/>
              <a:t>With built-in MATLAB analytics capabilities, users can perform complex data analysis and visualization tasks.</a:t>
            </a:r>
          </a:p>
          <a:p>
            <a:pPr algn="just"/>
            <a:r>
              <a:rPr lang="en-US" sz="2000" dirty="0" err="1"/>
              <a:t>ThingSpeak</a:t>
            </a:r>
            <a:r>
              <a:rPr lang="en-US" sz="2000" dirty="0"/>
              <a:t> supports real-time data streaming and allows users to create custom dashboards for monitoring and tracking  various IoT metrics.</a:t>
            </a:r>
          </a:p>
          <a:p>
            <a:pPr algn="just"/>
            <a:r>
              <a:rPr lang="en-US" sz="2000" dirty="0"/>
              <a:t> It's widely used in IoT projects for remote monitoring, environmental sensing, and industrial automation</a:t>
            </a:r>
            <a:r>
              <a:rPr lang="en-US" dirty="0"/>
              <a:t>.</a:t>
            </a:r>
          </a:p>
        </p:txBody>
      </p:sp>
    </p:spTree>
    <p:extLst>
      <p:ext uri="{BB962C8B-B14F-4D97-AF65-F5344CB8AC3E}">
        <p14:creationId xmlns:p14="http://schemas.microsoft.com/office/powerpoint/2010/main" val="2981893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0AFF8A-DF86-82AA-CA5F-66054E2EC8C6}"/>
              </a:ext>
            </a:extLst>
          </p:cNvPr>
          <p:cNvSpPr txBox="1"/>
          <p:nvPr/>
        </p:nvSpPr>
        <p:spPr>
          <a:xfrm>
            <a:off x="1053885" y="725324"/>
            <a:ext cx="7315200" cy="720069"/>
          </a:xfrm>
          <a:prstGeom prst="rect">
            <a:avLst/>
          </a:prstGeom>
          <a:noFill/>
        </p:spPr>
        <p:txBody>
          <a:bodyPr wrap="square">
            <a:spAutoFit/>
          </a:bodyPr>
          <a:lstStyle/>
          <a:p>
            <a:pPr marL="0" indent="0">
              <a:lnSpc>
                <a:spcPts val="5353"/>
              </a:lnSpc>
              <a:buNone/>
            </a:pPr>
            <a:r>
              <a:rPr lang="en-US" sz="3200" dirty="0"/>
              <a:t>User Interface</a:t>
            </a:r>
          </a:p>
        </p:txBody>
      </p:sp>
      <p:sp>
        <p:nvSpPr>
          <p:cNvPr id="4" name="TextBox 3">
            <a:extLst>
              <a:ext uri="{FF2B5EF4-FFF2-40B4-BE49-F238E27FC236}">
                <a16:creationId xmlns:a16="http://schemas.microsoft.com/office/drawing/2014/main" id="{47D5A072-D001-7737-D2D4-7CE2F493F544}"/>
              </a:ext>
            </a:extLst>
          </p:cNvPr>
          <p:cNvSpPr txBox="1"/>
          <p:nvPr/>
        </p:nvSpPr>
        <p:spPr>
          <a:xfrm>
            <a:off x="1053885" y="1615874"/>
            <a:ext cx="3115158" cy="646331"/>
          </a:xfrm>
          <a:prstGeom prst="rect">
            <a:avLst/>
          </a:prstGeom>
          <a:noFill/>
        </p:spPr>
        <p:txBody>
          <a:bodyPr wrap="square" rtlCol="0">
            <a:spAutoFit/>
          </a:bodyPr>
          <a:lstStyle/>
          <a:p>
            <a:pPr marL="571500" indent="-571500">
              <a:buFont typeface="Arial" panose="020B0604020202020204" pitchFamily="34" charset="0"/>
              <a:buChar char="•"/>
            </a:pPr>
            <a:r>
              <a:rPr lang="en-US" sz="3600" b="1" dirty="0"/>
              <a:t>Arduino Ide</a:t>
            </a:r>
          </a:p>
        </p:txBody>
      </p:sp>
      <p:pic>
        <p:nvPicPr>
          <p:cNvPr id="20482" name="Picture 2" descr="How To Install the Arduino IDE — Nonscio">
            <a:extLst>
              <a:ext uri="{FF2B5EF4-FFF2-40B4-BE49-F238E27FC236}">
                <a16:creationId xmlns:a16="http://schemas.microsoft.com/office/drawing/2014/main" id="{35D99C94-0842-D1FD-A912-5A56984A0F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357" y="2432686"/>
            <a:ext cx="6486256" cy="22413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8DA0BB7-01C1-485F-739A-9D7C69EFD201}"/>
              </a:ext>
            </a:extLst>
          </p:cNvPr>
          <p:cNvSpPr txBox="1"/>
          <p:nvPr/>
        </p:nvSpPr>
        <p:spPr>
          <a:xfrm>
            <a:off x="1468357" y="4922639"/>
            <a:ext cx="12387128" cy="1815882"/>
          </a:xfrm>
          <a:prstGeom prst="rect">
            <a:avLst/>
          </a:prstGeom>
          <a:noFill/>
        </p:spPr>
        <p:txBody>
          <a:bodyPr wrap="square">
            <a:spAutoFit/>
          </a:bodyPr>
          <a:lstStyle/>
          <a:p>
            <a:r>
              <a:rPr lang="en-US" sz="2800" dirty="0"/>
              <a:t>Arduino IDE is an open-source software, designed by Arduino.cc and mainly used for writing, compiling &amp; uploading code to almost all Arduino Modules. It is an official Arduino software, making code compilation too easy that even a common person with no prior technical knowledge can get their feet wet with the learning process</a:t>
            </a:r>
          </a:p>
        </p:txBody>
      </p:sp>
    </p:spTree>
    <p:extLst>
      <p:ext uri="{BB962C8B-B14F-4D97-AF65-F5344CB8AC3E}">
        <p14:creationId xmlns:p14="http://schemas.microsoft.com/office/powerpoint/2010/main" val="3456020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CB61C5-D807-59DF-0EF0-880546FE8B79}"/>
              </a:ext>
            </a:extLst>
          </p:cNvPr>
          <p:cNvSpPr txBox="1"/>
          <p:nvPr/>
        </p:nvSpPr>
        <p:spPr>
          <a:xfrm>
            <a:off x="989045" y="522514"/>
            <a:ext cx="5976123" cy="523220"/>
          </a:xfrm>
          <a:prstGeom prst="rect">
            <a:avLst/>
          </a:prstGeom>
          <a:noFill/>
        </p:spPr>
        <p:txBody>
          <a:bodyPr wrap="none" rtlCol="0">
            <a:spAutoFit/>
          </a:bodyPr>
          <a:lstStyle/>
          <a:p>
            <a:r>
              <a:rPr lang="en-US" sz="2800" b="1" dirty="0"/>
              <a:t>Descriptions of Sensors which are used</a:t>
            </a:r>
          </a:p>
        </p:txBody>
      </p:sp>
      <p:sp>
        <p:nvSpPr>
          <p:cNvPr id="7" name="TextBox 6">
            <a:extLst>
              <a:ext uri="{FF2B5EF4-FFF2-40B4-BE49-F238E27FC236}">
                <a16:creationId xmlns:a16="http://schemas.microsoft.com/office/drawing/2014/main" id="{49D2E091-8731-E41C-1B97-3D7ECD12766C}"/>
              </a:ext>
            </a:extLst>
          </p:cNvPr>
          <p:cNvSpPr txBox="1"/>
          <p:nvPr/>
        </p:nvSpPr>
        <p:spPr>
          <a:xfrm>
            <a:off x="989045" y="1530221"/>
            <a:ext cx="1798569" cy="523220"/>
          </a:xfrm>
          <a:prstGeom prst="rect">
            <a:avLst/>
          </a:prstGeom>
          <a:noFill/>
        </p:spPr>
        <p:txBody>
          <a:bodyPr wrap="none" rtlCol="0">
            <a:spAutoFit/>
          </a:bodyPr>
          <a:lstStyle/>
          <a:p>
            <a:pPr marL="457200" indent="-457200">
              <a:buFont typeface="Arial" panose="020B0604020202020204" pitchFamily="34" charset="0"/>
              <a:buChar char="•"/>
            </a:pPr>
            <a:r>
              <a:rPr lang="en-US" sz="2800" dirty="0"/>
              <a:t>1 </a:t>
            </a:r>
            <a:r>
              <a:rPr lang="en-US" sz="2800" b="1" dirty="0"/>
              <a:t>ESP32</a:t>
            </a:r>
          </a:p>
        </p:txBody>
      </p:sp>
      <p:sp>
        <p:nvSpPr>
          <p:cNvPr id="9" name="TextBox 8">
            <a:extLst>
              <a:ext uri="{FF2B5EF4-FFF2-40B4-BE49-F238E27FC236}">
                <a16:creationId xmlns:a16="http://schemas.microsoft.com/office/drawing/2014/main" id="{64D8FFA3-8B34-1835-92E7-AD503D889603}"/>
              </a:ext>
            </a:extLst>
          </p:cNvPr>
          <p:cNvSpPr txBox="1"/>
          <p:nvPr/>
        </p:nvSpPr>
        <p:spPr>
          <a:xfrm>
            <a:off x="1436915" y="2090765"/>
            <a:ext cx="9349273" cy="2677656"/>
          </a:xfrm>
          <a:prstGeom prst="rect">
            <a:avLst/>
          </a:prstGeom>
          <a:noFill/>
        </p:spPr>
        <p:txBody>
          <a:bodyPr wrap="square">
            <a:spAutoFit/>
          </a:bodyPr>
          <a:lstStyle/>
          <a:p>
            <a:r>
              <a:rPr lang="en-US" sz="2400" dirty="0"/>
              <a:t>The Node MCU ESP8266 development board comes with the ESP-12E module containing ESP8266 chip having Tensilica </a:t>
            </a:r>
            <a:r>
              <a:rPr lang="en-US" sz="2400" dirty="0" err="1"/>
              <a:t>Xtensa</a:t>
            </a:r>
            <a:r>
              <a:rPr lang="en-US" sz="2400" dirty="0"/>
              <a:t> 32-bit LX106 RISC microprocessor. This microprocessor supports RTOS and operates at 80MHz to160 MHz adjustable clock frequency. Node MCU has 128 KB RAM and 4MB of Flash memory to store data and programs. Its high processing power with in-built Wi-Fi / Bluetooth and Deep Sleep Operating features make it ideal for IOT projects.</a:t>
            </a:r>
          </a:p>
        </p:txBody>
      </p:sp>
      <p:pic>
        <p:nvPicPr>
          <p:cNvPr id="1030" name="Picture 6" descr="Buy ESP32 Development Board WiFi + BT + BLE - KTRON India">
            <a:extLst>
              <a:ext uri="{FF2B5EF4-FFF2-40B4-BE49-F238E27FC236}">
                <a16:creationId xmlns:a16="http://schemas.microsoft.com/office/drawing/2014/main" id="{733FFC5C-E57D-49DA-0EBA-EF7393D70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1037" y="3657602"/>
            <a:ext cx="3769567" cy="3769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167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E122C2-DBE3-D3D7-0C7B-E767232AFB97}"/>
              </a:ext>
            </a:extLst>
          </p:cNvPr>
          <p:cNvSpPr txBox="1"/>
          <p:nvPr/>
        </p:nvSpPr>
        <p:spPr>
          <a:xfrm>
            <a:off x="989045" y="1530221"/>
            <a:ext cx="1978427" cy="523220"/>
          </a:xfrm>
          <a:prstGeom prst="rect">
            <a:avLst/>
          </a:prstGeom>
          <a:noFill/>
        </p:spPr>
        <p:txBody>
          <a:bodyPr wrap="none" rtlCol="0">
            <a:spAutoFit/>
          </a:bodyPr>
          <a:lstStyle/>
          <a:p>
            <a:pPr marL="457200" indent="-457200">
              <a:buFont typeface="Arial" panose="020B0604020202020204" pitchFamily="34" charset="0"/>
              <a:buChar char="•"/>
            </a:pPr>
            <a:r>
              <a:rPr lang="en-US" sz="2800" dirty="0"/>
              <a:t>2 </a:t>
            </a:r>
            <a:r>
              <a:rPr lang="en-US" sz="2800" b="1" dirty="0"/>
              <a:t>DHT11</a:t>
            </a:r>
            <a:r>
              <a:rPr lang="en-US" sz="2800" dirty="0"/>
              <a:t> </a:t>
            </a:r>
          </a:p>
        </p:txBody>
      </p:sp>
      <p:sp>
        <p:nvSpPr>
          <p:cNvPr id="4" name="TextBox 3">
            <a:extLst>
              <a:ext uri="{FF2B5EF4-FFF2-40B4-BE49-F238E27FC236}">
                <a16:creationId xmlns:a16="http://schemas.microsoft.com/office/drawing/2014/main" id="{53DC024E-C5FE-D577-061D-945718919650}"/>
              </a:ext>
            </a:extLst>
          </p:cNvPr>
          <p:cNvSpPr txBox="1"/>
          <p:nvPr/>
        </p:nvSpPr>
        <p:spPr>
          <a:xfrm>
            <a:off x="1380931" y="2159675"/>
            <a:ext cx="8714792" cy="2677656"/>
          </a:xfrm>
          <a:prstGeom prst="rect">
            <a:avLst/>
          </a:prstGeom>
          <a:noFill/>
        </p:spPr>
        <p:txBody>
          <a:bodyPr wrap="square">
            <a:spAutoFit/>
          </a:bodyPr>
          <a:lstStyle/>
          <a:p>
            <a:r>
              <a:rPr lang="en-US" sz="2400" dirty="0"/>
              <a:t>The DHT11 is a commonly used Temperature and humidity sensor. The sensor comes with a dedicated NTC to measure temperature and an 8-bit microcontroller to output the values of temperature and humidity as serial data. The sensor is also factory calibrated and hence easy to interface with other microcontrollers. The sensor can measure temperature from 0°C to 50°C and humidity from 20% to 90%with an accuracy of ±1°C and ±1%.</a:t>
            </a:r>
          </a:p>
        </p:txBody>
      </p:sp>
      <p:pic>
        <p:nvPicPr>
          <p:cNvPr id="2052" name="Picture 4" descr="DHT11 - Temprature and Humidity Sensor Module buy online at Low Price in  India - ElectronicsComp.com">
            <a:extLst>
              <a:ext uri="{FF2B5EF4-FFF2-40B4-BE49-F238E27FC236}">
                <a16:creationId xmlns:a16="http://schemas.microsoft.com/office/drawing/2014/main" id="{C61B14CF-B6A0-B947-2E5C-FE5577521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5723" y="4731097"/>
            <a:ext cx="2677656" cy="2677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899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CB4C49-5F03-851C-5988-9230DD4729FB}"/>
              </a:ext>
            </a:extLst>
          </p:cNvPr>
          <p:cNvSpPr txBox="1"/>
          <p:nvPr/>
        </p:nvSpPr>
        <p:spPr>
          <a:xfrm>
            <a:off x="1051560" y="866894"/>
            <a:ext cx="7315200" cy="523220"/>
          </a:xfrm>
          <a:prstGeom prst="rect">
            <a:avLst/>
          </a:prstGeom>
          <a:noFill/>
        </p:spPr>
        <p:txBody>
          <a:bodyPr wrap="square">
            <a:spAutoFit/>
          </a:bodyPr>
          <a:lstStyle/>
          <a:p>
            <a:pPr marL="457200" indent="-457200">
              <a:buFont typeface="Arial" panose="020B0604020202020204" pitchFamily="34" charset="0"/>
              <a:buChar char="•"/>
            </a:pPr>
            <a:r>
              <a:rPr lang="en-US" sz="2800" dirty="0"/>
              <a:t>3 </a:t>
            </a:r>
            <a:r>
              <a:rPr lang="en-US" sz="2800" b="1" dirty="0"/>
              <a:t>Soil Moisture Sensor </a:t>
            </a:r>
          </a:p>
        </p:txBody>
      </p:sp>
      <p:sp>
        <p:nvSpPr>
          <p:cNvPr id="7" name="TextBox 6">
            <a:extLst>
              <a:ext uri="{FF2B5EF4-FFF2-40B4-BE49-F238E27FC236}">
                <a16:creationId xmlns:a16="http://schemas.microsoft.com/office/drawing/2014/main" id="{69B4A427-00F3-27BE-0643-81D51A620FC6}"/>
              </a:ext>
            </a:extLst>
          </p:cNvPr>
          <p:cNvSpPr txBox="1"/>
          <p:nvPr/>
        </p:nvSpPr>
        <p:spPr>
          <a:xfrm>
            <a:off x="1371600" y="1390114"/>
            <a:ext cx="9829800" cy="2677656"/>
          </a:xfrm>
          <a:prstGeom prst="rect">
            <a:avLst/>
          </a:prstGeom>
          <a:noFill/>
        </p:spPr>
        <p:txBody>
          <a:bodyPr wrap="square">
            <a:spAutoFit/>
          </a:bodyPr>
          <a:lstStyle/>
          <a:p>
            <a:r>
              <a:rPr lang="en-US" sz="2400" dirty="0"/>
              <a:t>The soil moisture sensor is one kind of sensor used to gauge the volumetric content of water within the soil. As the straight gravimetric dimension of soil moisture needs eliminating, drying, as well as sample weighting. These sensors measure the volumetric water content not directly with the help of some other rules of soil like dielectric constant, electrical resistance, otherwise interaction with neutrons, and replacement of the moisture content.</a:t>
            </a:r>
          </a:p>
        </p:txBody>
      </p:sp>
      <p:pic>
        <p:nvPicPr>
          <p:cNvPr id="3074" name="Picture 2" descr="Soil Moisture Sensor – Buy Online in India – Circuit Uncle">
            <a:extLst>
              <a:ext uri="{FF2B5EF4-FFF2-40B4-BE49-F238E27FC236}">
                <a16:creationId xmlns:a16="http://schemas.microsoft.com/office/drawing/2014/main" id="{DE6484DD-0975-409A-0D25-8AD78C391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8609" y="3398520"/>
            <a:ext cx="5285581" cy="3964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558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CB4C49-5F03-851C-5988-9230DD4729FB}"/>
              </a:ext>
            </a:extLst>
          </p:cNvPr>
          <p:cNvSpPr txBox="1"/>
          <p:nvPr/>
        </p:nvSpPr>
        <p:spPr>
          <a:xfrm>
            <a:off x="1051560" y="866894"/>
            <a:ext cx="7315200" cy="523220"/>
          </a:xfrm>
          <a:prstGeom prst="rect">
            <a:avLst/>
          </a:prstGeom>
          <a:noFill/>
        </p:spPr>
        <p:txBody>
          <a:bodyPr wrap="square">
            <a:spAutoFit/>
          </a:bodyPr>
          <a:lstStyle/>
          <a:p>
            <a:pPr marL="457200" indent="-457200">
              <a:buFont typeface="Arial" panose="020B0604020202020204" pitchFamily="34" charset="0"/>
              <a:buChar char="•"/>
            </a:pPr>
            <a:r>
              <a:rPr lang="en-US" sz="2800" dirty="0"/>
              <a:t>4 </a:t>
            </a:r>
            <a:r>
              <a:rPr lang="en-US" sz="2800" b="1" dirty="0"/>
              <a:t>Rain Sensor </a:t>
            </a:r>
          </a:p>
        </p:txBody>
      </p:sp>
      <p:sp>
        <p:nvSpPr>
          <p:cNvPr id="7" name="TextBox 6">
            <a:extLst>
              <a:ext uri="{FF2B5EF4-FFF2-40B4-BE49-F238E27FC236}">
                <a16:creationId xmlns:a16="http://schemas.microsoft.com/office/drawing/2014/main" id="{69B4A427-00F3-27BE-0643-81D51A620FC6}"/>
              </a:ext>
            </a:extLst>
          </p:cNvPr>
          <p:cNvSpPr txBox="1"/>
          <p:nvPr/>
        </p:nvSpPr>
        <p:spPr>
          <a:xfrm>
            <a:off x="1371600" y="1390114"/>
            <a:ext cx="9829800" cy="2308324"/>
          </a:xfrm>
          <a:prstGeom prst="rect">
            <a:avLst/>
          </a:prstGeom>
          <a:noFill/>
        </p:spPr>
        <p:txBody>
          <a:bodyPr wrap="square">
            <a:spAutoFit/>
          </a:bodyPr>
          <a:lstStyle/>
          <a:p>
            <a:r>
              <a:rPr lang="en-US" sz="2400" dirty="0"/>
              <a:t>A rain sensor is a device that detects rainfall and triggers automated responses. It typically employs a series of electrodes or a moisture-sensitive element to detect the presence of water. When rain is detected, it sends a signal to systems like irrigation controllers to pause watering, enhancing water conservation efforts. Rain sensors are commonly used in both residential and commercial settings to optimize outdoor water usage.</a:t>
            </a:r>
          </a:p>
        </p:txBody>
      </p:sp>
      <p:pic>
        <p:nvPicPr>
          <p:cNvPr id="5122" name="Picture 2" descr="Rain Drop Sensor at Rs 150/piece | Sensors in Mumbai | ID: 13965330755">
            <a:extLst>
              <a:ext uri="{FF2B5EF4-FFF2-40B4-BE49-F238E27FC236}">
                <a16:creationId xmlns:a16="http://schemas.microsoft.com/office/drawing/2014/main" id="{D2061A0D-5555-D344-7490-1B600527C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2400" y="3702784"/>
            <a:ext cx="3426460" cy="3426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895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CB4C49-5F03-851C-5988-9230DD4729FB}"/>
              </a:ext>
            </a:extLst>
          </p:cNvPr>
          <p:cNvSpPr txBox="1"/>
          <p:nvPr/>
        </p:nvSpPr>
        <p:spPr>
          <a:xfrm>
            <a:off x="1051560" y="866894"/>
            <a:ext cx="7315200" cy="523220"/>
          </a:xfrm>
          <a:prstGeom prst="rect">
            <a:avLst/>
          </a:prstGeom>
          <a:noFill/>
        </p:spPr>
        <p:txBody>
          <a:bodyPr wrap="square">
            <a:spAutoFit/>
          </a:bodyPr>
          <a:lstStyle/>
          <a:p>
            <a:pPr marL="457200" indent="-457200">
              <a:buFont typeface="Arial" panose="020B0604020202020204" pitchFamily="34" charset="0"/>
              <a:buChar char="•"/>
            </a:pPr>
            <a:r>
              <a:rPr lang="en-US" sz="2800" dirty="0"/>
              <a:t>5 </a:t>
            </a:r>
            <a:r>
              <a:rPr lang="en-US" sz="2800" b="1" dirty="0"/>
              <a:t>LCD Display  (2* 16)</a:t>
            </a:r>
          </a:p>
        </p:txBody>
      </p:sp>
      <p:sp>
        <p:nvSpPr>
          <p:cNvPr id="7" name="TextBox 6">
            <a:extLst>
              <a:ext uri="{FF2B5EF4-FFF2-40B4-BE49-F238E27FC236}">
                <a16:creationId xmlns:a16="http://schemas.microsoft.com/office/drawing/2014/main" id="{69B4A427-00F3-27BE-0643-81D51A620FC6}"/>
              </a:ext>
            </a:extLst>
          </p:cNvPr>
          <p:cNvSpPr txBox="1"/>
          <p:nvPr/>
        </p:nvSpPr>
        <p:spPr>
          <a:xfrm>
            <a:off x="1371600" y="1390114"/>
            <a:ext cx="9829800" cy="2677656"/>
          </a:xfrm>
          <a:prstGeom prst="rect">
            <a:avLst/>
          </a:prstGeom>
          <a:noFill/>
        </p:spPr>
        <p:txBody>
          <a:bodyPr wrap="square">
            <a:spAutoFit/>
          </a:bodyPr>
          <a:lstStyle/>
          <a:p>
            <a:r>
              <a:rPr lang="en-US" sz="2400" dirty="0"/>
              <a:t>An LCD display 16x2 is a liquid crystal display with 16 characters in each of its two rows. It provides a compact yet informative output for various electronic projects and devices. These displays are commonly used in Arduino and Raspberry Pi projects for showing text-based information such as sensor readings, messages, or menu options. With its simplicity and versatility, it serves as a fundamental component in many embedded systems and DIY electronics.</a:t>
            </a:r>
          </a:p>
        </p:txBody>
      </p:sp>
      <p:pic>
        <p:nvPicPr>
          <p:cNvPr id="7170" name="Picture 2" descr="LCD 16x2 Alphanumeric Display (JHD162A) for 8051, AVR, Arduno, PIC, ARM All  (Yellow) : Amazon.in: Industrial &amp; Scientific">
            <a:extLst>
              <a:ext uri="{FF2B5EF4-FFF2-40B4-BE49-F238E27FC236}">
                <a16:creationId xmlns:a16="http://schemas.microsoft.com/office/drawing/2014/main" id="{63B36A58-3CB5-8997-1A52-BE5C00C18A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760" y="3578860"/>
            <a:ext cx="5415280" cy="4072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254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CB4C49-5F03-851C-5988-9230DD4729FB}"/>
              </a:ext>
            </a:extLst>
          </p:cNvPr>
          <p:cNvSpPr txBox="1"/>
          <p:nvPr/>
        </p:nvSpPr>
        <p:spPr>
          <a:xfrm>
            <a:off x="1097280" y="866894"/>
            <a:ext cx="7315200" cy="523220"/>
          </a:xfrm>
          <a:prstGeom prst="rect">
            <a:avLst/>
          </a:prstGeom>
          <a:noFill/>
        </p:spPr>
        <p:txBody>
          <a:bodyPr wrap="square">
            <a:spAutoFit/>
          </a:bodyPr>
          <a:lstStyle/>
          <a:p>
            <a:pPr marL="457200" indent="-457200">
              <a:buFont typeface="Arial" panose="020B0604020202020204" pitchFamily="34" charset="0"/>
              <a:buChar char="•"/>
            </a:pPr>
            <a:r>
              <a:rPr lang="en-US" sz="2800" dirty="0"/>
              <a:t>6 </a:t>
            </a:r>
            <a:r>
              <a:rPr lang="en-US" sz="2800" b="1" dirty="0"/>
              <a:t>SPST Relay Module</a:t>
            </a:r>
          </a:p>
        </p:txBody>
      </p:sp>
      <p:sp>
        <p:nvSpPr>
          <p:cNvPr id="7" name="TextBox 6">
            <a:extLst>
              <a:ext uri="{FF2B5EF4-FFF2-40B4-BE49-F238E27FC236}">
                <a16:creationId xmlns:a16="http://schemas.microsoft.com/office/drawing/2014/main" id="{69B4A427-00F3-27BE-0643-81D51A620FC6}"/>
              </a:ext>
            </a:extLst>
          </p:cNvPr>
          <p:cNvSpPr txBox="1"/>
          <p:nvPr/>
        </p:nvSpPr>
        <p:spPr>
          <a:xfrm>
            <a:off x="1371600" y="1390114"/>
            <a:ext cx="9829800" cy="1938992"/>
          </a:xfrm>
          <a:prstGeom prst="rect">
            <a:avLst/>
          </a:prstGeom>
          <a:noFill/>
        </p:spPr>
        <p:txBody>
          <a:bodyPr wrap="square">
            <a:spAutoFit/>
          </a:bodyPr>
          <a:lstStyle/>
          <a:p>
            <a:r>
              <a:rPr lang="en-US" sz="2400" dirty="0"/>
              <a:t>Relay is an electromechanical device that uses an electric current to open or close the contacts of a switch. The single channel relay module is much more than just a plain relay, it comprises of components that make switching and connection easier and act as indicators to show if the module is powered and if the relay is active or not.</a:t>
            </a:r>
          </a:p>
        </p:txBody>
      </p:sp>
      <p:pic>
        <p:nvPicPr>
          <p:cNvPr id="9222" name="Picture 6" descr="Single Channel 5V 10A Relay Module">
            <a:extLst>
              <a:ext uri="{FF2B5EF4-FFF2-40B4-BE49-F238E27FC236}">
                <a16:creationId xmlns:a16="http://schemas.microsoft.com/office/drawing/2014/main" id="{1464D895-7E6E-A8CD-8919-A38B6DA2DD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6940" y="3373130"/>
            <a:ext cx="3466356" cy="3466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834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CB4C49-5F03-851C-5988-9230DD4729FB}"/>
              </a:ext>
            </a:extLst>
          </p:cNvPr>
          <p:cNvSpPr txBox="1"/>
          <p:nvPr/>
        </p:nvSpPr>
        <p:spPr>
          <a:xfrm>
            <a:off x="1097280" y="866894"/>
            <a:ext cx="7315200" cy="523220"/>
          </a:xfrm>
          <a:prstGeom prst="rect">
            <a:avLst/>
          </a:prstGeom>
          <a:noFill/>
        </p:spPr>
        <p:txBody>
          <a:bodyPr wrap="square">
            <a:spAutoFit/>
          </a:bodyPr>
          <a:lstStyle/>
          <a:p>
            <a:pPr marL="457200" indent="-457200">
              <a:buFont typeface="Arial" panose="020B0604020202020204" pitchFamily="34" charset="0"/>
              <a:buChar char="•"/>
            </a:pPr>
            <a:r>
              <a:rPr lang="en-US" sz="2800" b="1" dirty="0"/>
              <a:t>7 PIR Motion Sensor</a:t>
            </a:r>
          </a:p>
        </p:txBody>
      </p:sp>
      <p:sp>
        <p:nvSpPr>
          <p:cNvPr id="7" name="TextBox 6">
            <a:extLst>
              <a:ext uri="{FF2B5EF4-FFF2-40B4-BE49-F238E27FC236}">
                <a16:creationId xmlns:a16="http://schemas.microsoft.com/office/drawing/2014/main" id="{69B4A427-00F3-27BE-0643-81D51A620FC6}"/>
              </a:ext>
            </a:extLst>
          </p:cNvPr>
          <p:cNvSpPr txBox="1"/>
          <p:nvPr/>
        </p:nvSpPr>
        <p:spPr>
          <a:xfrm>
            <a:off x="1371600" y="1390114"/>
            <a:ext cx="9829800" cy="3785652"/>
          </a:xfrm>
          <a:prstGeom prst="rect">
            <a:avLst/>
          </a:prstGeom>
          <a:noFill/>
        </p:spPr>
        <p:txBody>
          <a:bodyPr wrap="square">
            <a:spAutoFit/>
          </a:bodyPr>
          <a:lstStyle/>
          <a:p>
            <a:r>
              <a:rPr lang="en-US" sz="2400" dirty="0"/>
              <a:t>The PIR sensor itself has two slots in it, each slot is made of a special material that is sensitive to IR. The lens used here is not really doing much and so we see that the two slots can 'see' out past some distance (basically the sensitivity of the sensor).When the sensor is idle, both slots detect the same amount of IR, the ambient amount radiated from the room or walls or outdoors. When a warm body like a human or animal passes by, it first intercepts one half of the PIR sensor, which causes a positive differential change between the two halves. When the warm body leaves the sensing area, the reverse happens, whereby the sensor generates a negative differential change.</a:t>
            </a:r>
          </a:p>
        </p:txBody>
      </p:sp>
      <p:pic>
        <p:nvPicPr>
          <p:cNvPr id="11266" name="Picture 2">
            <a:extLst>
              <a:ext uri="{FF2B5EF4-FFF2-40B4-BE49-F238E27FC236}">
                <a16:creationId xmlns:a16="http://schemas.microsoft.com/office/drawing/2014/main" id="{3E47E314-C952-16DD-0522-4175D425AC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8420" y="4387334"/>
            <a:ext cx="3589020" cy="3589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989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CB4C49-5F03-851C-5988-9230DD4729FB}"/>
              </a:ext>
            </a:extLst>
          </p:cNvPr>
          <p:cNvSpPr txBox="1"/>
          <p:nvPr/>
        </p:nvSpPr>
        <p:spPr>
          <a:xfrm>
            <a:off x="1097280" y="866894"/>
            <a:ext cx="7315200" cy="523220"/>
          </a:xfrm>
          <a:prstGeom prst="rect">
            <a:avLst/>
          </a:prstGeom>
          <a:noFill/>
        </p:spPr>
        <p:txBody>
          <a:bodyPr wrap="square">
            <a:spAutoFit/>
          </a:bodyPr>
          <a:lstStyle/>
          <a:p>
            <a:pPr marL="457200" indent="-457200">
              <a:buFont typeface="Arial" panose="020B0604020202020204" pitchFamily="34" charset="0"/>
              <a:buChar char="•"/>
            </a:pPr>
            <a:r>
              <a:rPr lang="en-US" sz="2800" b="1" dirty="0"/>
              <a:t>8 DC Motor 12V</a:t>
            </a:r>
          </a:p>
        </p:txBody>
      </p:sp>
      <p:sp>
        <p:nvSpPr>
          <p:cNvPr id="7" name="TextBox 6">
            <a:extLst>
              <a:ext uri="{FF2B5EF4-FFF2-40B4-BE49-F238E27FC236}">
                <a16:creationId xmlns:a16="http://schemas.microsoft.com/office/drawing/2014/main" id="{69B4A427-00F3-27BE-0643-81D51A620FC6}"/>
              </a:ext>
            </a:extLst>
          </p:cNvPr>
          <p:cNvSpPr txBox="1"/>
          <p:nvPr/>
        </p:nvSpPr>
        <p:spPr>
          <a:xfrm>
            <a:off x="1371600" y="1390114"/>
            <a:ext cx="10126980" cy="2677656"/>
          </a:xfrm>
          <a:prstGeom prst="rect">
            <a:avLst/>
          </a:prstGeom>
          <a:noFill/>
        </p:spPr>
        <p:txBody>
          <a:bodyPr wrap="square">
            <a:spAutoFit/>
          </a:bodyPr>
          <a:lstStyle/>
          <a:p>
            <a:r>
              <a:rPr lang="en-US" sz="2400" dirty="0"/>
              <a:t>A 12V DC motor is an electric motor designed to operate on a 12-volt direct current power supply. It converts electrical energy into mechanical energy to produce rotational motion. These motors are widely used in various applications including robotics, automotive systems, home appliances, and industrial machinery. Their voltage rating determines their speed, torque, and power characteristics, making them suitable for a range of tasks from precise control to high-power output.</a:t>
            </a:r>
          </a:p>
        </p:txBody>
      </p:sp>
      <p:pic>
        <p:nvPicPr>
          <p:cNvPr id="13318" name="Picture 6" descr="THEMISTO - built with passion RS-775 DC 12V-24V High Speed Metal Large  Torque Small DC Motor Replacement for DIY Toy Cars : Amazon.in: Toys &amp; Games">
            <a:extLst>
              <a:ext uri="{FF2B5EF4-FFF2-40B4-BE49-F238E27FC236}">
                <a16:creationId xmlns:a16="http://schemas.microsoft.com/office/drawing/2014/main" id="{4D50CC49-7D0B-9771-BB22-C7692A00AC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94850" y="4477286"/>
            <a:ext cx="34417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878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3330" y="7260"/>
            <a:ext cx="14630400" cy="8229600"/>
          </a:xfrm>
          <a:prstGeom prst="rect">
            <a:avLst/>
          </a:prstGeom>
          <a:solidFill>
            <a:srgbClr val="F7EDE9"/>
          </a:solidFill>
          <a:ln>
            <a:noFill/>
          </a:ln>
        </p:spPr>
        <p:txBody>
          <a:bodyPr/>
          <a:lstStyle/>
          <a:p>
            <a:endParaRPr lang="en-IN" dirty="0"/>
          </a:p>
        </p:txBody>
      </p:sp>
      <p:sp>
        <p:nvSpPr>
          <p:cNvPr id="7" name="Text 5"/>
          <p:cNvSpPr/>
          <p:nvPr/>
        </p:nvSpPr>
        <p:spPr>
          <a:xfrm>
            <a:off x="2760107" y="3143131"/>
            <a:ext cx="2401372" cy="347186"/>
          </a:xfrm>
          <a:prstGeom prst="rect">
            <a:avLst/>
          </a:prstGeom>
          <a:noFill/>
          <a:ln/>
        </p:spPr>
        <p:txBody>
          <a:bodyPr wrap="none" rtlCol="0" anchor="t"/>
          <a:lstStyle/>
          <a:p>
            <a:pPr marL="0" indent="0">
              <a:lnSpc>
                <a:spcPts val="2734"/>
              </a:lnSpc>
              <a:buNone/>
            </a:pPr>
            <a:endParaRPr lang="en-US" sz="2187" dirty="0"/>
          </a:p>
        </p:txBody>
      </p:sp>
      <p:sp>
        <p:nvSpPr>
          <p:cNvPr id="4" name="Text 2"/>
          <p:cNvSpPr/>
          <p:nvPr/>
        </p:nvSpPr>
        <p:spPr>
          <a:xfrm>
            <a:off x="2207600" y="262216"/>
            <a:ext cx="10554414" cy="764653"/>
          </a:xfrm>
          <a:prstGeom prst="rect">
            <a:avLst/>
          </a:prstGeom>
          <a:noFill/>
          <a:ln/>
        </p:spPr>
        <p:txBody>
          <a:bodyPr wrap="square" rtlCol="0" anchor="t"/>
          <a:lstStyle/>
          <a:p>
            <a:pPr marL="0" indent="0" algn="ctr">
              <a:lnSpc>
                <a:spcPts val="5468"/>
              </a:lnSpc>
              <a:buNone/>
            </a:pPr>
            <a:r>
              <a:rPr lang="en-US" sz="4374" b="1" dirty="0">
                <a:solidFill>
                  <a:srgbClr val="443728"/>
                </a:solidFill>
                <a:latin typeface="Crimson Pro" pitchFamily="34" charset="0"/>
                <a:ea typeface="Crimson Pro" pitchFamily="34" charset="-122"/>
                <a:cs typeface="Crimson Pro" pitchFamily="34" charset="-120"/>
              </a:rPr>
              <a:t>Team Introduction</a:t>
            </a:r>
            <a:endParaRPr lang="en-US" sz="4374" dirty="0"/>
          </a:p>
        </p:txBody>
      </p:sp>
      <p:sp>
        <p:nvSpPr>
          <p:cNvPr id="8" name="Text 6"/>
          <p:cNvSpPr/>
          <p:nvPr/>
        </p:nvSpPr>
        <p:spPr>
          <a:xfrm>
            <a:off x="2760107" y="3623548"/>
            <a:ext cx="2647950" cy="3198614"/>
          </a:xfrm>
          <a:prstGeom prst="rect">
            <a:avLst/>
          </a:prstGeom>
          <a:noFill/>
          <a:ln/>
        </p:spPr>
        <p:txBody>
          <a:bodyPr wrap="square" rtlCol="0" anchor="t"/>
          <a:lstStyle/>
          <a:p>
            <a:pPr marL="0" indent="0">
              <a:lnSpc>
                <a:spcPts val="2799"/>
              </a:lnSpc>
              <a:buNone/>
            </a:pPr>
            <a:endParaRPr lang="en-US" sz="1750" dirty="0"/>
          </a:p>
        </p:txBody>
      </p:sp>
      <p:sp>
        <p:nvSpPr>
          <p:cNvPr id="10" name="Text 8"/>
          <p:cNvSpPr/>
          <p:nvPr/>
        </p:nvSpPr>
        <p:spPr>
          <a:xfrm>
            <a:off x="5795248" y="3108484"/>
            <a:ext cx="169902" cy="416481"/>
          </a:xfrm>
          <a:prstGeom prst="rect">
            <a:avLst/>
          </a:prstGeom>
          <a:noFill/>
          <a:ln/>
        </p:spPr>
        <p:txBody>
          <a:bodyPr wrap="none" rtlCol="0" anchor="t"/>
          <a:lstStyle/>
          <a:p>
            <a:pPr marL="0" indent="0" algn="ctr">
              <a:lnSpc>
                <a:spcPts val="3281"/>
              </a:lnSpc>
              <a:buNone/>
            </a:pPr>
            <a:endParaRPr lang="en-US" sz="2624" dirty="0"/>
          </a:p>
        </p:txBody>
      </p:sp>
      <p:sp>
        <p:nvSpPr>
          <p:cNvPr id="11" name="Text 9"/>
          <p:cNvSpPr/>
          <p:nvPr/>
        </p:nvSpPr>
        <p:spPr>
          <a:xfrm>
            <a:off x="6352342" y="3143131"/>
            <a:ext cx="2647950" cy="694373"/>
          </a:xfrm>
          <a:prstGeom prst="rect">
            <a:avLst/>
          </a:prstGeom>
          <a:noFill/>
          <a:ln/>
        </p:spPr>
        <p:txBody>
          <a:bodyPr wrap="square" rtlCol="0" anchor="t"/>
          <a:lstStyle/>
          <a:p>
            <a:pPr marL="0" indent="0">
              <a:lnSpc>
                <a:spcPts val="2734"/>
              </a:lnSpc>
              <a:buNone/>
            </a:pPr>
            <a:endParaRPr lang="en-US" sz="2187" dirty="0"/>
          </a:p>
        </p:txBody>
      </p:sp>
      <p:sp>
        <p:nvSpPr>
          <p:cNvPr id="12" name="Text 10"/>
          <p:cNvSpPr/>
          <p:nvPr/>
        </p:nvSpPr>
        <p:spPr>
          <a:xfrm>
            <a:off x="6352342" y="3970734"/>
            <a:ext cx="2647950" cy="3198614"/>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a:t>
            </a:r>
            <a:endParaRPr lang="en-US" sz="1750" dirty="0"/>
          </a:p>
        </p:txBody>
      </p:sp>
      <p:sp>
        <p:nvSpPr>
          <p:cNvPr id="14" name="Text 12"/>
          <p:cNvSpPr/>
          <p:nvPr/>
        </p:nvSpPr>
        <p:spPr>
          <a:xfrm>
            <a:off x="9391055" y="3108484"/>
            <a:ext cx="162758" cy="416481"/>
          </a:xfrm>
          <a:prstGeom prst="rect">
            <a:avLst/>
          </a:prstGeom>
          <a:noFill/>
          <a:ln/>
        </p:spPr>
        <p:txBody>
          <a:bodyPr wrap="none" rtlCol="0" anchor="t"/>
          <a:lstStyle/>
          <a:p>
            <a:pPr marL="0" indent="0" algn="ctr">
              <a:lnSpc>
                <a:spcPts val="3281"/>
              </a:lnSpc>
              <a:buNone/>
            </a:pPr>
            <a:endParaRPr lang="en-US" sz="2624" dirty="0"/>
          </a:p>
        </p:txBody>
      </p:sp>
      <p:sp>
        <p:nvSpPr>
          <p:cNvPr id="15" name="Text 13"/>
          <p:cNvSpPr/>
          <p:nvPr/>
        </p:nvSpPr>
        <p:spPr>
          <a:xfrm>
            <a:off x="9944576" y="3143131"/>
            <a:ext cx="2606278" cy="347186"/>
          </a:xfrm>
          <a:prstGeom prst="rect">
            <a:avLst/>
          </a:prstGeom>
          <a:noFill/>
          <a:ln/>
        </p:spPr>
        <p:txBody>
          <a:bodyPr wrap="none" rtlCol="0" anchor="t"/>
          <a:lstStyle/>
          <a:p>
            <a:pPr marL="0" indent="0">
              <a:lnSpc>
                <a:spcPts val="2734"/>
              </a:lnSpc>
              <a:buNone/>
            </a:pPr>
            <a:endParaRPr lang="en-US" sz="2187" dirty="0"/>
          </a:p>
        </p:txBody>
      </p:sp>
      <p:sp>
        <p:nvSpPr>
          <p:cNvPr id="16" name="Text 14"/>
          <p:cNvSpPr/>
          <p:nvPr/>
        </p:nvSpPr>
        <p:spPr>
          <a:xfrm>
            <a:off x="9944576" y="3623548"/>
            <a:ext cx="2647950" cy="3198614"/>
          </a:xfrm>
          <a:prstGeom prst="rect">
            <a:avLst/>
          </a:prstGeom>
          <a:noFill/>
          <a:ln/>
        </p:spPr>
        <p:txBody>
          <a:bodyPr wrap="square" rtlCol="0" anchor="t"/>
          <a:lstStyle/>
          <a:p>
            <a:pPr marL="0" indent="0">
              <a:lnSpc>
                <a:spcPts val="2799"/>
              </a:lnSpc>
              <a:buNone/>
            </a:pPr>
            <a:endParaRPr lang="en-US" sz="1750" dirty="0"/>
          </a:p>
        </p:txBody>
      </p:sp>
      <p:grpSp>
        <p:nvGrpSpPr>
          <p:cNvPr id="56" name="Group 55">
            <a:extLst>
              <a:ext uri="{FF2B5EF4-FFF2-40B4-BE49-F238E27FC236}">
                <a16:creationId xmlns:a16="http://schemas.microsoft.com/office/drawing/2014/main" id="{FF3496E6-B1BD-47E2-7214-9FA12AADB395}"/>
              </a:ext>
            </a:extLst>
          </p:cNvPr>
          <p:cNvGrpSpPr/>
          <p:nvPr/>
        </p:nvGrpSpPr>
        <p:grpSpPr>
          <a:xfrm>
            <a:off x="742623" y="2146004"/>
            <a:ext cx="12774051" cy="6076336"/>
            <a:chOff x="1521542" y="1607574"/>
            <a:chExt cx="12774051" cy="6076336"/>
          </a:xfrm>
        </p:grpSpPr>
        <p:graphicFrame>
          <p:nvGraphicFramePr>
            <p:cNvPr id="17" name="Diagram 16">
              <a:extLst>
                <a:ext uri="{FF2B5EF4-FFF2-40B4-BE49-F238E27FC236}">
                  <a16:creationId xmlns:a16="http://schemas.microsoft.com/office/drawing/2014/main" id="{D8822E53-F2C9-36F0-2246-110AEE8241AE}"/>
                </a:ext>
              </a:extLst>
            </p:cNvPr>
            <p:cNvGraphicFramePr/>
            <p:nvPr>
              <p:extLst>
                <p:ext uri="{D42A27DB-BD31-4B8C-83A1-F6EECF244321}">
                  <p14:modId xmlns:p14="http://schemas.microsoft.com/office/powerpoint/2010/main" val="1512021196"/>
                </p:ext>
              </p:extLst>
            </p:nvPr>
          </p:nvGraphicFramePr>
          <p:xfrm>
            <a:off x="1521542" y="1607574"/>
            <a:ext cx="12698362" cy="6076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8" name="Group 27">
              <a:extLst>
                <a:ext uri="{FF2B5EF4-FFF2-40B4-BE49-F238E27FC236}">
                  <a16:creationId xmlns:a16="http://schemas.microsoft.com/office/drawing/2014/main" id="{47A731F3-73AE-0539-717B-CA567ECE79F2}"/>
                </a:ext>
              </a:extLst>
            </p:cNvPr>
            <p:cNvGrpSpPr/>
            <p:nvPr/>
          </p:nvGrpSpPr>
          <p:grpSpPr>
            <a:xfrm>
              <a:off x="7129649" y="2323271"/>
              <a:ext cx="2241943" cy="1101773"/>
              <a:chOff x="7311870" y="2323271"/>
              <a:chExt cx="2354575" cy="1078815"/>
            </a:xfrm>
          </p:grpSpPr>
          <p:sp>
            <p:nvSpPr>
              <p:cNvPr id="26" name="Rectangle: Rounded Corners 25">
                <a:extLst>
                  <a:ext uri="{FF2B5EF4-FFF2-40B4-BE49-F238E27FC236}">
                    <a16:creationId xmlns:a16="http://schemas.microsoft.com/office/drawing/2014/main" id="{A1C2C5A7-D4BC-BAA8-68FB-BBA2A69DD9FE}"/>
                  </a:ext>
                </a:extLst>
              </p:cNvPr>
              <p:cNvSpPr/>
              <p:nvPr/>
            </p:nvSpPr>
            <p:spPr>
              <a:xfrm>
                <a:off x="7311870" y="2323271"/>
                <a:ext cx="2354575" cy="1078815"/>
              </a:xfrm>
              <a:prstGeom prst="round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A9CA25CD-61DC-3815-AE3F-07D56D1CB827}"/>
                  </a:ext>
                </a:extLst>
              </p:cNvPr>
              <p:cNvSpPr/>
              <p:nvPr/>
            </p:nvSpPr>
            <p:spPr>
              <a:xfrm>
                <a:off x="7311870" y="2505075"/>
                <a:ext cx="2354575" cy="897011"/>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Shashank Naik</a:t>
                </a:r>
              </a:p>
              <a:p>
                <a:pPr algn="ctr"/>
                <a:r>
                  <a:rPr lang="en-US" dirty="0">
                    <a:solidFill>
                      <a:schemeClr val="accent2">
                        <a:lumMod val="50000"/>
                      </a:schemeClr>
                    </a:solidFill>
                  </a:rPr>
                  <a:t>Team Leader</a:t>
                </a:r>
              </a:p>
              <a:p>
                <a:pPr algn="ctr"/>
                <a:r>
                  <a:rPr lang="en-US" dirty="0">
                    <a:solidFill>
                      <a:schemeClr val="accent2">
                        <a:lumMod val="50000"/>
                      </a:schemeClr>
                    </a:solidFill>
                  </a:rPr>
                  <a:t>SE EXTC</a:t>
                </a:r>
                <a:endParaRPr lang="en-IN" dirty="0">
                  <a:solidFill>
                    <a:schemeClr val="accent2">
                      <a:lumMod val="50000"/>
                    </a:schemeClr>
                  </a:solidFill>
                </a:endParaRPr>
              </a:p>
            </p:txBody>
          </p:sp>
        </p:grpSp>
        <p:grpSp>
          <p:nvGrpSpPr>
            <p:cNvPr id="35" name="Group 34">
              <a:extLst>
                <a:ext uri="{FF2B5EF4-FFF2-40B4-BE49-F238E27FC236}">
                  <a16:creationId xmlns:a16="http://schemas.microsoft.com/office/drawing/2014/main" id="{8A56FA70-263C-B0B5-4C42-FD04AFD51107}"/>
                </a:ext>
              </a:extLst>
            </p:cNvPr>
            <p:cNvGrpSpPr/>
            <p:nvPr/>
          </p:nvGrpSpPr>
          <p:grpSpPr>
            <a:xfrm>
              <a:off x="2889484" y="4114800"/>
              <a:ext cx="2094916" cy="1101773"/>
              <a:chOff x="7311870" y="2323271"/>
              <a:chExt cx="2354575" cy="1078815"/>
            </a:xfrm>
          </p:grpSpPr>
          <p:sp>
            <p:nvSpPr>
              <p:cNvPr id="36" name="Rectangle: Rounded Corners 35">
                <a:extLst>
                  <a:ext uri="{FF2B5EF4-FFF2-40B4-BE49-F238E27FC236}">
                    <a16:creationId xmlns:a16="http://schemas.microsoft.com/office/drawing/2014/main" id="{6E4DD7F8-FDE7-C5AD-F21A-EF66960C6D78}"/>
                  </a:ext>
                </a:extLst>
              </p:cNvPr>
              <p:cNvSpPr/>
              <p:nvPr/>
            </p:nvSpPr>
            <p:spPr>
              <a:xfrm>
                <a:off x="7311870" y="2323271"/>
                <a:ext cx="2354575" cy="1078815"/>
              </a:xfrm>
              <a:prstGeom prst="round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E047ECCE-86F4-9E8E-DC05-FC064B520528}"/>
                  </a:ext>
                </a:extLst>
              </p:cNvPr>
              <p:cNvSpPr/>
              <p:nvPr/>
            </p:nvSpPr>
            <p:spPr>
              <a:xfrm>
                <a:off x="7311870" y="2505075"/>
                <a:ext cx="2354575" cy="897011"/>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50000"/>
                    </a:schemeClr>
                  </a:solidFill>
                </a:endParaRPr>
              </a:p>
              <a:p>
                <a:pPr algn="ctr"/>
                <a:r>
                  <a:rPr lang="en-US" dirty="0">
                    <a:solidFill>
                      <a:schemeClr val="accent2">
                        <a:lumMod val="50000"/>
                      </a:schemeClr>
                    </a:solidFill>
                  </a:rPr>
                  <a:t>Yash Doke</a:t>
                </a:r>
              </a:p>
              <a:p>
                <a:pPr algn="ctr"/>
                <a:r>
                  <a:rPr lang="en-US" dirty="0">
                    <a:solidFill>
                      <a:schemeClr val="accent2">
                        <a:lumMod val="50000"/>
                      </a:schemeClr>
                    </a:solidFill>
                  </a:rPr>
                  <a:t>SE EXTC</a:t>
                </a:r>
                <a:endParaRPr lang="en-IN" dirty="0">
                  <a:solidFill>
                    <a:schemeClr val="accent2">
                      <a:lumMod val="50000"/>
                    </a:schemeClr>
                  </a:solidFill>
                </a:endParaRPr>
              </a:p>
              <a:p>
                <a:pPr algn="ctr"/>
                <a:r>
                  <a:rPr lang="en-US" dirty="0">
                    <a:solidFill>
                      <a:schemeClr val="accent2">
                        <a:lumMod val="50000"/>
                      </a:schemeClr>
                    </a:solidFill>
                  </a:rPr>
                  <a:t> </a:t>
                </a:r>
                <a:endParaRPr lang="en-IN" dirty="0">
                  <a:solidFill>
                    <a:schemeClr val="accent2">
                      <a:lumMod val="50000"/>
                    </a:schemeClr>
                  </a:solidFill>
                </a:endParaRPr>
              </a:p>
            </p:txBody>
          </p:sp>
        </p:grpSp>
        <p:grpSp>
          <p:nvGrpSpPr>
            <p:cNvPr id="44" name="Group 43">
              <a:extLst>
                <a:ext uri="{FF2B5EF4-FFF2-40B4-BE49-F238E27FC236}">
                  <a16:creationId xmlns:a16="http://schemas.microsoft.com/office/drawing/2014/main" id="{49077438-DE57-104E-66F4-D09F74D57F2D}"/>
                </a:ext>
              </a:extLst>
            </p:cNvPr>
            <p:cNvGrpSpPr/>
            <p:nvPr/>
          </p:nvGrpSpPr>
          <p:grpSpPr>
            <a:xfrm>
              <a:off x="6628858" y="4122060"/>
              <a:ext cx="2094916" cy="1101773"/>
              <a:chOff x="7311870" y="2323271"/>
              <a:chExt cx="2354575" cy="1078815"/>
            </a:xfrm>
          </p:grpSpPr>
          <p:sp>
            <p:nvSpPr>
              <p:cNvPr id="45" name="Rectangle: Rounded Corners 44">
                <a:extLst>
                  <a:ext uri="{FF2B5EF4-FFF2-40B4-BE49-F238E27FC236}">
                    <a16:creationId xmlns:a16="http://schemas.microsoft.com/office/drawing/2014/main" id="{B374574A-2098-45FF-C7FE-DA96403B6541}"/>
                  </a:ext>
                </a:extLst>
              </p:cNvPr>
              <p:cNvSpPr/>
              <p:nvPr/>
            </p:nvSpPr>
            <p:spPr>
              <a:xfrm>
                <a:off x="7311870" y="2323271"/>
                <a:ext cx="2354575" cy="1078815"/>
              </a:xfrm>
              <a:prstGeom prst="round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Rounded Corners 45">
                <a:extLst>
                  <a:ext uri="{FF2B5EF4-FFF2-40B4-BE49-F238E27FC236}">
                    <a16:creationId xmlns:a16="http://schemas.microsoft.com/office/drawing/2014/main" id="{00905BA9-2E7B-CF21-7AC4-ACE5998F1931}"/>
                  </a:ext>
                </a:extLst>
              </p:cNvPr>
              <p:cNvSpPr/>
              <p:nvPr/>
            </p:nvSpPr>
            <p:spPr>
              <a:xfrm>
                <a:off x="7311870" y="2505075"/>
                <a:ext cx="2354575" cy="897011"/>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50000"/>
                    </a:schemeClr>
                  </a:solidFill>
                </a:endParaRPr>
              </a:p>
              <a:p>
                <a:pPr algn="ctr"/>
                <a:r>
                  <a:rPr lang="en-US" dirty="0">
                    <a:solidFill>
                      <a:schemeClr val="accent2">
                        <a:lumMod val="50000"/>
                      </a:schemeClr>
                    </a:solidFill>
                  </a:rPr>
                  <a:t>Tanishq Patel</a:t>
                </a:r>
              </a:p>
              <a:p>
                <a:pPr algn="ctr"/>
                <a:r>
                  <a:rPr lang="en-US" dirty="0">
                    <a:solidFill>
                      <a:schemeClr val="accent2">
                        <a:lumMod val="50000"/>
                      </a:schemeClr>
                    </a:solidFill>
                  </a:rPr>
                  <a:t>SE EXTC</a:t>
                </a:r>
                <a:endParaRPr lang="en-IN" dirty="0">
                  <a:solidFill>
                    <a:schemeClr val="accent2">
                      <a:lumMod val="50000"/>
                    </a:schemeClr>
                  </a:solidFill>
                </a:endParaRPr>
              </a:p>
              <a:p>
                <a:pPr algn="ctr"/>
                <a:endParaRPr lang="en-IN" dirty="0">
                  <a:solidFill>
                    <a:schemeClr val="accent2">
                      <a:lumMod val="50000"/>
                    </a:schemeClr>
                  </a:solidFill>
                </a:endParaRPr>
              </a:p>
            </p:txBody>
          </p:sp>
        </p:grpSp>
        <p:grpSp>
          <p:nvGrpSpPr>
            <p:cNvPr id="47" name="Group 46">
              <a:extLst>
                <a:ext uri="{FF2B5EF4-FFF2-40B4-BE49-F238E27FC236}">
                  <a16:creationId xmlns:a16="http://schemas.microsoft.com/office/drawing/2014/main" id="{270FBFAE-D80E-345A-5BC6-E102842502E5}"/>
                </a:ext>
              </a:extLst>
            </p:cNvPr>
            <p:cNvGrpSpPr/>
            <p:nvPr/>
          </p:nvGrpSpPr>
          <p:grpSpPr>
            <a:xfrm>
              <a:off x="10362901" y="4089121"/>
              <a:ext cx="2094916" cy="1101773"/>
              <a:chOff x="7311870" y="2323271"/>
              <a:chExt cx="2354575" cy="1078815"/>
            </a:xfrm>
          </p:grpSpPr>
          <p:sp>
            <p:nvSpPr>
              <p:cNvPr id="48" name="Rectangle: Rounded Corners 47">
                <a:extLst>
                  <a:ext uri="{FF2B5EF4-FFF2-40B4-BE49-F238E27FC236}">
                    <a16:creationId xmlns:a16="http://schemas.microsoft.com/office/drawing/2014/main" id="{D0B76526-9D2E-C61D-14B7-0DCA7AB9997E}"/>
                  </a:ext>
                </a:extLst>
              </p:cNvPr>
              <p:cNvSpPr/>
              <p:nvPr/>
            </p:nvSpPr>
            <p:spPr>
              <a:xfrm>
                <a:off x="7311870" y="2323271"/>
                <a:ext cx="2354575" cy="1078815"/>
              </a:xfrm>
              <a:prstGeom prst="round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Rounded Corners 48">
                <a:extLst>
                  <a:ext uri="{FF2B5EF4-FFF2-40B4-BE49-F238E27FC236}">
                    <a16:creationId xmlns:a16="http://schemas.microsoft.com/office/drawing/2014/main" id="{A2C86792-C3D8-D44D-9349-892F40BBBA2C}"/>
                  </a:ext>
                </a:extLst>
              </p:cNvPr>
              <p:cNvSpPr/>
              <p:nvPr/>
            </p:nvSpPr>
            <p:spPr>
              <a:xfrm>
                <a:off x="7311870" y="2505075"/>
                <a:ext cx="2354575" cy="897011"/>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2">
                        <a:lumMod val="50000"/>
                      </a:schemeClr>
                    </a:solidFill>
                  </a:rPr>
                  <a:t>Rujul</a:t>
                </a:r>
                <a:r>
                  <a:rPr lang="en-US" dirty="0">
                    <a:solidFill>
                      <a:schemeClr val="accent2">
                        <a:lumMod val="50000"/>
                      </a:schemeClr>
                    </a:solidFill>
                  </a:rPr>
                  <a:t> Pawar</a:t>
                </a:r>
              </a:p>
              <a:p>
                <a:pPr algn="ctr"/>
                <a:r>
                  <a:rPr lang="en-US" dirty="0">
                    <a:solidFill>
                      <a:schemeClr val="accent2">
                        <a:lumMod val="50000"/>
                      </a:schemeClr>
                    </a:solidFill>
                  </a:rPr>
                  <a:t>SE EXTC</a:t>
                </a:r>
                <a:endParaRPr lang="en-IN" dirty="0">
                  <a:solidFill>
                    <a:schemeClr val="accent2">
                      <a:lumMod val="50000"/>
                    </a:schemeClr>
                  </a:solidFill>
                </a:endParaRPr>
              </a:p>
            </p:txBody>
          </p:sp>
        </p:grpSp>
        <p:grpSp>
          <p:nvGrpSpPr>
            <p:cNvPr id="50" name="Group 49">
              <a:extLst>
                <a:ext uri="{FF2B5EF4-FFF2-40B4-BE49-F238E27FC236}">
                  <a16:creationId xmlns:a16="http://schemas.microsoft.com/office/drawing/2014/main" id="{F91FC81C-EB4A-F242-A074-D1D86D6BC300}"/>
                </a:ext>
              </a:extLst>
            </p:cNvPr>
            <p:cNvGrpSpPr/>
            <p:nvPr/>
          </p:nvGrpSpPr>
          <p:grpSpPr>
            <a:xfrm>
              <a:off x="8451754" y="5853619"/>
              <a:ext cx="2094916" cy="1101773"/>
              <a:chOff x="7311870" y="2323271"/>
              <a:chExt cx="2354575" cy="1078815"/>
            </a:xfrm>
          </p:grpSpPr>
          <p:sp>
            <p:nvSpPr>
              <p:cNvPr id="51" name="Rectangle: Rounded Corners 50">
                <a:extLst>
                  <a:ext uri="{FF2B5EF4-FFF2-40B4-BE49-F238E27FC236}">
                    <a16:creationId xmlns:a16="http://schemas.microsoft.com/office/drawing/2014/main" id="{B772161D-F587-3A19-4640-4A0F7558377F}"/>
                  </a:ext>
                </a:extLst>
              </p:cNvPr>
              <p:cNvSpPr/>
              <p:nvPr/>
            </p:nvSpPr>
            <p:spPr>
              <a:xfrm>
                <a:off x="7311870" y="2323271"/>
                <a:ext cx="2354575" cy="1078815"/>
              </a:xfrm>
              <a:prstGeom prst="round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Rounded Corners 51">
                <a:extLst>
                  <a:ext uri="{FF2B5EF4-FFF2-40B4-BE49-F238E27FC236}">
                    <a16:creationId xmlns:a16="http://schemas.microsoft.com/office/drawing/2014/main" id="{6730D051-36DE-A55A-9EF1-28594DB05A55}"/>
                  </a:ext>
                </a:extLst>
              </p:cNvPr>
              <p:cNvSpPr/>
              <p:nvPr/>
            </p:nvSpPr>
            <p:spPr>
              <a:xfrm>
                <a:off x="7311870" y="2505075"/>
                <a:ext cx="2354575" cy="897011"/>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50000"/>
                    </a:schemeClr>
                  </a:solidFill>
                </a:endParaRPr>
              </a:p>
              <a:p>
                <a:pPr algn="ctr"/>
                <a:r>
                  <a:rPr lang="en-US" dirty="0">
                    <a:solidFill>
                      <a:schemeClr val="accent2">
                        <a:lumMod val="50000"/>
                      </a:schemeClr>
                    </a:solidFill>
                  </a:rPr>
                  <a:t>Smit Asher</a:t>
                </a:r>
              </a:p>
              <a:p>
                <a:pPr algn="ctr"/>
                <a:r>
                  <a:rPr lang="en-US" dirty="0">
                    <a:solidFill>
                      <a:schemeClr val="accent2">
                        <a:lumMod val="50000"/>
                      </a:schemeClr>
                    </a:solidFill>
                  </a:rPr>
                  <a:t>SE EXTC</a:t>
                </a:r>
                <a:endParaRPr lang="en-IN" dirty="0">
                  <a:solidFill>
                    <a:schemeClr val="accent2">
                      <a:lumMod val="50000"/>
                    </a:schemeClr>
                  </a:solidFill>
                </a:endParaRPr>
              </a:p>
              <a:p>
                <a:pPr algn="ctr"/>
                <a:r>
                  <a:rPr lang="en-US" dirty="0">
                    <a:solidFill>
                      <a:schemeClr val="accent2">
                        <a:lumMod val="50000"/>
                      </a:schemeClr>
                    </a:solidFill>
                  </a:rPr>
                  <a:t> </a:t>
                </a:r>
                <a:endParaRPr lang="en-IN" dirty="0">
                  <a:solidFill>
                    <a:schemeClr val="accent2">
                      <a:lumMod val="50000"/>
                    </a:schemeClr>
                  </a:solidFill>
                </a:endParaRPr>
              </a:p>
            </p:txBody>
          </p:sp>
        </p:grpSp>
        <p:grpSp>
          <p:nvGrpSpPr>
            <p:cNvPr id="53" name="Group 52">
              <a:extLst>
                <a:ext uri="{FF2B5EF4-FFF2-40B4-BE49-F238E27FC236}">
                  <a16:creationId xmlns:a16="http://schemas.microsoft.com/office/drawing/2014/main" id="{86AEC3A1-3334-CB06-AEED-7F0366EECEC5}"/>
                </a:ext>
              </a:extLst>
            </p:cNvPr>
            <p:cNvGrpSpPr/>
            <p:nvPr/>
          </p:nvGrpSpPr>
          <p:grpSpPr>
            <a:xfrm>
              <a:off x="12200677" y="5853619"/>
              <a:ext cx="2094916" cy="1101773"/>
              <a:chOff x="7311870" y="2323271"/>
              <a:chExt cx="2354575" cy="1078815"/>
            </a:xfrm>
          </p:grpSpPr>
          <p:sp>
            <p:nvSpPr>
              <p:cNvPr id="54" name="Rectangle: Rounded Corners 53">
                <a:extLst>
                  <a:ext uri="{FF2B5EF4-FFF2-40B4-BE49-F238E27FC236}">
                    <a16:creationId xmlns:a16="http://schemas.microsoft.com/office/drawing/2014/main" id="{85ED6742-640B-10FF-972C-DFECB4D8CF79}"/>
                  </a:ext>
                </a:extLst>
              </p:cNvPr>
              <p:cNvSpPr/>
              <p:nvPr/>
            </p:nvSpPr>
            <p:spPr>
              <a:xfrm>
                <a:off x="7311870" y="2323271"/>
                <a:ext cx="2354575" cy="1078815"/>
              </a:xfrm>
              <a:prstGeom prst="round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Rounded Corners 54">
                <a:extLst>
                  <a:ext uri="{FF2B5EF4-FFF2-40B4-BE49-F238E27FC236}">
                    <a16:creationId xmlns:a16="http://schemas.microsoft.com/office/drawing/2014/main" id="{749531EE-0111-6510-6A7F-FDDE098BA457}"/>
                  </a:ext>
                </a:extLst>
              </p:cNvPr>
              <p:cNvSpPr/>
              <p:nvPr/>
            </p:nvSpPr>
            <p:spPr>
              <a:xfrm>
                <a:off x="7311870" y="2505075"/>
                <a:ext cx="2354575" cy="897011"/>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Varun Choudhary</a:t>
                </a:r>
              </a:p>
              <a:p>
                <a:pPr algn="ctr"/>
                <a:r>
                  <a:rPr lang="en-US" dirty="0">
                    <a:solidFill>
                      <a:schemeClr val="accent2">
                        <a:lumMod val="50000"/>
                      </a:schemeClr>
                    </a:solidFill>
                  </a:rPr>
                  <a:t>SE EXTC</a:t>
                </a:r>
                <a:endParaRPr lang="en-IN" dirty="0">
                  <a:solidFill>
                    <a:schemeClr val="accent2">
                      <a:lumMod val="50000"/>
                    </a:schemeClr>
                  </a:solidFill>
                </a:endParaRPr>
              </a:p>
            </p:txBody>
          </p:sp>
        </p:grpSp>
      </p:grpSp>
      <p:sp>
        <p:nvSpPr>
          <p:cNvPr id="57" name="Rectangle 56">
            <a:extLst>
              <a:ext uri="{FF2B5EF4-FFF2-40B4-BE49-F238E27FC236}">
                <a16:creationId xmlns:a16="http://schemas.microsoft.com/office/drawing/2014/main" id="{FFB7B17E-4B7B-255B-29C3-810448C234E4}"/>
              </a:ext>
            </a:extLst>
          </p:cNvPr>
          <p:cNvSpPr/>
          <p:nvPr/>
        </p:nvSpPr>
        <p:spPr>
          <a:xfrm>
            <a:off x="1189415" y="1156211"/>
            <a:ext cx="12251570" cy="121950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Our team is made up of individuals who are passionate about both technology and agriculture. We believe that by combining these two fields, we can make significant strides towards improving agriculture globally. Together, we are committed to developing innovative solutions that address the challenges faced by farmers around the world. We believe that by working towards these goals, we can help to create a more prosperous and equitable future for all.</a:t>
            </a:r>
            <a:endParaRPr lang="en-IN" dirty="0">
              <a:solidFill>
                <a:schemeClr val="tx1"/>
              </a:solidFill>
            </a:endParaRPr>
          </a:p>
        </p:txBody>
      </p:sp>
      <p:pic>
        <p:nvPicPr>
          <p:cNvPr id="61" name="Graphic 60" descr="Male profile with solid fill">
            <a:extLst>
              <a:ext uri="{FF2B5EF4-FFF2-40B4-BE49-F238E27FC236}">
                <a16:creationId xmlns:a16="http://schemas.microsoft.com/office/drawing/2014/main" id="{3523EDE4-9479-C669-D741-FB0CE97E421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93687" y="2751231"/>
            <a:ext cx="1219503" cy="1219503"/>
          </a:xfrm>
          <a:prstGeom prst="rect">
            <a:avLst/>
          </a:prstGeom>
        </p:spPr>
      </p:pic>
      <p:pic>
        <p:nvPicPr>
          <p:cNvPr id="62" name="Graphic 61" descr="Male profile with solid fill">
            <a:extLst>
              <a:ext uri="{FF2B5EF4-FFF2-40B4-BE49-F238E27FC236}">
                <a16:creationId xmlns:a16="http://schemas.microsoft.com/office/drawing/2014/main" id="{A25495F1-900C-940A-A243-3B197C0151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128345" y="6343057"/>
            <a:ext cx="1219503" cy="1219503"/>
          </a:xfrm>
          <a:prstGeom prst="rect">
            <a:avLst/>
          </a:prstGeom>
        </p:spPr>
      </p:pic>
      <p:pic>
        <p:nvPicPr>
          <p:cNvPr id="63" name="Graphic 62" descr="Male profile with solid fill">
            <a:extLst>
              <a:ext uri="{FF2B5EF4-FFF2-40B4-BE49-F238E27FC236}">
                <a16:creationId xmlns:a16="http://schemas.microsoft.com/office/drawing/2014/main" id="{DDA0EE23-F1D5-9F91-8BE5-8EA1EB98E60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402837" y="6346487"/>
            <a:ext cx="1219503" cy="1219503"/>
          </a:xfrm>
          <a:prstGeom prst="rect">
            <a:avLst/>
          </a:prstGeom>
        </p:spPr>
      </p:pic>
      <p:pic>
        <p:nvPicPr>
          <p:cNvPr id="64" name="Graphic 63" descr="Male profile with solid fill">
            <a:extLst>
              <a:ext uri="{FF2B5EF4-FFF2-40B4-BE49-F238E27FC236}">
                <a16:creationId xmlns:a16="http://schemas.microsoft.com/office/drawing/2014/main" id="{C16D227B-22B7-9218-1BE8-A38E7D51DD1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02649" y="4542760"/>
            <a:ext cx="1219503" cy="1219503"/>
          </a:xfrm>
          <a:prstGeom prst="rect">
            <a:avLst/>
          </a:prstGeom>
        </p:spPr>
      </p:pic>
      <p:pic>
        <p:nvPicPr>
          <p:cNvPr id="65" name="Graphic 64" descr="Male profile with solid fill">
            <a:extLst>
              <a:ext uri="{FF2B5EF4-FFF2-40B4-BE49-F238E27FC236}">
                <a16:creationId xmlns:a16="http://schemas.microsoft.com/office/drawing/2014/main" id="{0F4389ED-F261-104C-4B19-CDD3F1E187A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13295" y="4509821"/>
            <a:ext cx="1219503" cy="1219503"/>
          </a:xfrm>
          <a:prstGeom prst="rect">
            <a:avLst/>
          </a:prstGeom>
        </p:spPr>
      </p:pic>
      <p:pic>
        <p:nvPicPr>
          <p:cNvPr id="5" name="Graphic 4" descr="Male profile with solid fill">
            <a:extLst>
              <a:ext uri="{FF2B5EF4-FFF2-40B4-BE49-F238E27FC236}">
                <a16:creationId xmlns:a16="http://schemas.microsoft.com/office/drawing/2014/main" id="{A3AAE9EA-55F9-3E8A-2AC3-9A9D4B0F2BA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98279" y="4494891"/>
            <a:ext cx="1219503" cy="121950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CB4C49-5F03-851C-5988-9230DD4729FB}"/>
              </a:ext>
            </a:extLst>
          </p:cNvPr>
          <p:cNvSpPr txBox="1"/>
          <p:nvPr/>
        </p:nvSpPr>
        <p:spPr>
          <a:xfrm>
            <a:off x="1097280" y="866894"/>
            <a:ext cx="7315200" cy="523220"/>
          </a:xfrm>
          <a:prstGeom prst="rect">
            <a:avLst/>
          </a:prstGeom>
          <a:noFill/>
        </p:spPr>
        <p:txBody>
          <a:bodyPr wrap="square">
            <a:spAutoFit/>
          </a:bodyPr>
          <a:lstStyle/>
          <a:p>
            <a:pPr marL="457200" indent="-457200">
              <a:buFont typeface="Arial" panose="020B0604020202020204" pitchFamily="34" charset="0"/>
              <a:buChar char="•"/>
            </a:pPr>
            <a:r>
              <a:rPr lang="en-US" sz="2800" b="1" dirty="0"/>
              <a:t>9 Buzzer</a:t>
            </a:r>
          </a:p>
        </p:txBody>
      </p:sp>
      <p:pic>
        <p:nvPicPr>
          <p:cNvPr id="15362" name="Picture 2" descr="Super 1003 Universal Buzzer : Amazon.in: Car &amp; Motorbike">
            <a:extLst>
              <a:ext uri="{FF2B5EF4-FFF2-40B4-BE49-F238E27FC236}">
                <a16:creationId xmlns:a16="http://schemas.microsoft.com/office/drawing/2014/main" id="{9E1951E7-BEFD-D376-F527-AD92ADBC7B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5960" y="4512310"/>
            <a:ext cx="2794000" cy="29083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9DA3C1C-4427-F613-A24E-E42A1190195E}"/>
              </a:ext>
            </a:extLst>
          </p:cNvPr>
          <p:cNvSpPr txBox="1"/>
          <p:nvPr/>
        </p:nvSpPr>
        <p:spPr>
          <a:xfrm>
            <a:off x="1485900" y="1390114"/>
            <a:ext cx="9669780" cy="2308324"/>
          </a:xfrm>
          <a:prstGeom prst="rect">
            <a:avLst/>
          </a:prstGeom>
          <a:noFill/>
        </p:spPr>
        <p:txBody>
          <a:bodyPr wrap="square">
            <a:spAutoFit/>
          </a:bodyPr>
          <a:lstStyle/>
          <a:p>
            <a:r>
              <a:rPr lang="en-US" sz="2400" dirty="0"/>
              <a:t>A buzzer is an electromechanical device that produces sound when an electrical current passes through it. It typically consists of a coil of wire and a vibrating diaphragm or a piezoelectric element. Buzzer's sound output can vary in pitch and intensity depending on its design and input voltage. Commonly used in alarms, timers, and electronic notification systems, buzzers provide audible alerts and signals in various applications.</a:t>
            </a:r>
          </a:p>
        </p:txBody>
      </p:sp>
    </p:spTree>
    <p:extLst>
      <p:ext uri="{BB962C8B-B14F-4D97-AF65-F5344CB8AC3E}">
        <p14:creationId xmlns:p14="http://schemas.microsoft.com/office/powerpoint/2010/main" val="100752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CB4C49-5F03-851C-5988-9230DD4729FB}"/>
              </a:ext>
            </a:extLst>
          </p:cNvPr>
          <p:cNvSpPr txBox="1"/>
          <p:nvPr/>
        </p:nvSpPr>
        <p:spPr>
          <a:xfrm>
            <a:off x="1097280" y="866894"/>
            <a:ext cx="7315200" cy="523220"/>
          </a:xfrm>
          <a:prstGeom prst="rect">
            <a:avLst/>
          </a:prstGeom>
          <a:noFill/>
        </p:spPr>
        <p:txBody>
          <a:bodyPr wrap="square">
            <a:spAutoFit/>
          </a:bodyPr>
          <a:lstStyle/>
          <a:p>
            <a:pPr marL="457200" indent="-457200">
              <a:buFont typeface="Arial" panose="020B0604020202020204" pitchFamily="34" charset="0"/>
              <a:buChar char="•"/>
            </a:pPr>
            <a:r>
              <a:rPr lang="en-US" sz="2800" b="1" dirty="0"/>
              <a:t>10 Water Pump</a:t>
            </a:r>
          </a:p>
        </p:txBody>
      </p:sp>
      <p:sp>
        <p:nvSpPr>
          <p:cNvPr id="3" name="TextBox 2">
            <a:extLst>
              <a:ext uri="{FF2B5EF4-FFF2-40B4-BE49-F238E27FC236}">
                <a16:creationId xmlns:a16="http://schemas.microsoft.com/office/drawing/2014/main" id="{C9DA3C1C-4427-F613-A24E-E42A1190195E}"/>
              </a:ext>
            </a:extLst>
          </p:cNvPr>
          <p:cNvSpPr txBox="1"/>
          <p:nvPr/>
        </p:nvSpPr>
        <p:spPr>
          <a:xfrm>
            <a:off x="1485900" y="1390114"/>
            <a:ext cx="9669780" cy="2677656"/>
          </a:xfrm>
          <a:prstGeom prst="rect">
            <a:avLst/>
          </a:prstGeom>
          <a:noFill/>
        </p:spPr>
        <p:txBody>
          <a:bodyPr wrap="square">
            <a:spAutoFit/>
          </a:bodyPr>
          <a:lstStyle/>
          <a:p>
            <a:r>
              <a:rPr lang="en-US" sz="2400" dirty="0"/>
              <a:t>A water pump is a mechanical device used to move water from one location to another. It typically operates by creating suction or pressure to draw water through a pipe or hose. Water pumps are utilized in various settings including residential, agricultural, industrial, and commercial applications for irrigation, drainage, circulation, and water supply purposes. They come in different types such as centrifugal, submersible, and diaphragm pumps, each suited to specific needs and environments.</a:t>
            </a:r>
          </a:p>
        </p:txBody>
      </p:sp>
      <p:pic>
        <p:nvPicPr>
          <p:cNvPr id="16390" name="Picture 6">
            <a:extLst>
              <a:ext uri="{FF2B5EF4-FFF2-40B4-BE49-F238E27FC236}">
                <a16:creationId xmlns:a16="http://schemas.microsoft.com/office/drawing/2014/main" id="{A0D66502-5023-A9E4-E67C-01D5014CC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2560" y="3589020"/>
            <a:ext cx="4091940" cy="4091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158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037993" y="869871"/>
            <a:ext cx="528316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Our Solution in Action</a:t>
            </a:r>
            <a:endParaRPr lang="en-US" sz="4374" dirty="0"/>
          </a:p>
        </p:txBody>
      </p:sp>
      <p:sp>
        <p:nvSpPr>
          <p:cNvPr id="5" name="Shape 3"/>
          <p:cNvSpPr/>
          <p:nvPr/>
        </p:nvSpPr>
        <p:spPr>
          <a:xfrm>
            <a:off x="2349103" y="2008584"/>
            <a:ext cx="44410" cy="5351026"/>
          </a:xfrm>
          <a:prstGeom prst="roundRect">
            <a:avLst>
              <a:gd name="adj" fmla="val 225151"/>
            </a:avLst>
          </a:prstGeom>
          <a:solidFill>
            <a:srgbClr val="D1C8C6"/>
          </a:solidFill>
          <a:ln/>
        </p:spPr>
      </p:sp>
      <p:sp>
        <p:nvSpPr>
          <p:cNvPr id="6" name="Shape 4"/>
          <p:cNvSpPr/>
          <p:nvPr/>
        </p:nvSpPr>
        <p:spPr>
          <a:xfrm>
            <a:off x="2621220" y="2409885"/>
            <a:ext cx="777597" cy="44410"/>
          </a:xfrm>
          <a:prstGeom prst="roundRect">
            <a:avLst>
              <a:gd name="adj" fmla="val 225151"/>
            </a:avLst>
          </a:prstGeom>
          <a:solidFill>
            <a:srgbClr val="D1C8C6"/>
          </a:solidFill>
          <a:ln/>
        </p:spPr>
      </p:sp>
      <p:sp>
        <p:nvSpPr>
          <p:cNvPr id="7" name="Shape 5"/>
          <p:cNvSpPr/>
          <p:nvPr/>
        </p:nvSpPr>
        <p:spPr>
          <a:xfrm>
            <a:off x="2121277" y="2182177"/>
            <a:ext cx="499943" cy="499943"/>
          </a:xfrm>
          <a:prstGeom prst="roundRect">
            <a:avLst>
              <a:gd name="adj" fmla="val 20000"/>
            </a:avLst>
          </a:prstGeom>
          <a:solidFill>
            <a:srgbClr val="EBE2E0"/>
          </a:solidFill>
          <a:ln w="7620">
            <a:solidFill>
              <a:srgbClr val="D1C8C6"/>
            </a:solidFill>
            <a:prstDash val="solid"/>
          </a:ln>
        </p:spPr>
      </p:sp>
      <p:sp>
        <p:nvSpPr>
          <p:cNvPr id="8" name="Text 6"/>
          <p:cNvSpPr/>
          <p:nvPr/>
        </p:nvSpPr>
        <p:spPr>
          <a:xfrm>
            <a:off x="2308920" y="2223849"/>
            <a:ext cx="124658"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9" name="Text 7"/>
          <p:cNvSpPr/>
          <p:nvPr/>
        </p:nvSpPr>
        <p:spPr>
          <a:xfrm>
            <a:off x="3593306" y="2230755"/>
            <a:ext cx="2533055"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Scenario Deployment</a:t>
            </a:r>
            <a:endParaRPr lang="en-US" sz="2187" dirty="0"/>
          </a:p>
        </p:txBody>
      </p:sp>
      <p:sp>
        <p:nvSpPr>
          <p:cNvPr id="10" name="Text 8"/>
          <p:cNvSpPr/>
          <p:nvPr/>
        </p:nvSpPr>
        <p:spPr>
          <a:xfrm>
            <a:off x="3593306" y="2711172"/>
            <a:ext cx="8999101" cy="710803"/>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Visualizing a day in the life of a farm utilizing our IoT solution, witnessing the tangible benefits and operational ease in real-time.</a:t>
            </a:r>
            <a:endParaRPr lang="en-US" sz="1750" dirty="0"/>
          </a:p>
        </p:txBody>
      </p:sp>
      <p:sp>
        <p:nvSpPr>
          <p:cNvPr id="11" name="Shape 9"/>
          <p:cNvSpPr/>
          <p:nvPr/>
        </p:nvSpPr>
        <p:spPr>
          <a:xfrm>
            <a:off x="2621220" y="4267617"/>
            <a:ext cx="777597" cy="44410"/>
          </a:xfrm>
          <a:prstGeom prst="roundRect">
            <a:avLst>
              <a:gd name="adj" fmla="val 225151"/>
            </a:avLst>
          </a:prstGeom>
          <a:solidFill>
            <a:srgbClr val="D1C8C6"/>
          </a:solidFill>
          <a:ln/>
        </p:spPr>
      </p:sp>
      <p:sp>
        <p:nvSpPr>
          <p:cNvPr id="12" name="Shape 10"/>
          <p:cNvSpPr/>
          <p:nvPr/>
        </p:nvSpPr>
        <p:spPr>
          <a:xfrm>
            <a:off x="2121277" y="4039910"/>
            <a:ext cx="499943" cy="499943"/>
          </a:xfrm>
          <a:prstGeom prst="roundRect">
            <a:avLst>
              <a:gd name="adj" fmla="val 20000"/>
            </a:avLst>
          </a:prstGeom>
          <a:solidFill>
            <a:srgbClr val="EBE2E0"/>
          </a:solidFill>
          <a:ln w="7620">
            <a:solidFill>
              <a:srgbClr val="D1C8C6"/>
            </a:solidFill>
            <a:prstDash val="solid"/>
          </a:ln>
        </p:spPr>
      </p:sp>
      <p:sp>
        <p:nvSpPr>
          <p:cNvPr id="13" name="Text 11"/>
          <p:cNvSpPr/>
          <p:nvPr/>
        </p:nvSpPr>
        <p:spPr>
          <a:xfrm>
            <a:off x="2286298" y="4081582"/>
            <a:ext cx="169902"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4" name="Text 12"/>
          <p:cNvSpPr/>
          <p:nvPr/>
        </p:nvSpPr>
        <p:spPr>
          <a:xfrm>
            <a:off x="3593306" y="4088487"/>
            <a:ext cx="2221944"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Technical Efficacy</a:t>
            </a:r>
            <a:endParaRPr lang="en-US" sz="2187" dirty="0"/>
          </a:p>
        </p:txBody>
      </p:sp>
      <p:sp>
        <p:nvSpPr>
          <p:cNvPr id="15" name="Text 13"/>
          <p:cNvSpPr/>
          <p:nvPr/>
        </p:nvSpPr>
        <p:spPr>
          <a:xfrm>
            <a:off x="3593306" y="4568904"/>
            <a:ext cx="8999101" cy="710803"/>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Spotlighting the seamless interplay between sensors, analytics, and action to demonstrate proactive farming at its finest.</a:t>
            </a:r>
            <a:endParaRPr lang="en-US" sz="1750" dirty="0"/>
          </a:p>
        </p:txBody>
      </p:sp>
      <p:sp>
        <p:nvSpPr>
          <p:cNvPr id="16" name="Shape 14"/>
          <p:cNvSpPr/>
          <p:nvPr/>
        </p:nvSpPr>
        <p:spPr>
          <a:xfrm>
            <a:off x="2621220" y="6125349"/>
            <a:ext cx="777597" cy="44410"/>
          </a:xfrm>
          <a:prstGeom prst="roundRect">
            <a:avLst>
              <a:gd name="adj" fmla="val 225151"/>
            </a:avLst>
          </a:prstGeom>
          <a:solidFill>
            <a:srgbClr val="D1C8C6"/>
          </a:solidFill>
          <a:ln/>
        </p:spPr>
      </p:sp>
      <p:sp>
        <p:nvSpPr>
          <p:cNvPr id="17" name="Shape 15"/>
          <p:cNvSpPr/>
          <p:nvPr/>
        </p:nvSpPr>
        <p:spPr>
          <a:xfrm>
            <a:off x="2121277" y="5897642"/>
            <a:ext cx="499943" cy="499943"/>
          </a:xfrm>
          <a:prstGeom prst="roundRect">
            <a:avLst>
              <a:gd name="adj" fmla="val 20000"/>
            </a:avLst>
          </a:prstGeom>
          <a:solidFill>
            <a:srgbClr val="EBE2E0"/>
          </a:solidFill>
          <a:ln w="7620">
            <a:solidFill>
              <a:srgbClr val="D1C8C6"/>
            </a:solidFill>
            <a:prstDash val="solid"/>
          </a:ln>
        </p:spPr>
      </p:sp>
      <p:sp>
        <p:nvSpPr>
          <p:cNvPr id="18" name="Text 16"/>
          <p:cNvSpPr/>
          <p:nvPr/>
        </p:nvSpPr>
        <p:spPr>
          <a:xfrm>
            <a:off x="2289870" y="5939314"/>
            <a:ext cx="162758"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3</a:t>
            </a:r>
            <a:endParaRPr lang="en-US" sz="2624" dirty="0"/>
          </a:p>
        </p:txBody>
      </p:sp>
      <p:sp>
        <p:nvSpPr>
          <p:cNvPr id="19" name="Text 17"/>
          <p:cNvSpPr/>
          <p:nvPr/>
        </p:nvSpPr>
        <p:spPr>
          <a:xfrm>
            <a:off x="3593306" y="5946219"/>
            <a:ext cx="2221944"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Animated Insights</a:t>
            </a:r>
            <a:endParaRPr lang="en-US" sz="2187" dirty="0"/>
          </a:p>
        </p:txBody>
      </p:sp>
      <p:sp>
        <p:nvSpPr>
          <p:cNvPr id="20" name="Text 18"/>
          <p:cNvSpPr/>
          <p:nvPr/>
        </p:nvSpPr>
        <p:spPr>
          <a:xfrm>
            <a:off x="3593306" y="6426637"/>
            <a:ext cx="8999101" cy="710803"/>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An animated journey that captures our IoT solution's dynamics, empowering farmers with revolutionary management capabilities.</a:t>
            </a:r>
            <a:endParaRPr lang="en-US" sz="175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Arrow: Down 59">
            <a:extLst>
              <a:ext uri="{FF2B5EF4-FFF2-40B4-BE49-F238E27FC236}">
                <a16:creationId xmlns:a16="http://schemas.microsoft.com/office/drawing/2014/main" id="{7F8904EE-8BA0-E409-A3B4-55A4A54CE605}"/>
              </a:ext>
            </a:extLst>
          </p:cNvPr>
          <p:cNvSpPr/>
          <p:nvPr/>
        </p:nvSpPr>
        <p:spPr>
          <a:xfrm>
            <a:off x="6741406" y="4434184"/>
            <a:ext cx="369426" cy="706099"/>
          </a:xfrm>
          <a:prstGeom prst="downArrow">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69" name="Connector: Elbow 68">
            <a:extLst>
              <a:ext uri="{FF2B5EF4-FFF2-40B4-BE49-F238E27FC236}">
                <a16:creationId xmlns:a16="http://schemas.microsoft.com/office/drawing/2014/main" id="{60A07110-64E8-CDE2-17C8-34EA9A4F7A72}"/>
              </a:ext>
            </a:extLst>
          </p:cNvPr>
          <p:cNvCxnSpPr>
            <a:cxnSpLocks/>
          </p:cNvCxnSpPr>
          <p:nvPr/>
        </p:nvCxnSpPr>
        <p:spPr>
          <a:xfrm flipV="1">
            <a:off x="8651271" y="2398786"/>
            <a:ext cx="12700" cy="3266255"/>
          </a:xfrm>
          <a:prstGeom prst="bentConnector3">
            <a:avLst>
              <a:gd name="adj1" fmla="val 6721520"/>
            </a:avLst>
          </a:prstGeom>
          <a:ln w="762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0795EBD3-FA4B-3387-1451-72847275C380}"/>
              </a:ext>
            </a:extLst>
          </p:cNvPr>
          <p:cNvGrpSpPr/>
          <p:nvPr/>
        </p:nvGrpSpPr>
        <p:grpSpPr>
          <a:xfrm>
            <a:off x="5193173" y="212966"/>
            <a:ext cx="3445399" cy="7625827"/>
            <a:chOff x="5193173" y="212966"/>
            <a:chExt cx="3445399" cy="7625827"/>
          </a:xfrm>
          <a:solidFill>
            <a:schemeClr val="accent2"/>
          </a:solidFill>
        </p:grpSpPr>
        <p:sp>
          <p:nvSpPr>
            <p:cNvPr id="48" name="Oval 47">
              <a:extLst>
                <a:ext uri="{FF2B5EF4-FFF2-40B4-BE49-F238E27FC236}">
                  <a16:creationId xmlns:a16="http://schemas.microsoft.com/office/drawing/2014/main" id="{2B49C5B3-4776-498D-FC7E-53FD04ED1982}"/>
                </a:ext>
              </a:extLst>
            </p:cNvPr>
            <p:cNvSpPr/>
            <p:nvPr/>
          </p:nvSpPr>
          <p:spPr>
            <a:xfrm>
              <a:off x="5193174" y="212966"/>
              <a:ext cx="3445398" cy="1018572"/>
            </a:xfrm>
            <a:prstGeom prst="ellipse">
              <a:avLst/>
            </a:prstGeom>
            <a:grp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sp>
          <p:nvSpPr>
            <p:cNvPr id="49" name="Arrow: Down 48">
              <a:extLst>
                <a:ext uri="{FF2B5EF4-FFF2-40B4-BE49-F238E27FC236}">
                  <a16:creationId xmlns:a16="http://schemas.microsoft.com/office/drawing/2014/main" id="{3F8DE58B-D33B-CD49-277F-F7B4B5C9BDA9}"/>
                </a:ext>
              </a:extLst>
            </p:cNvPr>
            <p:cNvSpPr/>
            <p:nvPr/>
          </p:nvSpPr>
          <p:spPr>
            <a:xfrm>
              <a:off x="6716208" y="1293896"/>
              <a:ext cx="394624" cy="683545"/>
            </a:xfrm>
            <a:prstGeom prst="downArrow">
              <a:avLst/>
            </a:prstGeom>
            <a:grp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0" name="Rectangle 49">
              <a:extLst>
                <a:ext uri="{FF2B5EF4-FFF2-40B4-BE49-F238E27FC236}">
                  <a16:creationId xmlns:a16="http://schemas.microsoft.com/office/drawing/2014/main" id="{990203C9-2F55-8EA2-B087-671299E928FB}"/>
                </a:ext>
              </a:extLst>
            </p:cNvPr>
            <p:cNvSpPr/>
            <p:nvPr/>
          </p:nvSpPr>
          <p:spPr>
            <a:xfrm>
              <a:off x="5193173" y="1988785"/>
              <a:ext cx="3445398" cy="820002"/>
            </a:xfrm>
            <a:prstGeom prst="rect">
              <a:avLst/>
            </a:prstGeom>
            <a:grp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TURN ON / OFF THE MOTOR USING  TELEGRAM APP</a:t>
              </a:r>
            </a:p>
          </p:txBody>
        </p:sp>
        <p:sp>
          <p:nvSpPr>
            <p:cNvPr id="52" name="Parallelogram 51">
              <a:extLst>
                <a:ext uri="{FF2B5EF4-FFF2-40B4-BE49-F238E27FC236}">
                  <a16:creationId xmlns:a16="http://schemas.microsoft.com/office/drawing/2014/main" id="{05789BB4-D602-57AF-6564-0AF6B2B84BEC}"/>
                </a:ext>
              </a:extLst>
            </p:cNvPr>
            <p:cNvSpPr/>
            <p:nvPr/>
          </p:nvSpPr>
          <p:spPr>
            <a:xfrm>
              <a:off x="5193173" y="3566034"/>
              <a:ext cx="3445398" cy="820002"/>
            </a:xfrm>
            <a:prstGeom prst="parallelogram">
              <a:avLst/>
            </a:prstGeom>
            <a:grp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CHECK FOR MOISTURE ,HUMIDITY,AIR  QUALITY,RAINING </a:t>
              </a:r>
            </a:p>
          </p:txBody>
        </p:sp>
        <p:sp>
          <p:nvSpPr>
            <p:cNvPr id="53" name="Diamond 52">
              <a:extLst>
                <a:ext uri="{FF2B5EF4-FFF2-40B4-BE49-F238E27FC236}">
                  <a16:creationId xmlns:a16="http://schemas.microsoft.com/office/drawing/2014/main" id="{459891EA-40EE-E028-A673-A6938F70BCBB}"/>
                </a:ext>
              </a:extLst>
            </p:cNvPr>
            <p:cNvSpPr/>
            <p:nvPr/>
          </p:nvSpPr>
          <p:spPr>
            <a:xfrm>
              <a:off x="5193173" y="5155755"/>
              <a:ext cx="3445398" cy="1018572"/>
            </a:xfrm>
            <a:prstGeom prst="diamond">
              <a:avLst/>
            </a:prstGeom>
            <a:grp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COMPARE THE VALUES</a:t>
              </a:r>
            </a:p>
          </p:txBody>
        </p:sp>
        <p:sp>
          <p:nvSpPr>
            <p:cNvPr id="56" name="Rectangle 55">
              <a:extLst>
                <a:ext uri="{FF2B5EF4-FFF2-40B4-BE49-F238E27FC236}">
                  <a16:creationId xmlns:a16="http://schemas.microsoft.com/office/drawing/2014/main" id="{E8B2D817-036F-50DD-2791-D683FA08C40A}"/>
                </a:ext>
              </a:extLst>
            </p:cNvPr>
            <p:cNvSpPr/>
            <p:nvPr/>
          </p:nvSpPr>
          <p:spPr>
            <a:xfrm>
              <a:off x="5193173" y="6951175"/>
              <a:ext cx="3445398" cy="887618"/>
            </a:xfrm>
            <a:prstGeom prst="rect">
              <a:avLst/>
            </a:prstGeom>
            <a:grp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FARMER GETTING Email /RESULTS</a:t>
              </a:r>
            </a:p>
          </p:txBody>
        </p:sp>
        <p:sp>
          <p:nvSpPr>
            <p:cNvPr id="59" name="Arrow: Down 58">
              <a:extLst>
                <a:ext uri="{FF2B5EF4-FFF2-40B4-BE49-F238E27FC236}">
                  <a16:creationId xmlns:a16="http://schemas.microsoft.com/office/drawing/2014/main" id="{D75730E3-C527-9FD4-049E-82356F7F9901}"/>
                </a:ext>
              </a:extLst>
            </p:cNvPr>
            <p:cNvSpPr/>
            <p:nvPr/>
          </p:nvSpPr>
          <p:spPr>
            <a:xfrm>
              <a:off x="6707004" y="2828991"/>
              <a:ext cx="353024" cy="737043"/>
            </a:xfrm>
            <a:prstGeom prst="downArrow">
              <a:avLst/>
            </a:prstGeom>
            <a:grp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1" name="Arrow: Down 60">
              <a:extLst>
                <a:ext uri="{FF2B5EF4-FFF2-40B4-BE49-F238E27FC236}">
                  <a16:creationId xmlns:a16="http://schemas.microsoft.com/office/drawing/2014/main" id="{79AA86E6-D717-E98C-C2CA-A18B79BB5757}"/>
                </a:ext>
              </a:extLst>
            </p:cNvPr>
            <p:cNvSpPr/>
            <p:nvPr/>
          </p:nvSpPr>
          <p:spPr>
            <a:xfrm>
              <a:off x="6716208" y="6189799"/>
              <a:ext cx="399328" cy="745904"/>
            </a:xfrm>
            <a:prstGeom prst="downArrow">
              <a:avLst/>
            </a:prstGeom>
            <a:grp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74" name="Connector: Elbow 73">
              <a:extLst>
                <a:ext uri="{FF2B5EF4-FFF2-40B4-BE49-F238E27FC236}">
                  <a16:creationId xmlns:a16="http://schemas.microsoft.com/office/drawing/2014/main" id="{06FC00E5-7EB3-9276-301E-3B5C7E1D99B2}"/>
                </a:ext>
              </a:extLst>
            </p:cNvPr>
            <p:cNvCxnSpPr>
              <a:cxnSpLocks/>
              <a:stCxn id="53" idx="1"/>
              <a:endCxn id="50" idx="1"/>
            </p:cNvCxnSpPr>
            <p:nvPr/>
          </p:nvCxnSpPr>
          <p:spPr>
            <a:xfrm rot="10800000">
              <a:off x="5193173" y="2398787"/>
              <a:ext cx="12700" cy="3266255"/>
            </a:xfrm>
            <a:prstGeom prst="bentConnector3">
              <a:avLst>
                <a:gd name="adj1" fmla="val 6539244"/>
              </a:avLst>
            </a:prstGeom>
            <a:grpFill/>
            <a:ln w="762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5575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0789845-9A66-D07F-BDA9-80665F8658D7}"/>
              </a:ext>
            </a:extLst>
          </p:cNvPr>
          <p:cNvPicPr>
            <a:picLocks noChangeAspect="1"/>
          </p:cNvPicPr>
          <p:nvPr/>
        </p:nvPicPr>
        <p:blipFill>
          <a:blip r:embed="rId2"/>
          <a:stretch>
            <a:fillRect/>
          </a:stretch>
        </p:blipFill>
        <p:spPr>
          <a:xfrm>
            <a:off x="6503525" y="2370097"/>
            <a:ext cx="7086600" cy="2771775"/>
          </a:xfrm>
          <a:prstGeom prst="rect">
            <a:avLst/>
          </a:prstGeom>
          <a:ln w="228600" cap="sq" cmpd="thickThin">
            <a:solidFill>
              <a:schemeClr val="accent2">
                <a:lumMod val="50000"/>
              </a:schemeClr>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36BFBF73-9316-1C8C-7BE2-1855336B1245}"/>
              </a:ext>
            </a:extLst>
          </p:cNvPr>
          <p:cNvPicPr>
            <a:picLocks noChangeAspect="1"/>
          </p:cNvPicPr>
          <p:nvPr/>
        </p:nvPicPr>
        <p:blipFill>
          <a:blip r:embed="rId3"/>
          <a:stretch>
            <a:fillRect/>
          </a:stretch>
        </p:blipFill>
        <p:spPr>
          <a:xfrm>
            <a:off x="1040275" y="1317584"/>
            <a:ext cx="3305175" cy="4876800"/>
          </a:xfrm>
          <a:prstGeom prst="rect">
            <a:avLst/>
          </a:prstGeom>
          <a:ln w="228600" cap="sq" cmpd="thickThin">
            <a:solidFill>
              <a:schemeClr val="accent2">
                <a:lumMod val="50000"/>
              </a:schemeClr>
            </a:solidFill>
            <a:prstDash val="solid"/>
            <a:miter lim="800000"/>
          </a:ln>
          <a:effectLst>
            <a:innerShdw blurRad="76200">
              <a:srgbClr val="000000"/>
            </a:innerShdw>
          </a:effectLst>
        </p:spPr>
      </p:pic>
      <p:sp>
        <p:nvSpPr>
          <p:cNvPr id="12" name="TextBox 11">
            <a:extLst>
              <a:ext uri="{FF2B5EF4-FFF2-40B4-BE49-F238E27FC236}">
                <a16:creationId xmlns:a16="http://schemas.microsoft.com/office/drawing/2014/main" id="{CDBC6916-A3F0-26E6-877E-1D15138CBA3E}"/>
              </a:ext>
            </a:extLst>
          </p:cNvPr>
          <p:cNvSpPr txBox="1"/>
          <p:nvPr/>
        </p:nvSpPr>
        <p:spPr>
          <a:xfrm>
            <a:off x="2692862" y="268876"/>
            <a:ext cx="10927995" cy="707886"/>
          </a:xfrm>
          <a:prstGeom prst="rect">
            <a:avLst/>
          </a:prstGeom>
          <a:noFill/>
        </p:spPr>
        <p:txBody>
          <a:bodyPr wrap="square" rtlCol="0">
            <a:spAutoFit/>
          </a:bodyPr>
          <a:lstStyle/>
          <a:p>
            <a:r>
              <a:rPr lang="en-IN" sz="4000" dirty="0">
                <a:solidFill>
                  <a:schemeClr val="tx1">
                    <a:lumMod val="85000"/>
                    <a:lumOff val="15000"/>
                  </a:schemeClr>
                </a:solidFill>
              </a:rPr>
              <a:t>CONNECTION BETWEEN IOT AND HARDWARE</a:t>
            </a:r>
          </a:p>
        </p:txBody>
      </p:sp>
      <p:cxnSp>
        <p:nvCxnSpPr>
          <p:cNvPr id="17" name="Connector: Curved 16">
            <a:extLst>
              <a:ext uri="{FF2B5EF4-FFF2-40B4-BE49-F238E27FC236}">
                <a16:creationId xmlns:a16="http://schemas.microsoft.com/office/drawing/2014/main" id="{1AF8AF66-C2C1-86A4-0B03-ACB265E25EE5}"/>
              </a:ext>
            </a:extLst>
          </p:cNvPr>
          <p:cNvCxnSpPr>
            <a:cxnSpLocks/>
          </p:cNvCxnSpPr>
          <p:nvPr/>
        </p:nvCxnSpPr>
        <p:spPr>
          <a:xfrm>
            <a:off x="4664597" y="3601977"/>
            <a:ext cx="1527859" cy="12700"/>
          </a:xfrm>
          <a:prstGeom prst="curvedConnector3">
            <a:avLst>
              <a:gd name="adj1" fmla="val 50000"/>
            </a:avLst>
          </a:prstGeom>
          <a:ln w="76200">
            <a:solidFill>
              <a:schemeClr val="accent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620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66327-E27E-729F-2E48-E1EF73B5D7E3}"/>
              </a:ext>
            </a:extLst>
          </p:cNvPr>
          <p:cNvSpPr>
            <a:spLocks noGrp="1"/>
          </p:cNvSpPr>
          <p:nvPr>
            <p:ph type="title"/>
          </p:nvPr>
        </p:nvSpPr>
        <p:spPr>
          <a:xfrm>
            <a:off x="636058" y="232012"/>
            <a:ext cx="13624560" cy="886867"/>
          </a:xfrm>
        </p:spPr>
        <p:txBody>
          <a:bodyPr>
            <a:noAutofit/>
          </a:bodyPr>
          <a:lstStyle/>
          <a:p>
            <a:r>
              <a:rPr lang="en-US" dirty="0"/>
              <a:t>Features and Functionalities:</a:t>
            </a:r>
          </a:p>
        </p:txBody>
      </p:sp>
      <p:sp>
        <p:nvSpPr>
          <p:cNvPr id="18" name="Freeform: Shape 17">
            <a:extLst>
              <a:ext uri="{FF2B5EF4-FFF2-40B4-BE49-F238E27FC236}">
                <a16:creationId xmlns:a16="http://schemas.microsoft.com/office/drawing/2014/main" id="{6F7ABFDE-38A0-A053-3820-E7F06F590A30}"/>
              </a:ext>
            </a:extLst>
          </p:cNvPr>
          <p:cNvSpPr/>
          <p:nvPr/>
        </p:nvSpPr>
        <p:spPr>
          <a:xfrm>
            <a:off x="4404865" y="2259655"/>
            <a:ext cx="1768211" cy="1352777"/>
          </a:xfrm>
          <a:custGeom>
            <a:avLst/>
            <a:gdLst>
              <a:gd name="connsiteX0" fmla="*/ 982340 w 1964679"/>
              <a:gd name="connsiteY0" fmla="*/ 0 h 1503085"/>
              <a:gd name="connsiteX1" fmla="*/ 1794840 w 1964679"/>
              <a:gd name="connsiteY1" fmla="*/ 138925 h 1503085"/>
              <a:gd name="connsiteX2" fmla="*/ 1914849 w 1964679"/>
              <a:gd name="connsiteY2" fmla="*/ 534706 h 1503085"/>
              <a:gd name="connsiteX3" fmla="*/ 1445436 w 1964679"/>
              <a:gd name="connsiteY3" fmla="*/ 1180946 h 1503085"/>
              <a:gd name="connsiteX4" fmla="*/ 1389453 w 1964679"/>
              <a:gd name="connsiteY4" fmla="*/ 1163265 h 1503085"/>
              <a:gd name="connsiteX5" fmla="*/ 1388042 w 1964679"/>
              <a:gd name="connsiteY5" fmla="*/ 1166183 h 1503085"/>
              <a:gd name="connsiteX6" fmla="*/ 1445456 w 1964679"/>
              <a:gd name="connsiteY6" fmla="*/ 1184159 h 1503085"/>
              <a:gd name="connsiteX7" fmla="*/ 1348631 w 1964679"/>
              <a:gd name="connsiteY7" fmla="*/ 1316788 h 1503085"/>
              <a:gd name="connsiteX8" fmla="*/ 616051 w 1964679"/>
              <a:gd name="connsiteY8" fmla="*/ 1316788 h 1503085"/>
              <a:gd name="connsiteX9" fmla="*/ 519225 w 1964679"/>
              <a:gd name="connsiteY9" fmla="*/ 1184159 h 1503085"/>
              <a:gd name="connsiteX10" fmla="*/ 585901 w 1964679"/>
              <a:gd name="connsiteY10" fmla="*/ 1163819 h 1503085"/>
              <a:gd name="connsiteX11" fmla="*/ 583001 w 1964679"/>
              <a:gd name="connsiteY11" fmla="*/ 1160982 h 1503085"/>
              <a:gd name="connsiteX12" fmla="*/ 519244 w 1964679"/>
              <a:gd name="connsiteY12" fmla="*/ 1180946 h 1503085"/>
              <a:gd name="connsiteX13" fmla="*/ 49831 w 1964679"/>
              <a:gd name="connsiteY13" fmla="*/ 534706 h 1503085"/>
              <a:gd name="connsiteX14" fmla="*/ 169840 w 1964679"/>
              <a:gd name="connsiteY14" fmla="*/ 138925 h 1503085"/>
              <a:gd name="connsiteX15" fmla="*/ 982340 w 1964679"/>
              <a:gd name="connsiteY15" fmla="*/ 0 h 1503085"/>
              <a:gd name="connsiteX0" fmla="*/ 982340 w 1964679"/>
              <a:gd name="connsiteY0" fmla="*/ 0 h 1503085"/>
              <a:gd name="connsiteX1" fmla="*/ 1794840 w 1964679"/>
              <a:gd name="connsiteY1" fmla="*/ 138925 h 1503085"/>
              <a:gd name="connsiteX2" fmla="*/ 1914849 w 1964679"/>
              <a:gd name="connsiteY2" fmla="*/ 534706 h 1503085"/>
              <a:gd name="connsiteX3" fmla="*/ 1445436 w 1964679"/>
              <a:gd name="connsiteY3" fmla="*/ 1180946 h 1503085"/>
              <a:gd name="connsiteX4" fmla="*/ 1389453 w 1964679"/>
              <a:gd name="connsiteY4" fmla="*/ 1163265 h 1503085"/>
              <a:gd name="connsiteX5" fmla="*/ 1388042 w 1964679"/>
              <a:gd name="connsiteY5" fmla="*/ 1166183 h 1503085"/>
              <a:gd name="connsiteX6" fmla="*/ 1445456 w 1964679"/>
              <a:gd name="connsiteY6" fmla="*/ 1184159 h 1503085"/>
              <a:gd name="connsiteX7" fmla="*/ 1348631 w 1964679"/>
              <a:gd name="connsiteY7" fmla="*/ 1316788 h 1503085"/>
              <a:gd name="connsiteX8" fmla="*/ 616051 w 1964679"/>
              <a:gd name="connsiteY8" fmla="*/ 1316788 h 1503085"/>
              <a:gd name="connsiteX9" fmla="*/ 519225 w 1964679"/>
              <a:gd name="connsiteY9" fmla="*/ 1184159 h 1503085"/>
              <a:gd name="connsiteX10" fmla="*/ 585901 w 1964679"/>
              <a:gd name="connsiteY10" fmla="*/ 1163819 h 1503085"/>
              <a:gd name="connsiteX11" fmla="*/ 519244 w 1964679"/>
              <a:gd name="connsiteY11" fmla="*/ 1180946 h 1503085"/>
              <a:gd name="connsiteX12" fmla="*/ 49831 w 1964679"/>
              <a:gd name="connsiteY12" fmla="*/ 534706 h 1503085"/>
              <a:gd name="connsiteX13" fmla="*/ 169840 w 1964679"/>
              <a:gd name="connsiteY13" fmla="*/ 138925 h 1503085"/>
              <a:gd name="connsiteX14" fmla="*/ 982340 w 1964679"/>
              <a:gd name="connsiteY14" fmla="*/ 0 h 1503085"/>
              <a:gd name="connsiteX0" fmla="*/ 982340 w 1964679"/>
              <a:gd name="connsiteY0" fmla="*/ 0 h 1503085"/>
              <a:gd name="connsiteX1" fmla="*/ 1794840 w 1964679"/>
              <a:gd name="connsiteY1" fmla="*/ 138925 h 1503085"/>
              <a:gd name="connsiteX2" fmla="*/ 1914849 w 1964679"/>
              <a:gd name="connsiteY2" fmla="*/ 534706 h 1503085"/>
              <a:gd name="connsiteX3" fmla="*/ 1445436 w 1964679"/>
              <a:gd name="connsiteY3" fmla="*/ 1180946 h 1503085"/>
              <a:gd name="connsiteX4" fmla="*/ 1389453 w 1964679"/>
              <a:gd name="connsiteY4" fmla="*/ 1163265 h 1503085"/>
              <a:gd name="connsiteX5" fmla="*/ 1388042 w 1964679"/>
              <a:gd name="connsiteY5" fmla="*/ 1166183 h 1503085"/>
              <a:gd name="connsiteX6" fmla="*/ 1445456 w 1964679"/>
              <a:gd name="connsiteY6" fmla="*/ 1184159 h 1503085"/>
              <a:gd name="connsiteX7" fmla="*/ 1348631 w 1964679"/>
              <a:gd name="connsiteY7" fmla="*/ 1316788 h 1503085"/>
              <a:gd name="connsiteX8" fmla="*/ 616051 w 1964679"/>
              <a:gd name="connsiteY8" fmla="*/ 1316788 h 1503085"/>
              <a:gd name="connsiteX9" fmla="*/ 519225 w 1964679"/>
              <a:gd name="connsiteY9" fmla="*/ 1184159 h 1503085"/>
              <a:gd name="connsiteX10" fmla="*/ 557326 w 1964679"/>
              <a:gd name="connsiteY10" fmla="*/ 1163819 h 1503085"/>
              <a:gd name="connsiteX11" fmla="*/ 519244 w 1964679"/>
              <a:gd name="connsiteY11" fmla="*/ 1180946 h 1503085"/>
              <a:gd name="connsiteX12" fmla="*/ 49831 w 1964679"/>
              <a:gd name="connsiteY12" fmla="*/ 534706 h 1503085"/>
              <a:gd name="connsiteX13" fmla="*/ 169840 w 1964679"/>
              <a:gd name="connsiteY13" fmla="*/ 138925 h 1503085"/>
              <a:gd name="connsiteX14" fmla="*/ 982340 w 1964679"/>
              <a:gd name="connsiteY14" fmla="*/ 0 h 1503085"/>
              <a:gd name="connsiteX0" fmla="*/ 982340 w 1964679"/>
              <a:gd name="connsiteY0" fmla="*/ 0 h 1503085"/>
              <a:gd name="connsiteX1" fmla="*/ 1794840 w 1964679"/>
              <a:gd name="connsiteY1" fmla="*/ 138925 h 1503085"/>
              <a:gd name="connsiteX2" fmla="*/ 1914849 w 1964679"/>
              <a:gd name="connsiteY2" fmla="*/ 534706 h 1503085"/>
              <a:gd name="connsiteX3" fmla="*/ 1445436 w 1964679"/>
              <a:gd name="connsiteY3" fmla="*/ 1180946 h 1503085"/>
              <a:gd name="connsiteX4" fmla="*/ 1389453 w 1964679"/>
              <a:gd name="connsiteY4" fmla="*/ 1163265 h 1503085"/>
              <a:gd name="connsiteX5" fmla="*/ 1388042 w 1964679"/>
              <a:gd name="connsiteY5" fmla="*/ 1166183 h 1503085"/>
              <a:gd name="connsiteX6" fmla="*/ 1445456 w 1964679"/>
              <a:gd name="connsiteY6" fmla="*/ 1184159 h 1503085"/>
              <a:gd name="connsiteX7" fmla="*/ 1348631 w 1964679"/>
              <a:gd name="connsiteY7" fmla="*/ 1316788 h 1503085"/>
              <a:gd name="connsiteX8" fmla="*/ 616051 w 1964679"/>
              <a:gd name="connsiteY8" fmla="*/ 1316788 h 1503085"/>
              <a:gd name="connsiteX9" fmla="*/ 519225 w 1964679"/>
              <a:gd name="connsiteY9" fmla="*/ 1184159 h 1503085"/>
              <a:gd name="connsiteX10" fmla="*/ 519244 w 1964679"/>
              <a:gd name="connsiteY10" fmla="*/ 1180946 h 1503085"/>
              <a:gd name="connsiteX11" fmla="*/ 49831 w 1964679"/>
              <a:gd name="connsiteY11" fmla="*/ 534706 h 1503085"/>
              <a:gd name="connsiteX12" fmla="*/ 169840 w 1964679"/>
              <a:gd name="connsiteY12" fmla="*/ 138925 h 1503085"/>
              <a:gd name="connsiteX13" fmla="*/ 982340 w 1964679"/>
              <a:gd name="connsiteY13" fmla="*/ 0 h 1503085"/>
              <a:gd name="connsiteX0" fmla="*/ 982340 w 1964679"/>
              <a:gd name="connsiteY0" fmla="*/ 0 h 1503085"/>
              <a:gd name="connsiteX1" fmla="*/ 1794840 w 1964679"/>
              <a:gd name="connsiteY1" fmla="*/ 138925 h 1503085"/>
              <a:gd name="connsiteX2" fmla="*/ 1914849 w 1964679"/>
              <a:gd name="connsiteY2" fmla="*/ 534706 h 1503085"/>
              <a:gd name="connsiteX3" fmla="*/ 1445436 w 1964679"/>
              <a:gd name="connsiteY3" fmla="*/ 1180946 h 1503085"/>
              <a:gd name="connsiteX4" fmla="*/ 1389453 w 1964679"/>
              <a:gd name="connsiteY4" fmla="*/ 1163265 h 1503085"/>
              <a:gd name="connsiteX5" fmla="*/ 1445456 w 1964679"/>
              <a:gd name="connsiteY5" fmla="*/ 1184159 h 1503085"/>
              <a:gd name="connsiteX6" fmla="*/ 1348631 w 1964679"/>
              <a:gd name="connsiteY6" fmla="*/ 1316788 h 1503085"/>
              <a:gd name="connsiteX7" fmla="*/ 616051 w 1964679"/>
              <a:gd name="connsiteY7" fmla="*/ 1316788 h 1503085"/>
              <a:gd name="connsiteX8" fmla="*/ 519225 w 1964679"/>
              <a:gd name="connsiteY8" fmla="*/ 1184159 h 1503085"/>
              <a:gd name="connsiteX9" fmla="*/ 519244 w 1964679"/>
              <a:gd name="connsiteY9" fmla="*/ 1180946 h 1503085"/>
              <a:gd name="connsiteX10" fmla="*/ 49831 w 1964679"/>
              <a:gd name="connsiteY10" fmla="*/ 534706 h 1503085"/>
              <a:gd name="connsiteX11" fmla="*/ 169840 w 1964679"/>
              <a:gd name="connsiteY11" fmla="*/ 138925 h 1503085"/>
              <a:gd name="connsiteX12" fmla="*/ 982340 w 1964679"/>
              <a:gd name="connsiteY12" fmla="*/ 0 h 1503085"/>
              <a:gd name="connsiteX0" fmla="*/ 982340 w 1964679"/>
              <a:gd name="connsiteY0" fmla="*/ 0 h 1503085"/>
              <a:gd name="connsiteX1" fmla="*/ 1794840 w 1964679"/>
              <a:gd name="connsiteY1" fmla="*/ 138925 h 1503085"/>
              <a:gd name="connsiteX2" fmla="*/ 1914849 w 1964679"/>
              <a:gd name="connsiteY2" fmla="*/ 534706 h 1503085"/>
              <a:gd name="connsiteX3" fmla="*/ 1445436 w 1964679"/>
              <a:gd name="connsiteY3" fmla="*/ 1180946 h 1503085"/>
              <a:gd name="connsiteX4" fmla="*/ 1445456 w 1964679"/>
              <a:gd name="connsiteY4" fmla="*/ 1184159 h 1503085"/>
              <a:gd name="connsiteX5" fmla="*/ 1348631 w 1964679"/>
              <a:gd name="connsiteY5" fmla="*/ 1316788 h 1503085"/>
              <a:gd name="connsiteX6" fmla="*/ 616051 w 1964679"/>
              <a:gd name="connsiteY6" fmla="*/ 1316788 h 1503085"/>
              <a:gd name="connsiteX7" fmla="*/ 519225 w 1964679"/>
              <a:gd name="connsiteY7" fmla="*/ 1184159 h 1503085"/>
              <a:gd name="connsiteX8" fmla="*/ 519244 w 1964679"/>
              <a:gd name="connsiteY8" fmla="*/ 1180946 h 1503085"/>
              <a:gd name="connsiteX9" fmla="*/ 49831 w 1964679"/>
              <a:gd name="connsiteY9" fmla="*/ 534706 h 1503085"/>
              <a:gd name="connsiteX10" fmla="*/ 169840 w 1964679"/>
              <a:gd name="connsiteY10" fmla="*/ 138925 h 1503085"/>
              <a:gd name="connsiteX11" fmla="*/ 982340 w 1964679"/>
              <a:gd name="connsiteY11" fmla="*/ 0 h 1503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64679" h="1503085">
                <a:moveTo>
                  <a:pt x="982340" y="0"/>
                </a:moveTo>
                <a:cubicBezTo>
                  <a:pt x="1268581" y="0"/>
                  <a:pt x="1540180" y="48441"/>
                  <a:pt x="1794840" y="138925"/>
                </a:cubicBezTo>
                <a:cubicBezTo>
                  <a:pt x="1956957" y="195786"/>
                  <a:pt x="2015909" y="395781"/>
                  <a:pt x="1914849" y="534706"/>
                </a:cubicBezTo>
                <a:lnTo>
                  <a:pt x="1445436" y="1180946"/>
                </a:lnTo>
                <a:cubicBezTo>
                  <a:pt x="1445443" y="1182017"/>
                  <a:pt x="1445449" y="1183088"/>
                  <a:pt x="1445456" y="1184159"/>
                </a:cubicBezTo>
                <a:lnTo>
                  <a:pt x="1348631" y="1316788"/>
                </a:lnTo>
                <a:cubicBezTo>
                  <a:pt x="1167587" y="1565185"/>
                  <a:pt x="794993" y="1565185"/>
                  <a:pt x="616051" y="1316788"/>
                </a:cubicBezTo>
                <a:lnTo>
                  <a:pt x="519225" y="1184159"/>
                </a:lnTo>
                <a:cubicBezTo>
                  <a:pt x="519231" y="1183088"/>
                  <a:pt x="519238" y="1182017"/>
                  <a:pt x="519244" y="1180946"/>
                </a:cubicBezTo>
                <a:lnTo>
                  <a:pt x="49831" y="534706"/>
                </a:lnTo>
                <a:cubicBezTo>
                  <a:pt x="-51229" y="395781"/>
                  <a:pt x="7723" y="195786"/>
                  <a:pt x="169840" y="138925"/>
                </a:cubicBezTo>
                <a:cubicBezTo>
                  <a:pt x="424500" y="48441"/>
                  <a:pt x="698204" y="0"/>
                  <a:pt x="982340" y="0"/>
                </a:cubicBezTo>
                <a:close/>
              </a:path>
            </a:pathLst>
          </a:custGeom>
          <a:solidFill>
            <a:schemeClr val="accent6"/>
          </a:solidFill>
          <a:ln w="12700">
            <a:miter lim="400000"/>
          </a:ln>
        </p:spPr>
        <p:txBody>
          <a:bodyPr wrap="square" lIns="34290" tIns="34290" rIns="34290" bIns="3429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700"/>
          </a:p>
        </p:txBody>
      </p:sp>
      <p:sp>
        <p:nvSpPr>
          <p:cNvPr id="19" name="Freeform: Shape 18">
            <a:extLst>
              <a:ext uri="{FF2B5EF4-FFF2-40B4-BE49-F238E27FC236}">
                <a16:creationId xmlns:a16="http://schemas.microsoft.com/office/drawing/2014/main" id="{12FC8DD5-47B6-4C33-99BB-06FCBBF8854D}"/>
              </a:ext>
            </a:extLst>
          </p:cNvPr>
          <p:cNvSpPr/>
          <p:nvPr/>
        </p:nvSpPr>
        <p:spPr>
          <a:xfrm rot="12900000">
            <a:off x="3537345" y="5010479"/>
            <a:ext cx="1768211" cy="1352777"/>
          </a:xfrm>
          <a:custGeom>
            <a:avLst/>
            <a:gdLst>
              <a:gd name="connsiteX0" fmla="*/ 982340 w 1964679"/>
              <a:gd name="connsiteY0" fmla="*/ 0 h 1503085"/>
              <a:gd name="connsiteX1" fmla="*/ 1794840 w 1964679"/>
              <a:gd name="connsiteY1" fmla="*/ 138925 h 1503085"/>
              <a:gd name="connsiteX2" fmla="*/ 1914849 w 1964679"/>
              <a:gd name="connsiteY2" fmla="*/ 534706 h 1503085"/>
              <a:gd name="connsiteX3" fmla="*/ 1445436 w 1964679"/>
              <a:gd name="connsiteY3" fmla="*/ 1180946 h 1503085"/>
              <a:gd name="connsiteX4" fmla="*/ 1389453 w 1964679"/>
              <a:gd name="connsiteY4" fmla="*/ 1163265 h 1503085"/>
              <a:gd name="connsiteX5" fmla="*/ 1388042 w 1964679"/>
              <a:gd name="connsiteY5" fmla="*/ 1166183 h 1503085"/>
              <a:gd name="connsiteX6" fmla="*/ 1445456 w 1964679"/>
              <a:gd name="connsiteY6" fmla="*/ 1184159 h 1503085"/>
              <a:gd name="connsiteX7" fmla="*/ 1348631 w 1964679"/>
              <a:gd name="connsiteY7" fmla="*/ 1316788 h 1503085"/>
              <a:gd name="connsiteX8" fmla="*/ 616051 w 1964679"/>
              <a:gd name="connsiteY8" fmla="*/ 1316788 h 1503085"/>
              <a:gd name="connsiteX9" fmla="*/ 519225 w 1964679"/>
              <a:gd name="connsiteY9" fmla="*/ 1184159 h 1503085"/>
              <a:gd name="connsiteX10" fmla="*/ 585901 w 1964679"/>
              <a:gd name="connsiteY10" fmla="*/ 1163819 h 1503085"/>
              <a:gd name="connsiteX11" fmla="*/ 583001 w 1964679"/>
              <a:gd name="connsiteY11" fmla="*/ 1160982 h 1503085"/>
              <a:gd name="connsiteX12" fmla="*/ 519244 w 1964679"/>
              <a:gd name="connsiteY12" fmla="*/ 1180946 h 1503085"/>
              <a:gd name="connsiteX13" fmla="*/ 49831 w 1964679"/>
              <a:gd name="connsiteY13" fmla="*/ 534706 h 1503085"/>
              <a:gd name="connsiteX14" fmla="*/ 169840 w 1964679"/>
              <a:gd name="connsiteY14" fmla="*/ 138925 h 1503085"/>
              <a:gd name="connsiteX15" fmla="*/ 982340 w 1964679"/>
              <a:gd name="connsiteY15" fmla="*/ 0 h 1503085"/>
              <a:gd name="connsiteX0" fmla="*/ 982340 w 1964679"/>
              <a:gd name="connsiteY0" fmla="*/ 0 h 1503085"/>
              <a:gd name="connsiteX1" fmla="*/ 1794840 w 1964679"/>
              <a:gd name="connsiteY1" fmla="*/ 138925 h 1503085"/>
              <a:gd name="connsiteX2" fmla="*/ 1914849 w 1964679"/>
              <a:gd name="connsiteY2" fmla="*/ 534706 h 1503085"/>
              <a:gd name="connsiteX3" fmla="*/ 1445436 w 1964679"/>
              <a:gd name="connsiteY3" fmla="*/ 1180946 h 1503085"/>
              <a:gd name="connsiteX4" fmla="*/ 1389453 w 1964679"/>
              <a:gd name="connsiteY4" fmla="*/ 1163265 h 1503085"/>
              <a:gd name="connsiteX5" fmla="*/ 1388042 w 1964679"/>
              <a:gd name="connsiteY5" fmla="*/ 1166183 h 1503085"/>
              <a:gd name="connsiteX6" fmla="*/ 1445456 w 1964679"/>
              <a:gd name="connsiteY6" fmla="*/ 1184159 h 1503085"/>
              <a:gd name="connsiteX7" fmla="*/ 1348631 w 1964679"/>
              <a:gd name="connsiteY7" fmla="*/ 1316788 h 1503085"/>
              <a:gd name="connsiteX8" fmla="*/ 616051 w 1964679"/>
              <a:gd name="connsiteY8" fmla="*/ 1316788 h 1503085"/>
              <a:gd name="connsiteX9" fmla="*/ 519225 w 1964679"/>
              <a:gd name="connsiteY9" fmla="*/ 1184159 h 1503085"/>
              <a:gd name="connsiteX10" fmla="*/ 585901 w 1964679"/>
              <a:gd name="connsiteY10" fmla="*/ 1163819 h 1503085"/>
              <a:gd name="connsiteX11" fmla="*/ 519244 w 1964679"/>
              <a:gd name="connsiteY11" fmla="*/ 1180946 h 1503085"/>
              <a:gd name="connsiteX12" fmla="*/ 49831 w 1964679"/>
              <a:gd name="connsiteY12" fmla="*/ 534706 h 1503085"/>
              <a:gd name="connsiteX13" fmla="*/ 169840 w 1964679"/>
              <a:gd name="connsiteY13" fmla="*/ 138925 h 1503085"/>
              <a:gd name="connsiteX14" fmla="*/ 982340 w 1964679"/>
              <a:gd name="connsiteY14" fmla="*/ 0 h 1503085"/>
              <a:gd name="connsiteX0" fmla="*/ 982340 w 1964679"/>
              <a:gd name="connsiteY0" fmla="*/ 0 h 1503085"/>
              <a:gd name="connsiteX1" fmla="*/ 1794840 w 1964679"/>
              <a:gd name="connsiteY1" fmla="*/ 138925 h 1503085"/>
              <a:gd name="connsiteX2" fmla="*/ 1914849 w 1964679"/>
              <a:gd name="connsiteY2" fmla="*/ 534706 h 1503085"/>
              <a:gd name="connsiteX3" fmla="*/ 1445436 w 1964679"/>
              <a:gd name="connsiteY3" fmla="*/ 1180946 h 1503085"/>
              <a:gd name="connsiteX4" fmla="*/ 1389453 w 1964679"/>
              <a:gd name="connsiteY4" fmla="*/ 1163265 h 1503085"/>
              <a:gd name="connsiteX5" fmla="*/ 1388042 w 1964679"/>
              <a:gd name="connsiteY5" fmla="*/ 1166183 h 1503085"/>
              <a:gd name="connsiteX6" fmla="*/ 1445456 w 1964679"/>
              <a:gd name="connsiteY6" fmla="*/ 1184159 h 1503085"/>
              <a:gd name="connsiteX7" fmla="*/ 1348631 w 1964679"/>
              <a:gd name="connsiteY7" fmla="*/ 1316788 h 1503085"/>
              <a:gd name="connsiteX8" fmla="*/ 616051 w 1964679"/>
              <a:gd name="connsiteY8" fmla="*/ 1316788 h 1503085"/>
              <a:gd name="connsiteX9" fmla="*/ 519225 w 1964679"/>
              <a:gd name="connsiteY9" fmla="*/ 1184159 h 1503085"/>
              <a:gd name="connsiteX10" fmla="*/ 557326 w 1964679"/>
              <a:gd name="connsiteY10" fmla="*/ 1163819 h 1503085"/>
              <a:gd name="connsiteX11" fmla="*/ 519244 w 1964679"/>
              <a:gd name="connsiteY11" fmla="*/ 1180946 h 1503085"/>
              <a:gd name="connsiteX12" fmla="*/ 49831 w 1964679"/>
              <a:gd name="connsiteY12" fmla="*/ 534706 h 1503085"/>
              <a:gd name="connsiteX13" fmla="*/ 169840 w 1964679"/>
              <a:gd name="connsiteY13" fmla="*/ 138925 h 1503085"/>
              <a:gd name="connsiteX14" fmla="*/ 982340 w 1964679"/>
              <a:gd name="connsiteY14" fmla="*/ 0 h 1503085"/>
              <a:gd name="connsiteX0" fmla="*/ 982340 w 1964679"/>
              <a:gd name="connsiteY0" fmla="*/ 0 h 1503085"/>
              <a:gd name="connsiteX1" fmla="*/ 1794840 w 1964679"/>
              <a:gd name="connsiteY1" fmla="*/ 138925 h 1503085"/>
              <a:gd name="connsiteX2" fmla="*/ 1914849 w 1964679"/>
              <a:gd name="connsiteY2" fmla="*/ 534706 h 1503085"/>
              <a:gd name="connsiteX3" fmla="*/ 1445436 w 1964679"/>
              <a:gd name="connsiteY3" fmla="*/ 1180946 h 1503085"/>
              <a:gd name="connsiteX4" fmla="*/ 1389453 w 1964679"/>
              <a:gd name="connsiteY4" fmla="*/ 1163265 h 1503085"/>
              <a:gd name="connsiteX5" fmla="*/ 1388042 w 1964679"/>
              <a:gd name="connsiteY5" fmla="*/ 1166183 h 1503085"/>
              <a:gd name="connsiteX6" fmla="*/ 1445456 w 1964679"/>
              <a:gd name="connsiteY6" fmla="*/ 1184159 h 1503085"/>
              <a:gd name="connsiteX7" fmla="*/ 1348631 w 1964679"/>
              <a:gd name="connsiteY7" fmla="*/ 1316788 h 1503085"/>
              <a:gd name="connsiteX8" fmla="*/ 616051 w 1964679"/>
              <a:gd name="connsiteY8" fmla="*/ 1316788 h 1503085"/>
              <a:gd name="connsiteX9" fmla="*/ 519225 w 1964679"/>
              <a:gd name="connsiteY9" fmla="*/ 1184159 h 1503085"/>
              <a:gd name="connsiteX10" fmla="*/ 519244 w 1964679"/>
              <a:gd name="connsiteY10" fmla="*/ 1180946 h 1503085"/>
              <a:gd name="connsiteX11" fmla="*/ 49831 w 1964679"/>
              <a:gd name="connsiteY11" fmla="*/ 534706 h 1503085"/>
              <a:gd name="connsiteX12" fmla="*/ 169840 w 1964679"/>
              <a:gd name="connsiteY12" fmla="*/ 138925 h 1503085"/>
              <a:gd name="connsiteX13" fmla="*/ 982340 w 1964679"/>
              <a:gd name="connsiteY13" fmla="*/ 0 h 1503085"/>
              <a:gd name="connsiteX0" fmla="*/ 982340 w 1964679"/>
              <a:gd name="connsiteY0" fmla="*/ 0 h 1503085"/>
              <a:gd name="connsiteX1" fmla="*/ 1794840 w 1964679"/>
              <a:gd name="connsiteY1" fmla="*/ 138925 h 1503085"/>
              <a:gd name="connsiteX2" fmla="*/ 1914849 w 1964679"/>
              <a:gd name="connsiteY2" fmla="*/ 534706 h 1503085"/>
              <a:gd name="connsiteX3" fmla="*/ 1445436 w 1964679"/>
              <a:gd name="connsiteY3" fmla="*/ 1180946 h 1503085"/>
              <a:gd name="connsiteX4" fmla="*/ 1389453 w 1964679"/>
              <a:gd name="connsiteY4" fmla="*/ 1163265 h 1503085"/>
              <a:gd name="connsiteX5" fmla="*/ 1445456 w 1964679"/>
              <a:gd name="connsiteY5" fmla="*/ 1184159 h 1503085"/>
              <a:gd name="connsiteX6" fmla="*/ 1348631 w 1964679"/>
              <a:gd name="connsiteY6" fmla="*/ 1316788 h 1503085"/>
              <a:gd name="connsiteX7" fmla="*/ 616051 w 1964679"/>
              <a:gd name="connsiteY7" fmla="*/ 1316788 h 1503085"/>
              <a:gd name="connsiteX8" fmla="*/ 519225 w 1964679"/>
              <a:gd name="connsiteY8" fmla="*/ 1184159 h 1503085"/>
              <a:gd name="connsiteX9" fmla="*/ 519244 w 1964679"/>
              <a:gd name="connsiteY9" fmla="*/ 1180946 h 1503085"/>
              <a:gd name="connsiteX10" fmla="*/ 49831 w 1964679"/>
              <a:gd name="connsiteY10" fmla="*/ 534706 h 1503085"/>
              <a:gd name="connsiteX11" fmla="*/ 169840 w 1964679"/>
              <a:gd name="connsiteY11" fmla="*/ 138925 h 1503085"/>
              <a:gd name="connsiteX12" fmla="*/ 982340 w 1964679"/>
              <a:gd name="connsiteY12" fmla="*/ 0 h 1503085"/>
              <a:gd name="connsiteX0" fmla="*/ 982340 w 1964679"/>
              <a:gd name="connsiteY0" fmla="*/ 0 h 1503085"/>
              <a:gd name="connsiteX1" fmla="*/ 1794840 w 1964679"/>
              <a:gd name="connsiteY1" fmla="*/ 138925 h 1503085"/>
              <a:gd name="connsiteX2" fmla="*/ 1914849 w 1964679"/>
              <a:gd name="connsiteY2" fmla="*/ 534706 h 1503085"/>
              <a:gd name="connsiteX3" fmla="*/ 1445436 w 1964679"/>
              <a:gd name="connsiteY3" fmla="*/ 1180946 h 1503085"/>
              <a:gd name="connsiteX4" fmla="*/ 1445456 w 1964679"/>
              <a:gd name="connsiteY4" fmla="*/ 1184159 h 1503085"/>
              <a:gd name="connsiteX5" fmla="*/ 1348631 w 1964679"/>
              <a:gd name="connsiteY5" fmla="*/ 1316788 h 1503085"/>
              <a:gd name="connsiteX6" fmla="*/ 616051 w 1964679"/>
              <a:gd name="connsiteY6" fmla="*/ 1316788 h 1503085"/>
              <a:gd name="connsiteX7" fmla="*/ 519225 w 1964679"/>
              <a:gd name="connsiteY7" fmla="*/ 1184159 h 1503085"/>
              <a:gd name="connsiteX8" fmla="*/ 519244 w 1964679"/>
              <a:gd name="connsiteY8" fmla="*/ 1180946 h 1503085"/>
              <a:gd name="connsiteX9" fmla="*/ 49831 w 1964679"/>
              <a:gd name="connsiteY9" fmla="*/ 534706 h 1503085"/>
              <a:gd name="connsiteX10" fmla="*/ 169840 w 1964679"/>
              <a:gd name="connsiteY10" fmla="*/ 138925 h 1503085"/>
              <a:gd name="connsiteX11" fmla="*/ 982340 w 1964679"/>
              <a:gd name="connsiteY11" fmla="*/ 0 h 1503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64679" h="1503085">
                <a:moveTo>
                  <a:pt x="982340" y="0"/>
                </a:moveTo>
                <a:cubicBezTo>
                  <a:pt x="1268581" y="0"/>
                  <a:pt x="1540180" y="48441"/>
                  <a:pt x="1794840" y="138925"/>
                </a:cubicBezTo>
                <a:cubicBezTo>
                  <a:pt x="1956957" y="195786"/>
                  <a:pt x="2015909" y="395781"/>
                  <a:pt x="1914849" y="534706"/>
                </a:cubicBezTo>
                <a:lnTo>
                  <a:pt x="1445436" y="1180946"/>
                </a:lnTo>
                <a:cubicBezTo>
                  <a:pt x="1445443" y="1182017"/>
                  <a:pt x="1445449" y="1183088"/>
                  <a:pt x="1445456" y="1184159"/>
                </a:cubicBezTo>
                <a:lnTo>
                  <a:pt x="1348631" y="1316788"/>
                </a:lnTo>
                <a:cubicBezTo>
                  <a:pt x="1167587" y="1565185"/>
                  <a:pt x="794993" y="1565185"/>
                  <a:pt x="616051" y="1316788"/>
                </a:cubicBezTo>
                <a:lnTo>
                  <a:pt x="519225" y="1184159"/>
                </a:lnTo>
                <a:cubicBezTo>
                  <a:pt x="519231" y="1183088"/>
                  <a:pt x="519238" y="1182017"/>
                  <a:pt x="519244" y="1180946"/>
                </a:cubicBezTo>
                <a:lnTo>
                  <a:pt x="49831" y="534706"/>
                </a:lnTo>
                <a:cubicBezTo>
                  <a:pt x="-51229" y="395781"/>
                  <a:pt x="7723" y="195786"/>
                  <a:pt x="169840" y="138925"/>
                </a:cubicBezTo>
                <a:cubicBezTo>
                  <a:pt x="424500" y="48441"/>
                  <a:pt x="698204" y="0"/>
                  <a:pt x="982340" y="0"/>
                </a:cubicBezTo>
                <a:close/>
              </a:path>
            </a:pathLst>
          </a:custGeom>
          <a:solidFill>
            <a:schemeClr val="accent5"/>
          </a:solidFill>
          <a:ln w="12700">
            <a:miter lim="400000"/>
          </a:ln>
        </p:spPr>
        <p:txBody>
          <a:bodyPr wrap="square" lIns="34290" tIns="34290" rIns="34290" bIns="3429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700"/>
          </a:p>
        </p:txBody>
      </p:sp>
      <p:sp>
        <p:nvSpPr>
          <p:cNvPr id="20" name="Freeform: Shape 19">
            <a:extLst>
              <a:ext uri="{FF2B5EF4-FFF2-40B4-BE49-F238E27FC236}">
                <a16:creationId xmlns:a16="http://schemas.microsoft.com/office/drawing/2014/main" id="{A01E61CD-2F71-9099-60C3-05A59FB7CC28}"/>
              </a:ext>
            </a:extLst>
          </p:cNvPr>
          <p:cNvSpPr/>
          <p:nvPr/>
        </p:nvSpPr>
        <p:spPr>
          <a:xfrm rot="8700000">
            <a:off x="5272386" y="5004772"/>
            <a:ext cx="1768211" cy="1352777"/>
          </a:xfrm>
          <a:custGeom>
            <a:avLst/>
            <a:gdLst>
              <a:gd name="connsiteX0" fmla="*/ 982340 w 1964679"/>
              <a:gd name="connsiteY0" fmla="*/ 0 h 1503085"/>
              <a:gd name="connsiteX1" fmla="*/ 1794840 w 1964679"/>
              <a:gd name="connsiteY1" fmla="*/ 138925 h 1503085"/>
              <a:gd name="connsiteX2" fmla="*/ 1914849 w 1964679"/>
              <a:gd name="connsiteY2" fmla="*/ 534706 h 1503085"/>
              <a:gd name="connsiteX3" fmla="*/ 1445436 w 1964679"/>
              <a:gd name="connsiteY3" fmla="*/ 1180946 h 1503085"/>
              <a:gd name="connsiteX4" fmla="*/ 1389453 w 1964679"/>
              <a:gd name="connsiteY4" fmla="*/ 1163265 h 1503085"/>
              <a:gd name="connsiteX5" fmla="*/ 1388042 w 1964679"/>
              <a:gd name="connsiteY5" fmla="*/ 1166183 h 1503085"/>
              <a:gd name="connsiteX6" fmla="*/ 1445456 w 1964679"/>
              <a:gd name="connsiteY6" fmla="*/ 1184159 h 1503085"/>
              <a:gd name="connsiteX7" fmla="*/ 1348631 w 1964679"/>
              <a:gd name="connsiteY7" fmla="*/ 1316788 h 1503085"/>
              <a:gd name="connsiteX8" fmla="*/ 616051 w 1964679"/>
              <a:gd name="connsiteY8" fmla="*/ 1316788 h 1503085"/>
              <a:gd name="connsiteX9" fmla="*/ 519225 w 1964679"/>
              <a:gd name="connsiteY9" fmla="*/ 1184159 h 1503085"/>
              <a:gd name="connsiteX10" fmla="*/ 585901 w 1964679"/>
              <a:gd name="connsiteY10" fmla="*/ 1163819 h 1503085"/>
              <a:gd name="connsiteX11" fmla="*/ 583001 w 1964679"/>
              <a:gd name="connsiteY11" fmla="*/ 1160982 h 1503085"/>
              <a:gd name="connsiteX12" fmla="*/ 519244 w 1964679"/>
              <a:gd name="connsiteY12" fmla="*/ 1180946 h 1503085"/>
              <a:gd name="connsiteX13" fmla="*/ 49831 w 1964679"/>
              <a:gd name="connsiteY13" fmla="*/ 534706 h 1503085"/>
              <a:gd name="connsiteX14" fmla="*/ 169840 w 1964679"/>
              <a:gd name="connsiteY14" fmla="*/ 138925 h 1503085"/>
              <a:gd name="connsiteX15" fmla="*/ 982340 w 1964679"/>
              <a:gd name="connsiteY15" fmla="*/ 0 h 1503085"/>
              <a:gd name="connsiteX0" fmla="*/ 982340 w 1964679"/>
              <a:gd name="connsiteY0" fmla="*/ 0 h 1503085"/>
              <a:gd name="connsiteX1" fmla="*/ 1794840 w 1964679"/>
              <a:gd name="connsiteY1" fmla="*/ 138925 h 1503085"/>
              <a:gd name="connsiteX2" fmla="*/ 1914849 w 1964679"/>
              <a:gd name="connsiteY2" fmla="*/ 534706 h 1503085"/>
              <a:gd name="connsiteX3" fmla="*/ 1445436 w 1964679"/>
              <a:gd name="connsiteY3" fmla="*/ 1180946 h 1503085"/>
              <a:gd name="connsiteX4" fmla="*/ 1389453 w 1964679"/>
              <a:gd name="connsiteY4" fmla="*/ 1163265 h 1503085"/>
              <a:gd name="connsiteX5" fmla="*/ 1388042 w 1964679"/>
              <a:gd name="connsiteY5" fmla="*/ 1166183 h 1503085"/>
              <a:gd name="connsiteX6" fmla="*/ 1445456 w 1964679"/>
              <a:gd name="connsiteY6" fmla="*/ 1184159 h 1503085"/>
              <a:gd name="connsiteX7" fmla="*/ 1348631 w 1964679"/>
              <a:gd name="connsiteY7" fmla="*/ 1316788 h 1503085"/>
              <a:gd name="connsiteX8" fmla="*/ 616051 w 1964679"/>
              <a:gd name="connsiteY8" fmla="*/ 1316788 h 1503085"/>
              <a:gd name="connsiteX9" fmla="*/ 519225 w 1964679"/>
              <a:gd name="connsiteY9" fmla="*/ 1184159 h 1503085"/>
              <a:gd name="connsiteX10" fmla="*/ 585901 w 1964679"/>
              <a:gd name="connsiteY10" fmla="*/ 1163819 h 1503085"/>
              <a:gd name="connsiteX11" fmla="*/ 519244 w 1964679"/>
              <a:gd name="connsiteY11" fmla="*/ 1180946 h 1503085"/>
              <a:gd name="connsiteX12" fmla="*/ 49831 w 1964679"/>
              <a:gd name="connsiteY12" fmla="*/ 534706 h 1503085"/>
              <a:gd name="connsiteX13" fmla="*/ 169840 w 1964679"/>
              <a:gd name="connsiteY13" fmla="*/ 138925 h 1503085"/>
              <a:gd name="connsiteX14" fmla="*/ 982340 w 1964679"/>
              <a:gd name="connsiteY14" fmla="*/ 0 h 1503085"/>
              <a:gd name="connsiteX0" fmla="*/ 982340 w 1964679"/>
              <a:gd name="connsiteY0" fmla="*/ 0 h 1503085"/>
              <a:gd name="connsiteX1" fmla="*/ 1794840 w 1964679"/>
              <a:gd name="connsiteY1" fmla="*/ 138925 h 1503085"/>
              <a:gd name="connsiteX2" fmla="*/ 1914849 w 1964679"/>
              <a:gd name="connsiteY2" fmla="*/ 534706 h 1503085"/>
              <a:gd name="connsiteX3" fmla="*/ 1445436 w 1964679"/>
              <a:gd name="connsiteY3" fmla="*/ 1180946 h 1503085"/>
              <a:gd name="connsiteX4" fmla="*/ 1389453 w 1964679"/>
              <a:gd name="connsiteY4" fmla="*/ 1163265 h 1503085"/>
              <a:gd name="connsiteX5" fmla="*/ 1388042 w 1964679"/>
              <a:gd name="connsiteY5" fmla="*/ 1166183 h 1503085"/>
              <a:gd name="connsiteX6" fmla="*/ 1445456 w 1964679"/>
              <a:gd name="connsiteY6" fmla="*/ 1184159 h 1503085"/>
              <a:gd name="connsiteX7" fmla="*/ 1348631 w 1964679"/>
              <a:gd name="connsiteY7" fmla="*/ 1316788 h 1503085"/>
              <a:gd name="connsiteX8" fmla="*/ 616051 w 1964679"/>
              <a:gd name="connsiteY8" fmla="*/ 1316788 h 1503085"/>
              <a:gd name="connsiteX9" fmla="*/ 519225 w 1964679"/>
              <a:gd name="connsiteY9" fmla="*/ 1184159 h 1503085"/>
              <a:gd name="connsiteX10" fmla="*/ 557326 w 1964679"/>
              <a:gd name="connsiteY10" fmla="*/ 1163819 h 1503085"/>
              <a:gd name="connsiteX11" fmla="*/ 519244 w 1964679"/>
              <a:gd name="connsiteY11" fmla="*/ 1180946 h 1503085"/>
              <a:gd name="connsiteX12" fmla="*/ 49831 w 1964679"/>
              <a:gd name="connsiteY12" fmla="*/ 534706 h 1503085"/>
              <a:gd name="connsiteX13" fmla="*/ 169840 w 1964679"/>
              <a:gd name="connsiteY13" fmla="*/ 138925 h 1503085"/>
              <a:gd name="connsiteX14" fmla="*/ 982340 w 1964679"/>
              <a:gd name="connsiteY14" fmla="*/ 0 h 1503085"/>
              <a:gd name="connsiteX0" fmla="*/ 982340 w 1964679"/>
              <a:gd name="connsiteY0" fmla="*/ 0 h 1503085"/>
              <a:gd name="connsiteX1" fmla="*/ 1794840 w 1964679"/>
              <a:gd name="connsiteY1" fmla="*/ 138925 h 1503085"/>
              <a:gd name="connsiteX2" fmla="*/ 1914849 w 1964679"/>
              <a:gd name="connsiteY2" fmla="*/ 534706 h 1503085"/>
              <a:gd name="connsiteX3" fmla="*/ 1445436 w 1964679"/>
              <a:gd name="connsiteY3" fmla="*/ 1180946 h 1503085"/>
              <a:gd name="connsiteX4" fmla="*/ 1389453 w 1964679"/>
              <a:gd name="connsiteY4" fmla="*/ 1163265 h 1503085"/>
              <a:gd name="connsiteX5" fmla="*/ 1388042 w 1964679"/>
              <a:gd name="connsiteY5" fmla="*/ 1166183 h 1503085"/>
              <a:gd name="connsiteX6" fmla="*/ 1445456 w 1964679"/>
              <a:gd name="connsiteY6" fmla="*/ 1184159 h 1503085"/>
              <a:gd name="connsiteX7" fmla="*/ 1348631 w 1964679"/>
              <a:gd name="connsiteY7" fmla="*/ 1316788 h 1503085"/>
              <a:gd name="connsiteX8" fmla="*/ 616051 w 1964679"/>
              <a:gd name="connsiteY8" fmla="*/ 1316788 h 1503085"/>
              <a:gd name="connsiteX9" fmla="*/ 519225 w 1964679"/>
              <a:gd name="connsiteY9" fmla="*/ 1184159 h 1503085"/>
              <a:gd name="connsiteX10" fmla="*/ 519244 w 1964679"/>
              <a:gd name="connsiteY10" fmla="*/ 1180946 h 1503085"/>
              <a:gd name="connsiteX11" fmla="*/ 49831 w 1964679"/>
              <a:gd name="connsiteY11" fmla="*/ 534706 h 1503085"/>
              <a:gd name="connsiteX12" fmla="*/ 169840 w 1964679"/>
              <a:gd name="connsiteY12" fmla="*/ 138925 h 1503085"/>
              <a:gd name="connsiteX13" fmla="*/ 982340 w 1964679"/>
              <a:gd name="connsiteY13" fmla="*/ 0 h 1503085"/>
              <a:gd name="connsiteX0" fmla="*/ 982340 w 1964679"/>
              <a:gd name="connsiteY0" fmla="*/ 0 h 1503085"/>
              <a:gd name="connsiteX1" fmla="*/ 1794840 w 1964679"/>
              <a:gd name="connsiteY1" fmla="*/ 138925 h 1503085"/>
              <a:gd name="connsiteX2" fmla="*/ 1914849 w 1964679"/>
              <a:gd name="connsiteY2" fmla="*/ 534706 h 1503085"/>
              <a:gd name="connsiteX3" fmla="*/ 1445436 w 1964679"/>
              <a:gd name="connsiteY3" fmla="*/ 1180946 h 1503085"/>
              <a:gd name="connsiteX4" fmla="*/ 1389453 w 1964679"/>
              <a:gd name="connsiteY4" fmla="*/ 1163265 h 1503085"/>
              <a:gd name="connsiteX5" fmla="*/ 1445456 w 1964679"/>
              <a:gd name="connsiteY5" fmla="*/ 1184159 h 1503085"/>
              <a:gd name="connsiteX6" fmla="*/ 1348631 w 1964679"/>
              <a:gd name="connsiteY6" fmla="*/ 1316788 h 1503085"/>
              <a:gd name="connsiteX7" fmla="*/ 616051 w 1964679"/>
              <a:gd name="connsiteY7" fmla="*/ 1316788 h 1503085"/>
              <a:gd name="connsiteX8" fmla="*/ 519225 w 1964679"/>
              <a:gd name="connsiteY8" fmla="*/ 1184159 h 1503085"/>
              <a:gd name="connsiteX9" fmla="*/ 519244 w 1964679"/>
              <a:gd name="connsiteY9" fmla="*/ 1180946 h 1503085"/>
              <a:gd name="connsiteX10" fmla="*/ 49831 w 1964679"/>
              <a:gd name="connsiteY10" fmla="*/ 534706 h 1503085"/>
              <a:gd name="connsiteX11" fmla="*/ 169840 w 1964679"/>
              <a:gd name="connsiteY11" fmla="*/ 138925 h 1503085"/>
              <a:gd name="connsiteX12" fmla="*/ 982340 w 1964679"/>
              <a:gd name="connsiteY12" fmla="*/ 0 h 1503085"/>
              <a:gd name="connsiteX0" fmla="*/ 982340 w 1964679"/>
              <a:gd name="connsiteY0" fmla="*/ 0 h 1503085"/>
              <a:gd name="connsiteX1" fmla="*/ 1794840 w 1964679"/>
              <a:gd name="connsiteY1" fmla="*/ 138925 h 1503085"/>
              <a:gd name="connsiteX2" fmla="*/ 1914849 w 1964679"/>
              <a:gd name="connsiteY2" fmla="*/ 534706 h 1503085"/>
              <a:gd name="connsiteX3" fmla="*/ 1445436 w 1964679"/>
              <a:gd name="connsiteY3" fmla="*/ 1180946 h 1503085"/>
              <a:gd name="connsiteX4" fmla="*/ 1445456 w 1964679"/>
              <a:gd name="connsiteY4" fmla="*/ 1184159 h 1503085"/>
              <a:gd name="connsiteX5" fmla="*/ 1348631 w 1964679"/>
              <a:gd name="connsiteY5" fmla="*/ 1316788 h 1503085"/>
              <a:gd name="connsiteX6" fmla="*/ 616051 w 1964679"/>
              <a:gd name="connsiteY6" fmla="*/ 1316788 h 1503085"/>
              <a:gd name="connsiteX7" fmla="*/ 519225 w 1964679"/>
              <a:gd name="connsiteY7" fmla="*/ 1184159 h 1503085"/>
              <a:gd name="connsiteX8" fmla="*/ 519244 w 1964679"/>
              <a:gd name="connsiteY8" fmla="*/ 1180946 h 1503085"/>
              <a:gd name="connsiteX9" fmla="*/ 49831 w 1964679"/>
              <a:gd name="connsiteY9" fmla="*/ 534706 h 1503085"/>
              <a:gd name="connsiteX10" fmla="*/ 169840 w 1964679"/>
              <a:gd name="connsiteY10" fmla="*/ 138925 h 1503085"/>
              <a:gd name="connsiteX11" fmla="*/ 982340 w 1964679"/>
              <a:gd name="connsiteY11" fmla="*/ 0 h 1503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64679" h="1503085">
                <a:moveTo>
                  <a:pt x="982340" y="0"/>
                </a:moveTo>
                <a:cubicBezTo>
                  <a:pt x="1268581" y="0"/>
                  <a:pt x="1540180" y="48441"/>
                  <a:pt x="1794840" y="138925"/>
                </a:cubicBezTo>
                <a:cubicBezTo>
                  <a:pt x="1956957" y="195786"/>
                  <a:pt x="2015909" y="395781"/>
                  <a:pt x="1914849" y="534706"/>
                </a:cubicBezTo>
                <a:lnTo>
                  <a:pt x="1445436" y="1180946"/>
                </a:lnTo>
                <a:cubicBezTo>
                  <a:pt x="1445443" y="1182017"/>
                  <a:pt x="1445449" y="1183088"/>
                  <a:pt x="1445456" y="1184159"/>
                </a:cubicBezTo>
                <a:lnTo>
                  <a:pt x="1348631" y="1316788"/>
                </a:lnTo>
                <a:cubicBezTo>
                  <a:pt x="1167587" y="1565185"/>
                  <a:pt x="794993" y="1565185"/>
                  <a:pt x="616051" y="1316788"/>
                </a:cubicBezTo>
                <a:lnTo>
                  <a:pt x="519225" y="1184159"/>
                </a:lnTo>
                <a:cubicBezTo>
                  <a:pt x="519231" y="1183088"/>
                  <a:pt x="519238" y="1182017"/>
                  <a:pt x="519244" y="1180946"/>
                </a:cubicBezTo>
                <a:lnTo>
                  <a:pt x="49831" y="534706"/>
                </a:lnTo>
                <a:cubicBezTo>
                  <a:pt x="-51229" y="395781"/>
                  <a:pt x="7723" y="195786"/>
                  <a:pt x="169840" y="138925"/>
                </a:cubicBezTo>
                <a:cubicBezTo>
                  <a:pt x="424500" y="48441"/>
                  <a:pt x="698204" y="0"/>
                  <a:pt x="982340" y="0"/>
                </a:cubicBezTo>
                <a:close/>
              </a:path>
            </a:pathLst>
          </a:custGeom>
          <a:solidFill>
            <a:schemeClr val="accent3"/>
          </a:solidFill>
          <a:ln w="12700">
            <a:miter lim="400000"/>
          </a:ln>
        </p:spPr>
        <p:txBody>
          <a:bodyPr wrap="square" lIns="34290" tIns="34290" rIns="34290" bIns="3429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700"/>
          </a:p>
        </p:txBody>
      </p:sp>
      <p:sp>
        <p:nvSpPr>
          <p:cNvPr id="21" name="Freeform: Shape 20">
            <a:extLst>
              <a:ext uri="{FF2B5EF4-FFF2-40B4-BE49-F238E27FC236}">
                <a16:creationId xmlns:a16="http://schemas.microsoft.com/office/drawing/2014/main" id="{0EC9AB62-A1A5-876B-3761-6F19CC98F16F}"/>
              </a:ext>
            </a:extLst>
          </p:cNvPr>
          <p:cNvSpPr/>
          <p:nvPr/>
        </p:nvSpPr>
        <p:spPr>
          <a:xfrm rot="17280000">
            <a:off x="2970470" y="3325744"/>
            <a:ext cx="1768211" cy="1352777"/>
          </a:xfrm>
          <a:custGeom>
            <a:avLst/>
            <a:gdLst>
              <a:gd name="connsiteX0" fmla="*/ 982340 w 1964679"/>
              <a:gd name="connsiteY0" fmla="*/ 0 h 1503085"/>
              <a:gd name="connsiteX1" fmla="*/ 1794840 w 1964679"/>
              <a:gd name="connsiteY1" fmla="*/ 138925 h 1503085"/>
              <a:gd name="connsiteX2" fmla="*/ 1914849 w 1964679"/>
              <a:gd name="connsiteY2" fmla="*/ 534706 h 1503085"/>
              <a:gd name="connsiteX3" fmla="*/ 1445436 w 1964679"/>
              <a:gd name="connsiteY3" fmla="*/ 1180946 h 1503085"/>
              <a:gd name="connsiteX4" fmla="*/ 1389453 w 1964679"/>
              <a:gd name="connsiteY4" fmla="*/ 1163265 h 1503085"/>
              <a:gd name="connsiteX5" fmla="*/ 1388042 w 1964679"/>
              <a:gd name="connsiteY5" fmla="*/ 1166183 h 1503085"/>
              <a:gd name="connsiteX6" fmla="*/ 1445456 w 1964679"/>
              <a:gd name="connsiteY6" fmla="*/ 1184159 h 1503085"/>
              <a:gd name="connsiteX7" fmla="*/ 1348631 w 1964679"/>
              <a:gd name="connsiteY7" fmla="*/ 1316788 h 1503085"/>
              <a:gd name="connsiteX8" fmla="*/ 616051 w 1964679"/>
              <a:gd name="connsiteY8" fmla="*/ 1316788 h 1503085"/>
              <a:gd name="connsiteX9" fmla="*/ 519225 w 1964679"/>
              <a:gd name="connsiteY9" fmla="*/ 1184159 h 1503085"/>
              <a:gd name="connsiteX10" fmla="*/ 585901 w 1964679"/>
              <a:gd name="connsiteY10" fmla="*/ 1163819 h 1503085"/>
              <a:gd name="connsiteX11" fmla="*/ 583001 w 1964679"/>
              <a:gd name="connsiteY11" fmla="*/ 1160982 h 1503085"/>
              <a:gd name="connsiteX12" fmla="*/ 519244 w 1964679"/>
              <a:gd name="connsiteY12" fmla="*/ 1180946 h 1503085"/>
              <a:gd name="connsiteX13" fmla="*/ 49831 w 1964679"/>
              <a:gd name="connsiteY13" fmla="*/ 534706 h 1503085"/>
              <a:gd name="connsiteX14" fmla="*/ 169840 w 1964679"/>
              <a:gd name="connsiteY14" fmla="*/ 138925 h 1503085"/>
              <a:gd name="connsiteX15" fmla="*/ 982340 w 1964679"/>
              <a:gd name="connsiteY15" fmla="*/ 0 h 1503085"/>
              <a:gd name="connsiteX0" fmla="*/ 982340 w 1964679"/>
              <a:gd name="connsiteY0" fmla="*/ 0 h 1503085"/>
              <a:gd name="connsiteX1" fmla="*/ 1794840 w 1964679"/>
              <a:gd name="connsiteY1" fmla="*/ 138925 h 1503085"/>
              <a:gd name="connsiteX2" fmla="*/ 1914849 w 1964679"/>
              <a:gd name="connsiteY2" fmla="*/ 534706 h 1503085"/>
              <a:gd name="connsiteX3" fmla="*/ 1445436 w 1964679"/>
              <a:gd name="connsiteY3" fmla="*/ 1180946 h 1503085"/>
              <a:gd name="connsiteX4" fmla="*/ 1389453 w 1964679"/>
              <a:gd name="connsiteY4" fmla="*/ 1163265 h 1503085"/>
              <a:gd name="connsiteX5" fmla="*/ 1388042 w 1964679"/>
              <a:gd name="connsiteY5" fmla="*/ 1166183 h 1503085"/>
              <a:gd name="connsiteX6" fmla="*/ 1445456 w 1964679"/>
              <a:gd name="connsiteY6" fmla="*/ 1184159 h 1503085"/>
              <a:gd name="connsiteX7" fmla="*/ 1348631 w 1964679"/>
              <a:gd name="connsiteY7" fmla="*/ 1316788 h 1503085"/>
              <a:gd name="connsiteX8" fmla="*/ 616051 w 1964679"/>
              <a:gd name="connsiteY8" fmla="*/ 1316788 h 1503085"/>
              <a:gd name="connsiteX9" fmla="*/ 519225 w 1964679"/>
              <a:gd name="connsiteY9" fmla="*/ 1184159 h 1503085"/>
              <a:gd name="connsiteX10" fmla="*/ 585901 w 1964679"/>
              <a:gd name="connsiteY10" fmla="*/ 1163819 h 1503085"/>
              <a:gd name="connsiteX11" fmla="*/ 519244 w 1964679"/>
              <a:gd name="connsiteY11" fmla="*/ 1180946 h 1503085"/>
              <a:gd name="connsiteX12" fmla="*/ 49831 w 1964679"/>
              <a:gd name="connsiteY12" fmla="*/ 534706 h 1503085"/>
              <a:gd name="connsiteX13" fmla="*/ 169840 w 1964679"/>
              <a:gd name="connsiteY13" fmla="*/ 138925 h 1503085"/>
              <a:gd name="connsiteX14" fmla="*/ 982340 w 1964679"/>
              <a:gd name="connsiteY14" fmla="*/ 0 h 1503085"/>
              <a:gd name="connsiteX0" fmla="*/ 982340 w 1964679"/>
              <a:gd name="connsiteY0" fmla="*/ 0 h 1503085"/>
              <a:gd name="connsiteX1" fmla="*/ 1794840 w 1964679"/>
              <a:gd name="connsiteY1" fmla="*/ 138925 h 1503085"/>
              <a:gd name="connsiteX2" fmla="*/ 1914849 w 1964679"/>
              <a:gd name="connsiteY2" fmla="*/ 534706 h 1503085"/>
              <a:gd name="connsiteX3" fmla="*/ 1445436 w 1964679"/>
              <a:gd name="connsiteY3" fmla="*/ 1180946 h 1503085"/>
              <a:gd name="connsiteX4" fmla="*/ 1389453 w 1964679"/>
              <a:gd name="connsiteY4" fmla="*/ 1163265 h 1503085"/>
              <a:gd name="connsiteX5" fmla="*/ 1388042 w 1964679"/>
              <a:gd name="connsiteY5" fmla="*/ 1166183 h 1503085"/>
              <a:gd name="connsiteX6" fmla="*/ 1445456 w 1964679"/>
              <a:gd name="connsiteY6" fmla="*/ 1184159 h 1503085"/>
              <a:gd name="connsiteX7" fmla="*/ 1348631 w 1964679"/>
              <a:gd name="connsiteY7" fmla="*/ 1316788 h 1503085"/>
              <a:gd name="connsiteX8" fmla="*/ 616051 w 1964679"/>
              <a:gd name="connsiteY8" fmla="*/ 1316788 h 1503085"/>
              <a:gd name="connsiteX9" fmla="*/ 519225 w 1964679"/>
              <a:gd name="connsiteY9" fmla="*/ 1184159 h 1503085"/>
              <a:gd name="connsiteX10" fmla="*/ 557326 w 1964679"/>
              <a:gd name="connsiteY10" fmla="*/ 1163819 h 1503085"/>
              <a:gd name="connsiteX11" fmla="*/ 519244 w 1964679"/>
              <a:gd name="connsiteY11" fmla="*/ 1180946 h 1503085"/>
              <a:gd name="connsiteX12" fmla="*/ 49831 w 1964679"/>
              <a:gd name="connsiteY12" fmla="*/ 534706 h 1503085"/>
              <a:gd name="connsiteX13" fmla="*/ 169840 w 1964679"/>
              <a:gd name="connsiteY13" fmla="*/ 138925 h 1503085"/>
              <a:gd name="connsiteX14" fmla="*/ 982340 w 1964679"/>
              <a:gd name="connsiteY14" fmla="*/ 0 h 1503085"/>
              <a:gd name="connsiteX0" fmla="*/ 982340 w 1964679"/>
              <a:gd name="connsiteY0" fmla="*/ 0 h 1503085"/>
              <a:gd name="connsiteX1" fmla="*/ 1794840 w 1964679"/>
              <a:gd name="connsiteY1" fmla="*/ 138925 h 1503085"/>
              <a:gd name="connsiteX2" fmla="*/ 1914849 w 1964679"/>
              <a:gd name="connsiteY2" fmla="*/ 534706 h 1503085"/>
              <a:gd name="connsiteX3" fmla="*/ 1445436 w 1964679"/>
              <a:gd name="connsiteY3" fmla="*/ 1180946 h 1503085"/>
              <a:gd name="connsiteX4" fmla="*/ 1389453 w 1964679"/>
              <a:gd name="connsiteY4" fmla="*/ 1163265 h 1503085"/>
              <a:gd name="connsiteX5" fmla="*/ 1388042 w 1964679"/>
              <a:gd name="connsiteY5" fmla="*/ 1166183 h 1503085"/>
              <a:gd name="connsiteX6" fmla="*/ 1445456 w 1964679"/>
              <a:gd name="connsiteY6" fmla="*/ 1184159 h 1503085"/>
              <a:gd name="connsiteX7" fmla="*/ 1348631 w 1964679"/>
              <a:gd name="connsiteY7" fmla="*/ 1316788 h 1503085"/>
              <a:gd name="connsiteX8" fmla="*/ 616051 w 1964679"/>
              <a:gd name="connsiteY8" fmla="*/ 1316788 h 1503085"/>
              <a:gd name="connsiteX9" fmla="*/ 519225 w 1964679"/>
              <a:gd name="connsiteY9" fmla="*/ 1184159 h 1503085"/>
              <a:gd name="connsiteX10" fmla="*/ 519244 w 1964679"/>
              <a:gd name="connsiteY10" fmla="*/ 1180946 h 1503085"/>
              <a:gd name="connsiteX11" fmla="*/ 49831 w 1964679"/>
              <a:gd name="connsiteY11" fmla="*/ 534706 h 1503085"/>
              <a:gd name="connsiteX12" fmla="*/ 169840 w 1964679"/>
              <a:gd name="connsiteY12" fmla="*/ 138925 h 1503085"/>
              <a:gd name="connsiteX13" fmla="*/ 982340 w 1964679"/>
              <a:gd name="connsiteY13" fmla="*/ 0 h 1503085"/>
              <a:gd name="connsiteX0" fmla="*/ 982340 w 1964679"/>
              <a:gd name="connsiteY0" fmla="*/ 0 h 1503085"/>
              <a:gd name="connsiteX1" fmla="*/ 1794840 w 1964679"/>
              <a:gd name="connsiteY1" fmla="*/ 138925 h 1503085"/>
              <a:gd name="connsiteX2" fmla="*/ 1914849 w 1964679"/>
              <a:gd name="connsiteY2" fmla="*/ 534706 h 1503085"/>
              <a:gd name="connsiteX3" fmla="*/ 1445436 w 1964679"/>
              <a:gd name="connsiteY3" fmla="*/ 1180946 h 1503085"/>
              <a:gd name="connsiteX4" fmla="*/ 1389453 w 1964679"/>
              <a:gd name="connsiteY4" fmla="*/ 1163265 h 1503085"/>
              <a:gd name="connsiteX5" fmla="*/ 1445456 w 1964679"/>
              <a:gd name="connsiteY5" fmla="*/ 1184159 h 1503085"/>
              <a:gd name="connsiteX6" fmla="*/ 1348631 w 1964679"/>
              <a:gd name="connsiteY6" fmla="*/ 1316788 h 1503085"/>
              <a:gd name="connsiteX7" fmla="*/ 616051 w 1964679"/>
              <a:gd name="connsiteY7" fmla="*/ 1316788 h 1503085"/>
              <a:gd name="connsiteX8" fmla="*/ 519225 w 1964679"/>
              <a:gd name="connsiteY8" fmla="*/ 1184159 h 1503085"/>
              <a:gd name="connsiteX9" fmla="*/ 519244 w 1964679"/>
              <a:gd name="connsiteY9" fmla="*/ 1180946 h 1503085"/>
              <a:gd name="connsiteX10" fmla="*/ 49831 w 1964679"/>
              <a:gd name="connsiteY10" fmla="*/ 534706 h 1503085"/>
              <a:gd name="connsiteX11" fmla="*/ 169840 w 1964679"/>
              <a:gd name="connsiteY11" fmla="*/ 138925 h 1503085"/>
              <a:gd name="connsiteX12" fmla="*/ 982340 w 1964679"/>
              <a:gd name="connsiteY12" fmla="*/ 0 h 1503085"/>
              <a:gd name="connsiteX0" fmla="*/ 982340 w 1964679"/>
              <a:gd name="connsiteY0" fmla="*/ 0 h 1503085"/>
              <a:gd name="connsiteX1" fmla="*/ 1794840 w 1964679"/>
              <a:gd name="connsiteY1" fmla="*/ 138925 h 1503085"/>
              <a:gd name="connsiteX2" fmla="*/ 1914849 w 1964679"/>
              <a:gd name="connsiteY2" fmla="*/ 534706 h 1503085"/>
              <a:gd name="connsiteX3" fmla="*/ 1445436 w 1964679"/>
              <a:gd name="connsiteY3" fmla="*/ 1180946 h 1503085"/>
              <a:gd name="connsiteX4" fmla="*/ 1445456 w 1964679"/>
              <a:gd name="connsiteY4" fmla="*/ 1184159 h 1503085"/>
              <a:gd name="connsiteX5" fmla="*/ 1348631 w 1964679"/>
              <a:gd name="connsiteY5" fmla="*/ 1316788 h 1503085"/>
              <a:gd name="connsiteX6" fmla="*/ 616051 w 1964679"/>
              <a:gd name="connsiteY6" fmla="*/ 1316788 h 1503085"/>
              <a:gd name="connsiteX7" fmla="*/ 519225 w 1964679"/>
              <a:gd name="connsiteY7" fmla="*/ 1184159 h 1503085"/>
              <a:gd name="connsiteX8" fmla="*/ 519244 w 1964679"/>
              <a:gd name="connsiteY8" fmla="*/ 1180946 h 1503085"/>
              <a:gd name="connsiteX9" fmla="*/ 49831 w 1964679"/>
              <a:gd name="connsiteY9" fmla="*/ 534706 h 1503085"/>
              <a:gd name="connsiteX10" fmla="*/ 169840 w 1964679"/>
              <a:gd name="connsiteY10" fmla="*/ 138925 h 1503085"/>
              <a:gd name="connsiteX11" fmla="*/ 982340 w 1964679"/>
              <a:gd name="connsiteY11" fmla="*/ 0 h 1503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64679" h="1503085">
                <a:moveTo>
                  <a:pt x="982340" y="0"/>
                </a:moveTo>
                <a:cubicBezTo>
                  <a:pt x="1268581" y="0"/>
                  <a:pt x="1540180" y="48441"/>
                  <a:pt x="1794840" y="138925"/>
                </a:cubicBezTo>
                <a:cubicBezTo>
                  <a:pt x="1956957" y="195786"/>
                  <a:pt x="2015909" y="395781"/>
                  <a:pt x="1914849" y="534706"/>
                </a:cubicBezTo>
                <a:lnTo>
                  <a:pt x="1445436" y="1180946"/>
                </a:lnTo>
                <a:cubicBezTo>
                  <a:pt x="1445443" y="1182017"/>
                  <a:pt x="1445449" y="1183088"/>
                  <a:pt x="1445456" y="1184159"/>
                </a:cubicBezTo>
                <a:lnTo>
                  <a:pt x="1348631" y="1316788"/>
                </a:lnTo>
                <a:cubicBezTo>
                  <a:pt x="1167587" y="1565185"/>
                  <a:pt x="794993" y="1565185"/>
                  <a:pt x="616051" y="1316788"/>
                </a:cubicBezTo>
                <a:lnTo>
                  <a:pt x="519225" y="1184159"/>
                </a:lnTo>
                <a:cubicBezTo>
                  <a:pt x="519231" y="1183088"/>
                  <a:pt x="519238" y="1182017"/>
                  <a:pt x="519244" y="1180946"/>
                </a:cubicBezTo>
                <a:lnTo>
                  <a:pt x="49831" y="534706"/>
                </a:lnTo>
                <a:cubicBezTo>
                  <a:pt x="-51229" y="395781"/>
                  <a:pt x="7723" y="195786"/>
                  <a:pt x="169840" y="138925"/>
                </a:cubicBezTo>
                <a:cubicBezTo>
                  <a:pt x="424500" y="48441"/>
                  <a:pt x="698204" y="0"/>
                  <a:pt x="982340" y="0"/>
                </a:cubicBezTo>
                <a:close/>
              </a:path>
            </a:pathLst>
          </a:custGeom>
          <a:solidFill>
            <a:schemeClr val="accent4"/>
          </a:solidFill>
          <a:ln w="12700">
            <a:miter lim="400000"/>
          </a:ln>
        </p:spPr>
        <p:txBody>
          <a:bodyPr wrap="square" lIns="34290" tIns="34290" rIns="34290" bIns="3429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700" dirty="0"/>
          </a:p>
        </p:txBody>
      </p:sp>
      <p:sp>
        <p:nvSpPr>
          <p:cNvPr id="22" name="Freeform: Shape 21">
            <a:extLst>
              <a:ext uri="{FF2B5EF4-FFF2-40B4-BE49-F238E27FC236}">
                <a16:creationId xmlns:a16="http://schemas.microsoft.com/office/drawing/2014/main" id="{5F06EA05-BE76-F792-39FE-BBFBC3FFBB85}"/>
              </a:ext>
            </a:extLst>
          </p:cNvPr>
          <p:cNvSpPr/>
          <p:nvPr/>
        </p:nvSpPr>
        <p:spPr>
          <a:xfrm rot="4320000">
            <a:off x="5839260" y="3325744"/>
            <a:ext cx="1768211" cy="1352777"/>
          </a:xfrm>
          <a:custGeom>
            <a:avLst/>
            <a:gdLst>
              <a:gd name="connsiteX0" fmla="*/ 982340 w 1964679"/>
              <a:gd name="connsiteY0" fmla="*/ 0 h 1503085"/>
              <a:gd name="connsiteX1" fmla="*/ 1794840 w 1964679"/>
              <a:gd name="connsiteY1" fmla="*/ 138925 h 1503085"/>
              <a:gd name="connsiteX2" fmla="*/ 1914849 w 1964679"/>
              <a:gd name="connsiteY2" fmla="*/ 534706 h 1503085"/>
              <a:gd name="connsiteX3" fmla="*/ 1445436 w 1964679"/>
              <a:gd name="connsiteY3" fmla="*/ 1180946 h 1503085"/>
              <a:gd name="connsiteX4" fmla="*/ 1389453 w 1964679"/>
              <a:gd name="connsiteY4" fmla="*/ 1163265 h 1503085"/>
              <a:gd name="connsiteX5" fmla="*/ 1388042 w 1964679"/>
              <a:gd name="connsiteY5" fmla="*/ 1166183 h 1503085"/>
              <a:gd name="connsiteX6" fmla="*/ 1445456 w 1964679"/>
              <a:gd name="connsiteY6" fmla="*/ 1184159 h 1503085"/>
              <a:gd name="connsiteX7" fmla="*/ 1348631 w 1964679"/>
              <a:gd name="connsiteY7" fmla="*/ 1316788 h 1503085"/>
              <a:gd name="connsiteX8" fmla="*/ 616051 w 1964679"/>
              <a:gd name="connsiteY8" fmla="*/ 1316788 h 1503085"/>
              <a:gd name="connsiteX9" fmla="*/ 519225 w 1964679"/>
              <a:gd name="connsiteY9" fmla="*/ 1184159 h 1503085"/>
              <a:gd name="connsiteX10" fmla="*/ 585901 w 1964679"/>
              <a:gd name="connsiteY10" fmla="*/ 1163819 h 1503085"/>
              <a:gd name="connsiteX11" fmla="*/ 583001 w 1964679"/>
              <a:gd name="connsiteY11" fmla="*/ 1160982 h 1503085"/>
              <a:gd name="connsiteX12" fmla="*/ 519244 w 1964679"/>
              <a:gd name="connsiteY12" fmla="*/ 1180946 h 1503085"/>
              <a:gd name="connsiteX13" fmla="*/ 49831 w 1964679"/>
              <a:gd name="connsiteY13" fmla="*/ 534706 h 1503085"/>
              <a:gd name="connsiteX14" fmla="*/ 169840 w 1964679"/>
              <a:gd name="connsiteY14" fmla="*/ 138925 h 1503085"/>
              <a:gd name="connsiteX15" fmla="*/ 982340 w 1964679"/>
              <a:gd name="connsiteY15" fmla="*/ 0 h 1503085"/>
              <a:gd name="connsiteX0" fmla="*/ 982340 w 1964679"/>
              <a:gd name="connsiteY0" fmla="*/ 0 h 1503085"/>
              <a:gd name="connsiteX1" fmla="*/ 1794840 w 1964679"/>
              <a:gd name="connsiteY1" fmla="*/ 138925 h 1503085"/>
              <a:gd name="connsiteX2" fmla="*/ 1914849 w 1964679"/>
              <a:gd name="connsiteY2" fmla="*/ 534706 h 1503085"/>
              <a:gd name="connsiteX3" fmla="*/ 1445436 w 1964679"/>
              <a:gd name="connsiteY3" fmla="*/ 1180946 h 1503085"/>
              <a:gd name="connsiteX4" fmla="*/ 1389453 w 1964679"/>
              <a:gd name="connsiteY4" fmla="*/ 1163265 h 1503085"/>
              <a:gd name="connsiteX5" fmla="*/ 1388042 w 1964679"/>
              <a:gd name="connsiteY5" fmla="*/ 1166183 h 1503085"/>
              <a:gd name="connsiteX6" fmla="*/ 1445456 w 1964679"/>
              <a:gd name="connsiteY6" fmla="*/ 1184159 h 1503085"/>
              <a:gd name="connsiteX7" fmla="*/ 1348631 w 1964679"/>
              <a:gd name="connsiteY7" fmla="*/ 1316788 h 1503085"/>
              <a:gd name="connsiteX8" fmla="*/ 616051 w 1964679"/>
              <a:gd name="connsiteY8" fmla="*/ 1316788 h 1503085"/>
              <a:gd name="connsiteX9" fmla="*/ 519225 w 1964679"/>
              <a:gd name="connsiteY9" fmla="*/ 1184159 h 1503085"/>
              <a:gd name="connsiteX10" fmla="*/ 585901 w 1964679"/>
              <a:gd name="connsiteY10" fmla="*/ 1163819 h 1503085"/>
              <a:gd name="connsiteX11" fmla="*/ 519244 w 1964679"/>
              <a:gd name="connsiteY11" fmla="*/ 1180946 h 1503085"/>
              <a:gd name="connsiteX12" fmla="*/ 49831 w 1964679"/>
              <a:gd name="connsiteY12" fmla="*/ 534706 h 1503085"/>
              <a:gd name="connsiteX13" fmla="*/ 169840 w 1964679"/>
              <a:gd name="connsiteY13" fmla="*/ 138925 h 1503085"/>
              <a:gd name="connsiteX14" fmla="*/ 982340 w 1964679"/>
              <a:gd name="connsiteY14" fmla="*/ 0 h 1503085"/>
              <a:gd name="connsiteX0" fmla="*/ 982340 w 1964679"/>
              <a:gd name="connsiteY0" fmla="*/ 0 h 1503085"/>
              <a:gd name="connsiteX1" fmla="*/ 1794840 w 1964679"/>
              <a:gd name="connsiteY1" fmla="*/ 138925 h 1503085"/>
              <a:gd name="connsiteX2" fmla="*/ 1914849 w 1964679"/>
              <a:gd name="connsiteY2" fmla="*/ 534706 h 1503085"/>
              <a:gd name="connsiteX3" fmla="*/ 1445436 w 1964679"/>
              <a:gd name="connsiteY3" fmla="*/ 1180946 h 1503085"/>
              <a:gd name="connsiteX4" fmla="*/ 1389453 w 1964679"/>
              <a:gd name="connsiteY4" fmla="*/ 1163265 h 1503085"/>
              <a:gd name="connsiteX5" fmla="*/ 1388042 w 1964679"/>
              <a:gd name="connsiteY5" fmla="*/ 1166183 h 1503085"/>
              <a:gd name="connsiteX6" fmla="*/ 1445456 w 1964679"/>
              <a:gd name="connsiteY6" fmla="*/ 1184159 h 1503085"/>
              <a:gd name="connsiteX7" fmla="*/ 1348631 w 1964679"/>
              <a:gd name="connsiteY7" fmla="*/ 1316788 h 1503085"/>
              <a:gd name="connsiteX8" fmla="*/ 616051 w 1964679"/>
              <a:gd name="connsiteY8" fmla="*/ 1316788 h 1503085"/>
              <a:gd name="connsiteX9" fmla="*/ 519225 w 1964679"/>
              <a:gd name="connsiteY9" fmla="*/ 1184159 h 1503085"/>
              <a:gd name="connsiteX10" fmla="*/ 557326 w 1964679"/>
              <a:gd name="connsiteY10" fmla="*/ 1163819 h 1503085"/>
              <a:gd name="connsiteX11" fmla="*/ 519244 w 1964679"/>
              <a:gd name="connsiteY11" fmla="*/ 1180946 h 1503085"/>
              <a:gd name="connsiteX12" fmla="*/ 49831 w 1964679"/>
              <a:gd name="connsiteY12" fmla="*/ 534706 h 1503085"/>
              <a:gd name="connsiteX13" fmla="*/ 169840 w 1964679"/>
              <a:gd name="connsiteY13" fmla="*/ 138925 h 1503085"/>
              <a:gd name="connsiteX14" fmla="*/ 982340 w 1964679"/>
              <a:gd name="connsiteY14" fmla="*/ 0 h 1503085"/>
              <a:gd name="connsiteX0" fmla="*/ 982340 w 1964679"/>
              <a:gd name="connsiteY0" fmla="*/ 0 h 1503085"/>
              <a:gd name="connsiteX1" fmla="*/ 1794840 w 1964679"/>
              <a:gd name="connsiteY1" fmla="*/ 138925 h 1503085"/>
              <a:gd name="connsiteX2" fmla="*/ 1914849 w 1964679"/>
              <a:gd name="connsiteY2" fmla="*/ 534706 h 1503085"/>
              <a:gd name="connsiteX3" fmla="*/ 1445436 w 1964679"/>
              <a:gd name="connsiteY3" fmla="*/ 1180946 h 1503085"/>
              <a:gd name="connsiteX4" fmla="*/ 1389453 w 1964679"/>
              <a:gd name="connsiteY4" fmla="*/ 1163265 h 1503085"/>
              <a:gd name="connsiteX5" fmla="*/ 1388042 w 1964679"/>
              <a:gd name="connsiteY5" fmla="*/ 1166183 h 1503085"/>
              <a:gd name="connsiteX6" fmla="*/ 1445456 w 1964679"/>
              <a:gd name="connsiteY6" fmla="*/ 1184159 h 1503085"/>
              <a:gd name="connsiteX7" fmla="*/ 1348631 w 1964679"/>
              <a:gd name="connsiteY7" fmla="*/ 1316788 h 1503085"/>
              <a:gd name="connsiteX8" fmla="*/ 616051 w 1964679"/>
              <a:gd name="connsiteY8" fmla="*/ 1316788 h 1503085"/>
              <a:gd name="connsiteX9" fmla="*/ 519225 w 1964679"/>
              <a:gd name="connsiteY9" fmla="*/ 1184159 h 1503085"/>
              <a:gd name="connsiteX10" fmla="*/ 519244 w 1964679"/>
              <a:gd name="connsiteY10" fmla="*/ 1180946 h 1503085"/>
              <a:gd name="connsiteX11" fmla="*/ 49831 w 1964679"/>
              <a:gd name="connsiteY11" fmla="*/ 534706 h 1503085"/>
              <a:gd name="connsiteX12" fmla="*/ 169840 w 1964679"/>
              <a:gd name="connsiteY12" fmla="*/ 138925 h 1503085"/>
              <a:gd name="connsiteX13" fmla="*/ 982340 w 1964679"/>
              <a:gd name="connsiteY13" fmla="*/ 0 h 1503085"/>
              <a:gd name="connsiteX0" fmla="*/ 982340 w 1964679"/>
              <a:gd name="connsiteY0" fmla="*/ 0 h 1503085"/>
              <a:gd name="connsiteX1" fmla="*/ 1794840 w 1964679"/>
              <a:gd name="connsiteY1" fmla="*/ 138925 h 1503085"/>
              <a:gd name="connsiteX2" fmla="*/ 1914849 w 1964679"/>
              <a:gd name="connsiteY2" fmla="*/ 534706 h 1503085"/>
              <a:gd name="connsiteX3" fmla="*/ 1445436 w 1964679"/>
              <a:gd name="connsiteY3" fmla="*/ 1180946 h 1503085"/>
              <a:gd name="connsiteX4" fmla="*/ 1389453 w 1964679"/>
              <a:gd name="connsiteY4" fmla="*/ 1163265 h 1503085"/>
              <a:gd name="connsiteX5" fmla="*/ 1445456 w 1964679"/>
              <a:gd name="connsiteY5" fmla="*/ 1184159 h 1503085"/>
              <a:gd name="connsiteX6" fmla="*/ 1348631 w 1964679"/>
              <a:gd name="connsiteY6" fmla="*/ 1316788 h 1503085"/>
              <a:gd name="connsiteX7" fmla="*/ 616051 w 1964679"/>
              <a:gd name="connsiteY7" fmla="*/ 1316788 h 1503085"/>
              <a:gd name="connsiteX8" fmla="*/ 519225 w 1964679"/>
              <a:gd name="connsiteY8" fmla="*/ 1184159 h 1503085"/>
              <a:gd name="connsiteX9" fmla="*/ 519244 w 1964679"/>
              <a:gd name="connsiteY9" fmla="*/ 1180946 h 1503085"/>
              <a:gd name="connsiteX10" fmla="*/ 49831 w 1964679"/>
              <a:gd name="connsiteY10" fmla="*/ 534706 h 1503085"/>
              <a:gd name="connsiteX11" fmla="*/ 169840 w 1964679"/>
              <a:gd name="connsiteY11" fmla="*/ 138925 h 1503085"/>
              <a:gd name="connsiteX12" fmla="*/ 982340 w 1964679"/>
              <a:gd name="connsiteY12" fmla="*/ 0 h 1503085"/>
              <a:gd name="connsiteX0" fmla="*/ 982340 w 1964679"/>
              <a:gd name="connsiteY0" fmla="*/ 0 h 1503085"/>
              <a:gd name="connsiteX1" fmla="*/ 1794840 w 1964679"/>
              <a:gd name="connsiteY1" fmla="*/ 138925 h 1503085"/>
              <a:gd name="connsiteX2" fmla="*/ 1914849 w 1964679"/>
              <a:gd name="connsiteY2" fmla="*/ 534706 h 1503085"/>
              <a:gd name="connsiteX3" fmla="*/ 1445436 w 1964679"/>
              <a:gd name="connsiteY3" fmla="*/ 1180946 h 1503085"/>
              <a:gd name="connsiteX4" fmla="*/ 1445456 w 1964679"/>
              <a:gd name="connsiteY4" fmla="*/ 1184159 h 1503085"/>
              <a:gd name="connsiteX5" fmla="*/ 1348631 w 1964679"/>
              <a:gd name="connsiteY5" fmla="*/ 1316788 h 1503085"/>
              <a:gd name="connsiteX6" fmla="*/ 616051 w 1964679"/>
              <a:gd name="connsiteY6" fmla="*/ 1316788 h 1503085"/>
              <a:gd name="connsiteX7" fmla="*/ 519225 w 1964679"/>
              <a:gd name="connsiteY7" fmla="*/ 1184159 h 1503085"/>
              <a:gd name="connsiteX8" fmla="*/ 519244 w 1964679"/>
              <a:gd name="connsiteY8" fmla="*/ 1180946 h 1503085"/>
              <a:gd name="connsiteX9" fmla="*/ 49831 w 1964679"/>
              <a:gd name="connsiteY9" fmla="*/ 534706 h 1503085"/>
              <a:gd name="connsiteX10" fmla="*/ 169840 w 1964679"/>
              <a:gd name="connsiteY10" fmla="*/ 138925 h 1503085"/>
              <a:gd name="connsiteX11" fmla="*/ 982340 w 1964679"/>
              <a:gd name="connsiteY11" fmla="*/ 0 h 1503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64679" h="1503085">
                <a:moveTo>
                  <a:pt x="982340" y="0"/>
                </a:moveTo>
                <a:cubicBezTo>
                  <a:pt x="1268581" y="0"/>
                  <a:pt x="1540180" y="48441"/>
                  <a:pt x="1794840" y="138925"/>
                </a:cubicBezTo>
                <a:cubicBezTo>
                  <a:pt x="1956957" y="195786"/>
                  <a:pt x="2015909" y="395781"/>
                  <a:pt x="1914849" y="534706"/>
                </a:cubicBezTo>
                <a:lnTo>
                  <a:pt x="1445436" y="1180946"/>
                </a:lnTo>
                <a:cubicBezTo>
                  <a:pt x="1445443" y="1182017"/>
                  <a:pt x="1445449" y="1183088"/>
                  <a:pt x="1445456" y="1184159"/>
                </a:cubicBezTo>
                <a:lnTo>
                  <a:pt x="1348631" y="1316788"/>
                </a:lnTo>
                <a:cubicBezTo>
                  <a:pt x="1167587" y="1565185"/>
                  <a:pt x="794993" y="1565185"/>
                  <a:pt x="616051" y="1316788"/>
                </a:cubicBezTo>
                <a:lnTo>
                  <a:pt x="519225" y="1184159"/>
                </a:lnTo>
                <a:cubicBezTo>
                  <a:pt x="519231" y="1183088"/>
                  <a:pt x="519238" y="1182017"/>
                  <a:pt x="519244" y="1180946"/>
                </a:cubicBezTo>
                <a:lnTo>
                  <a:pt x="49831" y="534706"/>
                </a:lnTo>
                <a:cubicBezTo>
                  <a:pt x="-51229" y="395781"/>
                  <a:pt x="7723" y="195786"/>
                  <a:pt x="169840" y="138925"/>
                </a:cubicBezTo>
                <a:cubicBezTo>
                  <a:pt x="424500" y="48441"/>
                  <a:pt x="698204" y="0"/>
                  <a:pt x="982340" y="0"/>
                </a:cubicBezTo>
                <a:close/>
              </a:path>
            </a:pathLst>
          </a:custGeom>
          <a:solidFill>
            <a:schemeClr val="accent2"/>
          </a:solidFill>
          <a:ln w="12700">
            <a:miter lim="400000"/>
          </a:ln>
        </p:spPr>
        <p:txBody>
          <a:bodyPr wrap="square" lIns="34290" tIns="34290" rIns="34290" bIns="3429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700" dirty="0"/>
          </a:p>
        </p:txBody>
      </p:sp>
      <p:sp>
        <p:nvSpPr>
          <p:cNvPr id="9" name="Freeform: Shape 8">
            <a:extLst>
              <a:ext uri="{FF2B5EF4-FFF2-40B4-BE49-F238E27FC236}">
                <a16:creationId xmlns:a16="http://schemas.microsoft.com/office/drawing/2014/main" id="{5001F420-4701-38E0-944F-0659E8E2B700}"/>
              </a:ext>
            </a:extLst>
          </p:cNvPr>
          <p:cNvSpPr/>
          <p:nvPr/>
        </p:nvSpPr>
        <p:spPr>
          <a:xfrm>
            <a:off x="4861443" y="3229092"/>
            <a:ext cx="855056" cy="383341"/>
          </a:xfrm>
          <a:custGeom>
            <a:avLst/>
            <a:gdLst>
              <a:gd name="connsiteX0" fmla="*/ 475031 w 950063"/>
              <a:gd name="connsiteY0" fmla="*/ 0 h 425935"/>
              <a:gd name="connsiteX1" fmla="*/ 877692 w 950063"/>
              <a:gd name="connsiteY1" fmla="*/ 60877 h 425935"/>
              <a:gd name="connsiteX2" fmla="*/ 950063 w 950063"/>
              <a:gd name="connsiteY2" fmla="*/ 87365 h 425935"/>
              <a:gd name="connsiteX3" fmla="*/ 938127 w 950063"/>
              <a:gd name="connsiteY3" fmla="*/ 103796 h 425935"/>
              <a:gd name="connsiteX4" fmla="*/ 938147 w 950063"/>
              <a:gd name="connsiteY4" fmla="*/ 107009 h 425935"/>
              <a:gd name="connsiteX5" fmla="*/ 841322 w 950063"/>
              <a:gd name="connsiteY5" fmla="*/ 239638 h 425935"/>
              <a:gd name="connsiteX6" fmla="*/ 108742 w 950063"/>
              <a:gd name="connsiteY6" fmla="*/ 239638 h 425935"/>
              <a:gd name="connsiteX7" fmla="*/ 11916 w 950063"/>
              <a:gd name="connsiteY7" fmla="*/ 107009 h 425935"/>
              <a:gd name="connsiteX8" fmla="*/ 11935 w 950063"/>
              <a:gd name="connsiteY8" fmla="*/ 103796 h 425935"/>
              <a:gd name="connsiteX9" fmla="*/ 0 w 950063"/>
              <a:gd name="connsiteY9" fmla="*/ 87365 h 425935"/>
              <a:gd name="connsiteX10" fmla="*/ 72370 w 950063"/>
              <a:gd name="connsiteY10" fmla="*/ 60877 h 425935"/>
              <a:gd name="connsiteX11" fmla="*/ 475031 w 950063"/>
              <a:gd name="connsiteY11" fmla="*/ 0 h 42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0063" h="425935">
                <a:moveTo>
                  <a:pt x="475031" y="0"/>
                </a:moveTo>
                <a:cubicBezTo>
                  <a:pt x="615251" y="0"/>
                  <a:pt x="750492" y="21313"/>
                  <a:pt x="877692" y="60877"/>
                </a:cubicBezTo>
                <a:lnTo>
                  <a:pt x="950063" y="87365"/>
                </a:lnTo>
                <a:lnTo>
                  <a:pt x="938127" y="103796"/>
                </a:lnTo>
                <a:cubicBezTo>
                  <a:pt x="938134" y="104867"/>
                  <a:pt x="938140" y="105938"/>
                  <a:pt x="938147" y="107009"/>
                </a:cubicBezTo>
                <a:lnTo>
                  <a:pt x="841322" y="239638"/>
                </a:lnTo>
                <a:cubicBezTo>
                  <a:pt x="660278" y="488035"/>
                  <a:pt x="287684" y="488035"/>
                  <a:pt x="108742" y="239638"/>
                </a:cubicBezTo>
                <a:lnTo>
                  <a:pt x="11916" y="107009"/>
                </a:lnTo>
                <a:cubicBezTo>
                  <a:pt x="11922" y="105938"/>
                  <a:pt x="11929" y="104867"/>
                  <a:pt x="11935" y="103796"/>
                </a:cubicBezTo>
                <a:lnTo>
                  <a:pt x="0" y="87365"/>
                </a:lnTo>
                <a:lnTo>
                  <a:pt x="72370" y="60877"/>
                </a:lnTo>
                <a:cubicBezTo>
                  <a:pt x="199571" y="21313"/>
                  <a:pt x="334812" y="0"/>
                  <a:pt x="475031" y="0"/>
                </a:cubicBezTo>
                <a:close/>
              </a:path>
            </a:pathLst>
          </a:custGeom>
          <a:solidFill>
            <a:schemeClr val="tx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20"/>
          </a:p>
        </p:txBody>
      </p:sp>
      <p:sp>
        <p:nvSpPr>
          <p:cNvPr id="11" name="Freeform: Shape 10">
            <a:extLst>
              <a:ext uri="{FF2B5EF4-FFF2-40B4-BE49-F238E27FC236}">
                <a16:creationId xmlns:a16="http://schemas.microsoft.com/office/drawing/2014/main" id="{95E638AB-5C09-EBFE-43B1-60A5CC1357AE}"/>
              </a:ext>
            </a:extLst>
          </p:cNvPr>
          <p:cNvSpPr/>
          <p:nvPr/>
        </p:nvSpPr>
        <p:spPr>
          <a:xfrm>
            <a:off x="6059651" y="3696914"/>
            <a:ext cx="447988" cy="827257"/>
          </a:xfrm>
          <a:custGeom>
            <a:avLst/>
            <a:gdLst>
              <a:gd name="connsiteX0" fmla="*/ 208783 w 497764"/>
              <a:gd name="connsiteY0" fmla="*/ 0 h 919175"/>
              <a:gd name="connsiteX1" fmla="*/ 266509 w 497764"/>
              <a:gd name="connsiteY1" fmla="*/ 77196 h 919175"/>
              <a:gd name="connsiteX2" fmla="*/ 497764 w 497764"/>
              <a:gd name="connsiteY2" fmla="*/ 834273 h 919175"/>
              <a:gd name="connsiteX3" fmla="*/ 493477 w 497764"/>
              <a:gd name="connsiteY3" fmla="*/ 919175 h 919175"/>
              <a:gd name="connsiteX4" fmla="*/ 472176 w 497764"/>
              <a:gd name="connsiteY4" fmla="*/ 912257 h 919175"/>
              <a:gd name="connsiteX5" fmla="*/ 469127 w 497764"/>
              <a:gd name="connsiteY5" fmla="*/ 913268 h 919175"/>
              <a:gd name="connsiteX6" fmla="*/ 313069 w 497764"/>
              <a:gd name="connsiteY6" fmla="*/ 862167 h 919175"/>
              <a:gd name="connsiteX7" fmla="*/ 86689 w 497764"/>
              <a:gd name="connsiteY7" fmla="*/ 165442 h 919175"/>
              <a:gd name="connsiteX8" fmla="*/ 182906 w 497764"/>
              <a:gd name="connsiteY8" fmla="*/ 32370 h 919175"/>
              <a:gd name="connsiteX9" fmla="*/ 185967 w 497764"/>
              <a:gd name="connsiteY9" fmla="*/ 31396 h 91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7764" h="919175">
                <a:moveTo>
                  <a:pt x="208783" y="0"/>
                </a:moveTo>
                <a:lnTo>
                  <a:pt x="266509" y="77196"/>
                </a:lnTo>
                <a:cubicBezTo>
                  <a:pt x="412512" y="293308"/>
                  <a:pt x="497764" y="553835"/>
                  <a:pt x="497764" y="834273"/>
                </a:cubicBezTo>
                <a:lnTo>
                  <a:pt x="493477" y="919175"/>
                </a:lnTo>
                <a:lnTo>
                  <a:pt x="472176" y="912257"/>
                </a:lnTo>
                <a:cubicBezTo>
                  <a:pt x="471160" y="912594"/>
                  <a:pt x="470143" y="912931"/>
                  <a:pt x="469127" y="913268"/>
                </a:cubicBezTo>
                <a:lnTo>
                  <a:pt x="313069" y="862167"/>
                </a:lnTo>
                <a:cubicBezTo>
                  <a:pt x="20883" y="766743"/>
                  <a:pt x="-94255" y="412385"/>
                  <a:pt x="86689" y="165442"/>
                </a:cubicBezTo>
                <a:lnTo>
                  <a:pt x="182906" y="32370"/>
                </a:lnTo>
                <a:cubicBezTo>
                  <a:pt x="183926" y="32045"/>
                  <a:pt x="184947" y="31721"/>
                  <a:pt x="185967" y="31396"/>
                </a:cubicBezTo>
                <a:close/>
              </a:path>
            </a:pathLst>
          </a:custGeom>
          <a:solidFill>
            <a:schemeClr val="tx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20"/>
          </a:p>
        </p:txBody>
      </p:sp>
      <p:sp>
        <p:nvSpPr>
          <p:cNvPr id="13" name="Freeform: Shape 12">
            <a:extLst>
              <a:ext uri="{FF2B5EF4-FFF2-40B4-BE49-F238E27FC236}">
                <a16:creationId xmlns:a16="http://schemas.microsoft.com/office/drawing/2014/main" id="{CA45D8C3-1DA7-1B57-55F7-3B689325D4CF}"/>
              </a:ext>
            </a:extLst>
          </p:cNvPr>
          <p:cNvSpPr/>
          <p:nvPr/>
        </p:nvSpPr>
        <p:spPr>
          <a:xfrm>
            <a:off x="5591739" y="5052639"/>
            <a:ext cx="705144" cy="574004"/>
          </a:xfrm>
          <a:custGeom>
            <a:avLst/>
            <a:gdLst>
              <a:gd name="connsiteX0" fmla="*/ 494799 w 783493"/>
              <a:gd name="connsiteY0" fmla="*/ 1741 h 637783"/>
              <a:gd name="connsiteX1" fmla="*/ 603336 w 783493"/>
              <a:gd name="connsiteY1" fmla="*/ 25242 h 637783"/>
              <a:gd name="connsiteX2" fmla="*/ 758724 w 783493"/>
              <a:gd name="connsiteY2" fmla="*/ 78348 h 637783"/>
              <a:gd name="connsiteX3" fmla="*/ 760552 w 783493"/>
              <a:gd name="connsiteY3" fmla="*/ 80991 h 637783"/>
              <a:gd name="connsiteX4" fmla="*/ 783493 w 783493"/>
              <a:gd name="connsiteY4" fmla="*/ 88893 h 637783"/>
              <a:gd name="connsiteX5" fmla="*/ 708462 w 783493"/>
              <a:gd name="connsiteY5" fmla="*/ 189231 h 637783"/>
              <a:gd name="connsiteX6" fmla="*/ 66252 w 783493"/>
              <a:gd name="connsiteY6" fmla="*/ 621112 h 637783"/>
              <a:gd name="connsiteX7" fmla="*/ 1417 w 783493"/>
              <a:gd name="connsiteY7" fmla="*/ 637783 h 637783"/>
              <a:gd name="connsiteX8" fmla="*/ 1860 w 783493"/>
              <a:gd name="connsiteY8" fmla="*/ 612233 h 637783"/>
              <a:gd name="connsiteX9" fmla="*/ 0 w 783493"/>
              <a:gd name="connsiteY9" fmla="*/ 609613 h 637783"/>
              <a:gd name="connsiteX10" fmla="*/ 3242 w 783493"/>
              <a:gd name="connsiteY10" fmla="*/ 445433 h 637783"/>
              <a:gd name="connsiteX11" fmla="*/ 494799 w 783493"/>
              <a:gd name="connsiteY11" fmla="*/ 1741 h 637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3493" h="637783">
                <a:moveTo>
                  <a:pt x="494799" y="1741"/>
                </a:moveTo>
                <a:cubicBezTo>
                  <a:pt x="530820" y="4947"/>
                  <a:pt x="567204" y="12637"/>
                  <a:pt x="603336" y="25242"/>
                </a:cubicBezTo>
                <a:lnTo>
                  <a:pt x="758724" y="78348"/>
                </a:lnTo>
                <a:cubicBezTo>
                  <a:pt x="759334" y="79229"/>
                  <a:pt x="759942" y="80110"/>
                  <a:pt x="760552" y="80991"/>
                </a:cubicBezTo>
                <a:lnTo>
                  <a:pt x="783493" y="88893"/>
                </a:lnTo>
                <a:lnTo>
                  <a:pt x="708462" y="189231"/>
                </a:lnTo>
                <a:cubicBezTo>
                  <a:pt x="542891" y="389857"/>
                  <a:pt x="320653" y="541985"/>
                  <a:pt x="66252" y="621112"/>
                </a:cubicBezTo>
                <a:lnTo>
                  <a:pt x="1417" y="637783"/>
                </a:lnTo>
                <a:lnTo>
                  <a:pt x="1860" y="612233"/>
                </a:lnTo>
                <a:cubicBezTo>
                  <a:pt x="1240" y="611360"/>
                  <a:pt x="620" y="610486"/>
                  <a:pt x="0" y="609613"/>
                </a:cubicBezTo>
                <a:lnTo>
                  <a:pt x="3242" y="445433"/>
                </a:lnTo>
                <a:cubicBezTo>
                  <a:pt x="8341" y="176530"/>
                  <a:pt x="242656" y="-20706"/>
                  <a:pt x="494799" y="1741"/>
                </a:cubicBezTo>
                <a:close/>
              </a:path>
            </a:pathLst>
          </a:custGeom>
          <a:solidFill>
            <a:schemeClr val="tx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20"/>
          </a:p>
        </p:txBody>
      </p:sp>
      <p:sp>
        <p:nvSpPr>
          <p:cNvPr id="15" name="Freeform: Shape 14">
            <a:extLst>
              <a:ext uri="{FF2B5EF4-FFF2-40B4-BE49-F238E27FC236}">
                <a16:creationId xmlns:a16="http://schemas.microsoft.com/office/drawing/2014/main" id="{E9A5A754-95B7-7782-8CD2-A2C3884AA322}"/>
              </a:ext>
            </a:extLst>
          </p:cNvPr>
          <p:cNvSpPr/>
          <p:nvPr/>
        </p:nvSpPr>
        <p:spPr>
          <a:xfrm>
            <a:off x="4284452" y="5058802"/>
            <a:ext cx="701749" cy="567815"/>
          </a:xfrm>
          <a:custGeom>
            <a:avLst/>
            <a:gdLst>
              <a:gd name="connsiteX0" fmla="*/ 285486 w 779721"/>
              <a:gd name="connsiteY0" fmla="*/ 1627 h 630905"/>
              <a:gd name="connsiteX1" fmla="*/ 776478 w 779721"/>
              <a:gd name="connsiteY1" fmla="*/ 444923 h 630905"/>
              <a:gd name="connsiteX2" fmla="*/ 779721 w 779721"/>
              <a:gd name="connsiteY2" fmla="*/ 609104 h 630905"/>
              <a:gd name="connsiteX3" fmla="*/ 777862 w 779721"/>
              <a:gd name="connsiteY3" fmla="*/ 611725 h 630905"/>
              <a:gd name="connsiteX4" fmla="*/ 778195 w 779721"/>
              <a:gd name="connsiteY4" fmla="*/ 630905 h 630905"/>
              <a:gd name="connsiteX5" fmla="*/ 713471 w 779721"/>
              <a:gd name="connsiteY5" fmla="*/ 614263 h 630905"/>
              <a:gd name="connsiteX6" fmla="*/ 71261 w 779721"/>
              <a:gd name="connsiteY6" fmla="*/ 182382 h 630905"/>
              <a:gd name="connsiteX7" fmla="*/ 0 w 779721"/>
              <a:gd name="connsiteY7" fmla="*/ 87086 h 630905"/>
              <a:gd name="connsiteX8" fmla="*/ 19170 w 779721"/>
              <a:gd name="connsiteY8" fmla="*/ 80483 h 630905"/>
              <a:gd name="connsiteX9" fmla="*/ 20997 w 779721"/>
              <a:gd name="connsiteY9" fmla="*/ 77839 h 630905"/>
              <a:gd name="connsiteX10" fmla="*/ 176384 w 779721"/>
              <a:gd name="connsiteY10" fmla="*/ 24732 h 630905"/>
              <a:gd name="connsiteX11" fmla="*/ 285486 w 779721"/>
              <a:gd name="connsiteY11" fmla="*/ 1627 h 630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9721" h="630905">
                <a:moveTo>
                  <a:pt x="285486" y="1627"/>
                </a:moveTo>
                <a:cubicBezTo>
                  <a:pt x="538759" y="-20028"/>
                  <a:pt x="772886" y="177075"/>
                  <a:pt x="776478" y="444923"/>
                </a:cubicBezTo>
                <a:lnTo>
                  <a:pt x="779721" y="609104"/>
                </a:lnTo>
                <a:cubicBezTo>
                  <a:pt x="779101" y="609977"/>
                  <a:pt x="778481" y="610851"/>
                  <a:pt x="777862" y="611725"/>
                </a:cubicBezTo>
                <a:lnTo>
                  <a:pt x="778195" y="630905"/>
                </a:lnTo>
                <a:lnTo>
                  <a:pt x="713471" y="614263"/>
                </a:lnTo>
                <a:cubicBezTo>
                  <a:pt x="459070" y="535136"/>
                  <a:pt x="236833" y="383008"/>
                  <a:pt x="71261" y="182382"/>
                </a:cubicBezTo>
                <a:lnTo>
                  <a:pt x="0" y="87086"/>
                </a:lnTo>
                <a:lnTo>
                  <a:pt x="19170" y="80483"/>
                </a:lnTo>
                <a:cubicBezTo>
                  <a:pt x="19779" y="79601"/>
                  <a:pt x="20388" y="78721"/>
                  <a:pt x="20997" y="77839"/>
                </a:cubicBezTo>
                <a:lnTo>
                  <a:pt x="176384" y="24732"/>
                </a:lnTo>
                <a:cubicBezTo>
                  <a:pt x="212731" y="12278"/>
                  <a:pt x="249304" y="4720"/>
                  <a:pt x="285486" y="1627"/>
                </a:cubicBezTo>
                <a:close/>
              </a:path>
            </a:pathLst>
          </a:custGeom>
          <a:solidFill>
            <a:schemeClr val="tx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20"/>
          </a:p>
        </p:txBody>
      </p:sp>
      <p:sp>
        <p:nvSpPr>
          <p:cNvPr id="17" name="Freeform: Shape 16">
            <a:extLst>
              <a:ext uri="{FF2B5EF4-FFF2-40B4-BE49-F238E27FC236}">
                <a16:creationId xmlns:a16="http://schemas.microsoft.com/office/drawing/2014/main" id="{852C3469-A7D2-00CA-16AC-DDF58B8B9874}"/>
              </a:ext>
            </a:extLst>
          </p:cNvPr>
          <p:cNvSpPr/>
          <p:nvPr/>
        </p:nvSpPr>
        <p:spPr>
          <a:xfrm>
            <a:off x="4070302" y="3696914"/>
            <a:ext cx="447600" cy="827255"/>
          </a:xfrm>
          <a:custGeom>
            <a:avLst/>
            <a:gdLst>
              <a:gd name="connsiteX0" fmla="*/ 288981 w 497333"/>
              <a:gd name="connsiteY0" fmla="*/ 0 h 919172"/>
              <a:gd name="connsiteX1" fmla="*/ 311795 w 497333"/>
              <a:gd name="connsiteY1" fmla="*/ 31394 h 919172"/>
              <a:gd name="connsiteX2" fmla="*/ 314857 w 497333"/>
              <a:gd name="connsiteY2" fmla="*/ 32368 h 919172"/>
              <a:gd name="connsiteX3" fmla="*/ 411074 w 497333"/>
              <a:gd name="connsiteY3" fmla="*/ 165438 h 919172"/>
              <a:gd name="connsiteX4" fmla="*/ 184695 w 497333"/>
              <a:gd name="connsiteY4" fmla="*/ 862163 h 919172"/>
              <a:gd name="connsiteX5" fmla="*/ 28636 w 497333"/>
              <a:gd name="connsiteY5" fmla="*/ 913266 h 919172"/>
              <a:gd name="connsiteX6" fmla="*/ 25586 w 497333"/>
              <a:gd name="connsiteY6" fmla="*/ 912255 h 919172"/>
              <a:gd name="connsiteX7" fmla="*/ 4287 w 497333"/>
              <a:gd name="connsiteY7" fmla="*/ 919172 h 919172"/>
              <a:gd name="connsiteX8" fmla="*/ 0 w 497333"/>
              <a:gd name="connsiteY8" fmla="*/ 834272 h 919172"/>
              <a:gd name="connsiteX9" fmla="*/ 231255 w 497333"/>
              <a:gd name="connsiteY9" fmla="*/ 77195 h 919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7333" h="919172">
                <a:moveTo>
                  <a:pt x="288981" y="0"/>
                </a:moveTo>
                <a:lnTo>
                  <a:pt x="311795" y="31394"/>
                </a:lnTo>
                <a:cubicBezTo>
                  <a:pt x="312816" y="31718"/>
                  <a:pt x="313837" y="32043"/>
                  <a:pt x="314857" y="32368"/>
                </a:cubicBezTo>
                <a:lnTo>
                  <a:pt x="411074" y="165438"/>
                </a:lnTo>
                <a:cubicBezTo>
                  <a:pt x="591368" y="414380"/>
                  <a:pt x="476230" y="768738"/>
                  <a:pt x="184695" y="862163"/>
                </a:cubicBezTo>
                <a:lnTo>
                  <a:pt x="28636" y="913266"/>
                </a:lnTo>
                <a:cubicBezTo>
                  <a:pt x="27620" y="912929"/>
                  <a:pt x="26603" y="912591"/>
                  <a:pt x="25586" y="912255"/>
                </a:cubicBezTo>
                <a:lnTo>
                  <a:pt x="4287" y="919172"/>
                </a:lnTo>
                <a:lnTo>
                  <a:pt x="0" y="834272"/>
                </a:lnTo>
                <a:cubicBezTo>
                  <a:pt x="0" y="553834"/>
                  <a:pt x="85253" y="293307"/>
                  <a:pt x="231255" y="77195"/>
                </a:cubicBezTo>
                <a:close/>
              </a:path>
            </a:pathLst>
          </a:custGeom>
          <a:solidFill>
            <a:schemeClr val="tx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20"/>
          </a:p>
        </p:txBody>
      </p:sp>
      <p:sp>
        <p:nvSpPr>
          <p:cNvPr id="24" name="Shape">
            <a:extLst>
              <a:ext uri="{FF2B5EF4-FFF2-40B4-BE49-F238E27FC236}">
                <a16:creationId xmlns:a16="http://schemas.microsoft.com/office/drawing/2014/main" id="{3B519C50-FE2A-D410-8DF2-78474C949669}"/>
              </a:ext>
            </a:extLst>
          </p:cNvPr>
          <p:cNvSpPr/>
          <p:nvPr/>
        </p:nvSpPr>
        <p:spPr>
          <a:xfrm>
            <a:off x="5202765" y="5322099"/>
            <a:ext cx="178091" cy="135650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1719" y="21600"/>
                  <a:pt x="12638" y="21600"/>
                  <a:pt x="13557" y="21600"/>
                </a:cubicBezTo>
                <a:lnTo>
                  <a:pt x="13557" y="5370"/>
                </a:lnTo>
                <a:cubicBezTo>
                  <a:pt x="13557" y="3469"/>
                  <a:pt x="16545" y="1659"/>
                  <a:pt x="21600" y="0"/>
                </a:cubicBezTo>
                <a:cubicBezTo>
                  <a:pt x="17923" y="60"/>
                  <a:pt x="14477" y="60"/>
                  <a:pt x="10800" y="60"/>
                </a:cubicBezTo>
                <a:cubicBezTo>
                  <a:pt x="7123" y="60"/>
                  <a:pt x="3447" y="30"/>
                  <a:pt x="0" y="0"/>
                </a:cubicBezTo>
                <a:cubicBezTo>
                  <a:pt x="5285" y="1659"/>
                  <a:pt x="8043" y="3469"/>
                  <a:pt x="8043" y="5370"/>
                </a:cubicBezTo>
                <a:lnTo>
                  <a:pt x="8043" y="21600"/>
                </a:lnTo>
                <a:cubicBezTo>
                  <a:pt x="8962" y="21600"/>
                  <a:pt x="9881" y="21600"/>
                  <a:pt x="10800" y="21600"/>
                </a:cubicBez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620">
              <a:solidFill>
                <a:schemeClr val="lt1"/>
              </a:solidFill>
            </a:endParaRPr>
          </a:p>
        </p:txBody>
      </p:sp>
      <p:sp>
        <p:nvSpPr>
          <p:cNvPr id="29" name="Shape">
            <a:extLst>
              <a:ext uri="{FF2B5EF4-FFF2-40B4-BE49-F238E27FC236}">
                <a16:creationId xmlns:a16="http://schemas.microsoft.com/office/drawing/2014/main" id="{C3285EA9-0218-6C74-3687-0D4A671249DC}"/>
              </a:ext>
            </a:extLst>
          </p:cNvPr>
          <p:cNvSpPr/>
          <p:nvPr/>
        </p:nvSpPr>
        <p:spPr>
          <a:xfrm>
            <a:off x="3971155" y="2641189"/>
            <a:ext cx="932129" cy="1189787"/>
          </a:xfrm>
          <a:custGeom>
            <a:avLst/>
            <a:gdLst/>
            <a:ahLst/>
            <a:cxnLst>
              <a:cxn ang="0">
                <a:pos x="wd2" y="hd2"/>
              </a:cxn>
              <a:cxn ang="5400000">
                <a:pos x="wd2" y="hd2"/>
              </a:cxn>
              <a:cxn ang="10800000">
                <a:pos x="wd2" y="hd2"/>
              </a:cxn>
              <a:cxn ang="16200000">
                <a:pos x="wd2" y="hd2"/>
              </a:cxn>
            </a:cxnLst>
            <a:rect l="0" t="0" r="r" b="b"/>
            <a:pathLst>
              <a:path w="21600" h="21600" extrusionOk="0">
                <a:moveTo>
                  <a:pt x="12776" y="14274"/>
                </a:moveTo>
                <a:cubicBezTo>
                  <a:pt x="14795" y="16475"/>
                  <a:pt x="16068" y="18986"/>
                  <a:pt x="16507" y="21600"/>
                </a:cubicBezTo>
                <a:cubicBezTo>
                  <a:pt x="18000" y="20499"/>
                  <a:pt x="19756" y="19571"/>
                  <a:pt x="21600" y="18883"/>
                </a:cubicBezTo>
                <a:cubicBezTo>
                  <a:pt x="18483" y="17748"/>
                  <a:pt x="15717" y="15994"/>
                  <a:pt x="13654" y="13758"/>
                </a:cubicBezTo>
                <a:lnTo>
                  <a:pt x="878" y="0"/>
                </a:lnTo>
                <a:cubicBezTo>
                  <a:pt x="571" y="172"/>
                  <a:pt x="307" y="310"/>
                  <a:pt x="0" y="482"/>
                </a:cubicBezTo>
                <a:lnTo>
                  <a:pt x="12776" y="14274"/>
                </a:ln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620">
              <a:solidFill>
                <a:schemeClr val="lt1"/>
              </a:solidFill>
            </a:endParaRPr>
          </a:p>
        </p:txBody>
      </p:sp>
      <p:sp>
        <p:nvSpPr>
          <p:cNvPr id="30" name="Shape">
            <a:extLst>
              <a:ext uri="{FF2B5EF4-FFF2-40B4-BE49-F238E27FC236}">
                <a16:creationId xmlns:a16="http://schemas.microsoft.com/office/drawing/2014/main" id="{A0BA2175-8BA9-5B32-FFBF-0F5A9F71A9CD}"/>
              </a:ext>
            </a:extLst>
          </p:cNvPr>
          <p:cNvSpPr/>
          <p:nvPr/>
        </p:nvSpPr>
        <p:spPr>
          <a:xfrm>
            <a:off x="3169978" y="4619995"/>
            <a:ext cx="1326194" cy="547530"/>
          </a:xfrm>
          <a:custGeom>
            <a:avLst/>
            <a:gdLst/>
            <a:ahLst/>
            <a:cxnLst>
              <a:cxn ang="0">
                <a:pos x="wd2" y="hd2"/>
              </a:cxn>
              <a:cxn ang="5400000">
                <a:pos x="wd2" y="hd2"/>
              </a:cxn>
              <a:cxn ang="10800000">
                <a:pos x="wd2" y="hd2"/>
              </a:cxn>
              <a:cxn ang="16200000">
                <a:pos x="wd2" y="hd2"/>
              </a:cxn>
            </a:cxnLst>
            <a:rect l="0" t="0" r="r" b="b"/>
            <a:pathLst>
              <a:path w="21600" h="21600" extrusionOk="0">
                <a:moveTo>
                  <a:pt x="247" y="21600"/>
                </a:moveTo>
                <a:lnTo>
                  <a:pt x="15552" y="9567"/>
                </a:lnTo>
                <a:cubicBezTo>
                  <a:pt x="17002" y="8446"/>
                  <a:pt x="18483" y="7848"/>
                  <a:pt x="19995" y="7848"/>
                </a:cubicBezTo>
                <a:cubicBezTo>
                  <a:pt x="20551" y="7848"/>
                  <a:pt x="21075" y="7922"/>
                  <a:pt x="21600" y="8072"/>
                </a:cubicBezTo>
                <a:cubicBezTo>
                  <a:pt x="21168" y="5531"/>
                  <a:pt x="20890" y="2840"/>
                  <a:pt x="20705" y="0"/>
                </a:cubicBezTo>
                <a:cubicBezTo>
                  <a:pt x="19162" y="3513"/>
                  <a:pt x="17342" y="6203"/>
                  <a:pt x="15274" y="7848"/>
                </a:cubicBezTo>
                <a:lnTo>
                  <a:pt x="0" y="19881"/>
                </a:lnTo>
                <a:cubicBezTo>
                  <a:pt x="123" y="20479"/>
                  <a:pt x="185" y="21002"/>
                  <a:pt x="247" y="21600"/>
                </a:cubicBez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620">
              <a:solidFill>
                <a:schemeClr val="lt1"/>
              </a:solidFill>
            </a:endParaRPr>
          </a:p>
        </p:txBody>
      </p:sp>
      <p:sp>
        <p:nvSpPr>
          <p:cNvPr id="31" name="Shape">
            <a:extLst>
              <a:ext uri="{FF2B5EF4-FFF2-40B4-BE49-F238E27FC236}">
                <a16:creationId xmlns:a16="http://schemas.microsoft.com/office/drawing/2014/main" id="{CB0101C6-512F-F86C-1892-CE99D7ADD971}"/>
              </a:ext>
            </a:extLst>
          </p:cNvPr>
          <p:cNvSpPr/>
          <p:nvPr/>
        </p:nvSpPr>
        <p:spPr>
          <a:xfrm>
            <a:off x="6079873" y="4619995"/>
            <a:ext cx="1328089" cy="547530"/>
          </a:xfrm>
          <a:custGeom>
            <a:avLst/>
            <a:gdLst/>
            <a:ahLst/>
            <a:cxnLst>
              <a:cxn ang="0">
                <a:pos x="wd2" y="hd2"/>
              </a:cxn>
              <a:cxn ang="5400000">
                <a:pos x="wd2" y="hd2"/>
              </a:cxn>
              <a:cxn ang="10800000">
                <a:pos x="wd2" y="hd2"/>
              </a:cxn>
              <a:cxn ang="16200000">
                <a:pos x="wd2" y="hd2"/>
              </a:cxn>
            </a:cxnLst>
            <a:rect l="0" t="0" r="r" b="b"/>
            <a:pathLst>
              <a:path w="21600" h="21600" extrusionOk="0">
                <a:moveTo>
                  <a:pt x="21600" y="19881"/>
                </a:moveTo>
                <a:lnTo>
                  <a:pt x="6317" y="7848"/>
                </a:lnTo>
                <a:cubicBezTo>
                  <a:pt x="4283" y="6203"/>
                  <a:pt x="2434" y="3513"/>
                  <a:pt x="894" y="0"/>
                </a:cubicBezTo>
                <a:cubicBezTo>
                  <a:pt x="740" y="2840"/>
                  <a:pt x="431" y="5531"/>
                  <a:pt x="0" y="8072"/>
                </a:cubicBezTo>
                <a:cubicBezTo>
                  <a:pt x="524" y="7922"/>
                  <a:pt x="1078" y="7848"/>
                  <a:pt x="1602" y="7848"/>
                </a:cubicBezTo>
                <a:cubicBezTo>
                  <a:pt x="3112" y="7848"/>
                  <a:pt x="4591" y="8446"/>
                  <a:pt x="6039" y="9567"/>
                </a:cubicBezTo>
                <a:lnTo>
                  <a:pt x="21323" y="21600"/>
                </a:lnTo>
                <a:cubicBezTo>
                  <a:pt x="21446" y="21002"/>
                  <a:pt x="21538" y="20479"/>
                  <a:pt x="21600" y="19881"/>
                </a:cubicBez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620">
              <a:solidFill>
                <a:schemeClr val="lt1"/>
              </a:solidFill>
            </a:endParaRPr>
          </a:p>
        </p:txBody>
      </p:sp>
      <p:sp>
        <p:nvSpPr>
          <p:cNvPr id="32" name="Shape">
            <a:extLst>
              <a:ext uri="{FF2B5EF4-FFF2-40B4-BE49-F238E27FC236}">
                <a16:creationId xmlns:a16="http://schemas.microsoft.com/office/drawing/2014/main" id="{A599F7D9-F459-E4CA-EF7A-42F42135F680}"/>
              </a:ext>
            </a:extLst>
          </p:cNvPr>
          <p:cNvSpPr/>
          <p:nvPr/>
        </p:nvSpPr>
        <p:spPr>
          <a:xfrm>
            <a:off x="5665746" y="2646211"/>
            <a:ext cx="932129" cy="1187894"/>
          </a:xfrm>
          <a:custGeom>
            <a:avLst/>
            <a:gdLst/>
            <a:ahLst/>
            <a:cxnLst>
              <a:cxn ang="0">
                <a:pos x="wd2" y="hd2"/>
              </a:cxn>
              <a:cxn ang="5400000">
                <a:pos x="wd2" y="hd2"/>
              </a:cxn>
              <a:cxn ang="10800000">
                <a:pos x="wd2" y="hd2"/>
              </a:cxn>
              <a:cxn ang="16200000">
                <a:pos x="wd2" y="hd2"/>
              </a:cxn>
            </a:cxnLst>
            <a:rect l="0" t="0" r="r" b="b"/>
            <a:pathLst>
              <a:path w="21600" h="21600" extrusionOk="0">
                <a:moveTo>
                  <a:pt x="0" y="18878"/>
                </a:moveTo>
                <a:cubicBezTo>
                  <a:pt x="1888" y="19567"/>
                  <a:pt x="3600" y="20498"/>
                  <a:pt x="5093" y="21600"/>
                </a:cubicBezTo>
                <a:cubicBezTo>
                  <a:pt x="5532" y="18982"/>
                  <a:pt x="6761" y="16433"/>
                  <a:pt x="8824" y="14262"/>
                </a:cubicBezTo>
                <a:lnTo>
                  <a:pt x="21600" y="482"/>
                </a:lnTo>
                <a:cubicBezTo>
                  <a:pt x="21293" y="310"/>
                  <a:pt x="21029" y="172"/>
                  <a:pt x="20722" y="0"/>
                </a:cubicBezTo>
                <a:lnTo>
                  <a:pt x="7946" y="13780"/>
                </a:lnTo>
                <a:cubicBezTo>
                  <a:pt x="5883" y="16019"/>
                  <a:pt x="3117" y="17742"/>
                  <a:pt x="0" y="18878"/>
                </a:cubicBez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1620">
              <a:solidFill>
                <a:schemeClr val="lt1"/>
              </a:solidFill>
            </a:endParaRPr>
          </a:p>
        </p:txBody>
      </p:sp>
      <p:sp>
        <p:nvSpPr>
          <p:cNvPr id="33" name="Shape">
            <a:extLst>
              <a:ext uri="{FF2B5EF4-FFF2-40B4-BE49-F238E27FC236}">
                <a16:creationId xmlns:a16="http://schemas.microsoft.com/office/drawing/2014/main" id="{6BD4EE81-E047-0B85-7499-35BEF4EBFDE0}"/>
              </a:ext>
            </a:extLst>
          </p:cNvPr>
          <p:cNvSpPr/>
          <p:nvPr/>
        </p:nvSpPr>
        <p:spPr>
          <a:xfrm>
            <a:off x="5155833" y="3332807"/>
            <a:ext cx="266274" cy="139236"/>
          </a:xfrm>
          <a:custGeom>
            <a:avLst/>
            <a:gdLst/>
            <a:ahLst/>
            <a:cxnLst>
              <a:cxn ang="0">
                <a:pos x="wd2" y="hd2"/>
              </a:cxn>
              <a:cxn ang="5400000">
                <a:pos x="wd2" y="hd2"/>
              </a:cxn>
              <a:cxn ang="10800000">
                <a:pos x="wd2" y="hd2"/>
              </a:cxn>
              <a:cxn ang="16200000">
                <a:pos x="wd2" y="hd2"/>
              </a:cxn>
            </a:cxnLst>
            <a:rect l="0" t="0" r="r" b="b"/>
            <a:pathLst>
              <a:path w="20512" h="20352" extrusionOk="0">
                <a:moveTo>
                  <a:pt x="20180" y="17031"/>
                </a:moveTo>
                <a:lnTo>
                  <a:pt x="11861" y="1246"/>
                </a:lnTo>
                <a:cubicBezTo>
                  <a:pt x="10986" y="-415"/>
                  <a:pt x="9526" y="-415"/>
                  <a:pt x="8651" y="1246"/>
                </a:cubicBezTo>
                <a:lnTo>
                  <a:pt x="332" y="17031"/>
                </a:lnTo>
                <a:cubicBezTo>
                  <a:pt x="-544" y="18693"/>
                  <a:pt x="478" y="21185"/>
                  <a:pt x="1499" y="20077"/>
                </a:cubicBezTo>
                <a:lnTo>
                  <a:pt x="10256" y="10939"/>
                </a:lnTo>
                <a:lnTo>
                  <a:pt x="19013" y="20077"/>
                </a:lnTo>
                <a:cubicBezTo>
                  <a:pt x="20034" y="20908"/>
                  <a:pt x="21056" y="18416"/>
                  <a:pt x="20180" y="17031"/>
                </a:cubicBezTo>
                <a:close/>
              </a:path>
            </a:pathLst>
          </a:custGeom>
          <a:solidFill>
            <a:schemeClr val="bg1">
              <a:alpha val="40000"/>
            </a:schemeClr>
          </a:solidFill>
          <a:ln w="12700">
            <a:miter lim="400000"/>
          </a:ln>
        </p:spPr>
        <p:txBody>
          <a:bodyPr lIns="34290" tIns="34290" rIns="34290" bIns="3429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700">
              <a:solidFill>
                <a:srgbClr val="FFFFFF"/>
              </a:solidFill>
            </a:endParaRPr>
          </a:p>
        </p:txBody>
      </p:sp>
      <p:sp>
        <p:nvSpPr>
          <p:cNvPr id="34" name="Shape">
            <a:extLst>
              <a:ext uri="{FF2B5EF4-FFF2-40B4-BE49-F238E27FC236}">
                <a16:creationId xmlns:a16="http://schemas.microsoft.com/office/drawing/2014/main" id="{9A4A2DEC-038F-CE43-68CA-62511EB0E6F2}"/>
              </a:ext>
            </a:extLst>
          </p:cNvPr>
          <p:cNvSpPr/>
          <p:nvPr/>
        </p:nvSpPr>
        <p:spPr>
          <a:xfrm>
            <a:off x="4242963" y="4028920"/>
            <a:ext cx="172380" cy="249179"/>
          </a:xfrm>
          <a:custGeom>
            <a:avLst/>
            <a:gdLst/>
            <a:ahLst/>
            <a:cxnLst>
              <a:cxn ang="0">
                <a:pos x="wd2" y="hd2"/>
              </a:cxn>
              <a:cxn ang="5400000">
                <a:pos x="wd2" y="hd2"/>
              </a:cxn>
              <a:cxn ang="10800000">
                <a:pos x="wd2" y="hd2"/>
              </a:cxn>
              <a:cxn ang="16200000">
                <a:pos x="wd2" y="hd2"/>
              </a:cxn>
            </a:cxnLst>
            <a:rect l="0" t="0" r="r" b="b"/>
            <a:pathLst>
              <a:path w="20472" h="20736" extrusionOk="0">
                <a:moveTo>
                  <a:pt x="18257" y="94"/>
                </a:moveTo>
                <a:lnTo>
                  <a:pt x="2057" y="5455"/>
                </a:lnTo>
                <a:cubicBezTo>
                  <a:pt x="257" y="6085"/>
                  <a:pt x="-418" y="7504"/>
                  <a:pt x="257" y="8765"/>
                </a:cubicBezTo>
                <a:lnTo>
                  <a:pt x="7907" y="20117"/>
                </a:lnTo>
                <a:cubicBezTo>
                  <a:pt x="8582" y="21221"/>
                  <a:pt x="11057" y="20748"/>
                  <a:pt x="10832" y="19487"/>
                </a:cubicBezTo>
                <a:lnTo>
                  <a:pt x="8582" y="8923"/>
                </a:lnTo>
                <a:lnTo>
                  <a:pt x="20057" y="1828"/>
                </a:lnTo>
                <a:cubicBezTo>
                  <a:pt x="21182" y="1040"/>
                  <a:pt x="19832" y="-379"/>
                  <a:pt x="18257" y="94"/>
                </a:cubicBezTo>
                <a:close/>
              </a:path>
            </a:pathLst>
          </a:custGeom>
          <a:solidFill>
            <a:schemeClr val="bg1">
              <a:alpha val="40000"/>
            </a:schemeClr>
          </a:solidFill>
          <a:ln w="12700">
            <a:miter lim="400000"/>
          </a:ln>
        </p:spPr>
        <p:txBody>
          <a:bodyPr lIns="34290" tIns="34290" rIns="34290" bIns="3429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700">
              <a:solidFill>
                <a:srgbClr val="FFFFFF"/>
              </a:solidFill>
            </a:endParaRPr>
          </a:p>
        </p:txBody>
      </p:sp>
      <p:sp>
        <p:nvSpPr>
          <p:cNvPr id="35" name="Shape">
            <a:extLst>
              <a:ext uri="{FF2B5EF4-FFF2-40B4-BE49-F238E27FC236}">
                <a16:creationId xmlns:a16="http://schemas.microsoft.com/office/drawing/2014/main" id="{1A42AB78-B549-0BA5-EDC1-43FBB848919A}"/>
              </a:ext>
            </a:extLst>
          </p:cNvPr>
          <p:cNvSpPr/>
          <p:nvPr/>
        </p:nvSpPr>
        <p:spPr>
          <a:xfrm>
            <a:off x="6195113" y="4022390"/>
            <a:ext cx="177062" cy="243641"/>
          </a:xfrm>
          <a:custGeom>
            <a:avLst/>
            <a:gdLst/>
            <a:ahLst/>
            <a:cxnLst>
              <a:cxn ang="0">
                <a:pos x="wd2" y="hd2"/>
              </a:cxn>
              <a:cxn ang="5400000">
                <a:pos x="wd2" y="hd2"/>
              </a:cxn>
              <a:cxn ang="10800000">
                <a:pos x="wd2" y="hd2"/>
              </a:cxn>
              <a:cxn ang="16200000">
                <a:pos x="wd2" y="hd2"/>
              </a:cxn>
            </a:cxnLst>
            <a:rect l="0" t="0" r="r" b="b"/>
            <a:pathLst>
              <a:path w="20391" h="20730" extrusionOk="0">
                <a:moveTo>
                  <a:pt x="13628" y="20077"/>
                </a:moveTo>
                <a:lnTo>
                  <a:pt x="20173" y="8148"/>
                </a:lnTo>
                <a:cubicBezTo>
                  <a:pt x="20828" y="6859"/>
                  <a:pt x="19955" y="5408"/>
                  <a:pt x="18210" y="4924"/>
                </a:cubicBezTo>
                <a:lnTo>
                  <a:pt x="2064" y="89"/>
                </a:lnTo>
                <a:cubicBezTo>
                  <a:pt x="537" y="-395"/>
                  <a:pt x="-772" y="1217"/>
                  <a:pt x="537" y="2023"/>
                </a:cubicBezTo>
                <a:lnTo>
                  <a:pt x="12101" y="8793"/>
                </a:lnTo>
                <a:lnTo>
                  <a:pt x="10792" y="19754"/>
                </a:lnTo>
                <a:cubicBezTo>
                  <a:pt x="10573" y="20721"/>
                  <a:pt x="12974" y="21205"/>
                  <a:pt x="13628" y="20077"/>
                </a:cubicBezTo>
                <a:close/>
              </a:path>
            </a:pathLst>
          </a:custGeom>
          <a:solidFill>
            <a:schemeClr val="bg1">
              <a:alpha val="40000"/>
            </a:schemeClr>
          </a:solidFill>
          <a:ln w="12700">
            <a:miter lim="400000"/>
          </a:ln>
        </p:spPr>
        <p:txBody>
          <a:bodyPr lIns="34290" tIns="34290" rIns="34290" bIns="3429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700">
              <a:solidFill>
                <a:srgbClr val="FFFFFF"/>
              </a:solidFill>
            </a:endParaRPr>
          </a:p>
        </p:txBody>
      </p:sp>
      <p:sp>
        <p:nvSpPr>
          <p:cNvPr id="36" name="Shape">
            <a:extLst>
              <a:ext uri="{FF2B5EF4-FFF2-40B4-BE49-F238E27FC236}">
                <a16:creationId xmlns:a16="http://schemas.microsoft.com/office/drawing/2014/main" id="{9C33323C-D2B2-CFB3-63D2-8A509291E30B}"/>
              </a:ext>
            </a:extLst>
          </p:cNvPr>
          <p:cNvSpPr/>
          <p:nvPr/>
        </p:nvSpPr>
        <p:spPr>
          <a:xfrm>
            <a:off x="5778035" y="5186008"/>
            <a:ext cx="214682" cy="189521"/>
          </a:xfrm>
          <a:custGeom>
            <a:avLst/>
            <a:gdLst/>
            <a:ahLst/>
            <a:cxnLst>
              <a:cxn ang="0">
                <a:pos x="wd2" y="hd2"/>
              </a:cxn>
              <a:cxn ang="5400000">
                <a:pos x="wd2" y="hd2"/>
              </a:cxn>
              <a:cxn ang="10800000">
                <a:pos x="wd2" y="hd2"/>
              </a:cxn>
              <a:cxn ang="16200000">
                <a:pos x="wd2" y="hd2"/>
              </a:cxn>
            </a:cxnLst>
            <a:rect l="0" t="0" r="r" b="b"/>
            <a:pathLst>
              <a:path w="21100" h="20776" extrusionOk="0">
                <a:moveTo>
                  <a:pt x="977" y="18469"/>
                </a:moveTo>
                <a:lnTo>
                  <a:pt x="15688" y="20753"/>
                </a:lnTo>
                <a:cubicBezTo>
                  <a:pt x="17364" y="20961"/>
                  <a:pt x="18853" y="19715"/>
                  <a:pt x="19040" y="18053"/>
                </a:cubicBezTo>
                <a:lnTo>
                  <a:pt x="21088" y="1646"/>
                </a:lnTo>
                <a:cubicBezTo>
                  <a:pt x="21274" y="-16"/>
                  <a:pt x="19226" y="-639"/>
                  <a:pt x="18667" y="815"/>
                </a:cubicBezTo>
                <a:lnTo>
                  <a:pt x="13453" y="13692"/>
                </a:lnTo>
                <a:lnTo>
                  <a:pt x="977" y="15769"/>
                </a:lnTo>
                <a:cubicBezTo>
                  <a:pt x="-326" y="15769"/>
                  <a:pt x="-326" y="18261"/>
                  <a:pt x="977" y="18469"/>
                </a:cubicBezTo>
                <a:close/>
              </a:path>
            </a:pathLst>
          </a:custGeom>
          <a:solidFill>
            <a:schemeClr val="bg1">
              <a:alpha val="40000"/>
            </a:schemeClr>
          </a:solidFill>
          <a:ln w="12700">
            <a:miter lim="400000"/>
          </a:ln>
        </p:spPr>
        <p:txBody>
          <a:bodyPr lIns="34290" tIns="34290" rIns="34290" bIns="3429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700">
              <a:solidFill>
                <a:srgbClr val="FFFFFF"/>
              </a:solidFill>
            </a:endParaRPr>
          </a:p>
        </p:txBody>
      </p:sp>
      <p:sp>
        <p:nvSpPr>
          <p:cNvPr id="37" name="Shape">
            <a:extLst>
              <a:ext uri="{FF2B5EF4-FFF2-40B4-BE49-F238E27FC236}">
                <a16:creationId xmlns:a16="http://schemas.microsoft.com/office/drawing/2014/main" id="{5FE30B5A-1CE1-D7A0-6182-79A160AD9965}"/>
              </a:ext>
            </a:extLst>
          </p:cNvPr>
          <p:cNvSpPr/>
          <p:nvPr/>
        </p:nvSpPr>
        <p:spPr>
          <a:xfrm>
            <a:off x="4640127" y="5183797"/>
            <a:ext cx="200042" cy="193423"/>
          </a:xfrm>
          <a:custGeom>
            <a:avLst/>
            <a:gdLst/>
            <a:ahLst/>
            <a:cxnLst>
              <a:cxn ang="0">
                <a:pos x="wd2" y="hd2"/>
              </a:cxn>
              <a:cxn ang="5400000">
                <a:pos x="wd2" y="hd2"/>
              </a:cxn>
              <a:cxn ang="10800000">
                <a:pos x="wd2" y="hd2"/>
              </a:cxn>
              <a:cxn ang="16200000">
                <a:pos x="wd2" y="hd2"/>
              </a:cxn>
            </a:cxnLst>
            <a:rect l="0" t="0" r="r" b="b"/>
            <a:pathLst>
              <a:path w="20924" h="21002" extrusionOk="0">
                <a:moveTo>
                  <a:pt x="13" y="1459"/>
                </a:moveTo>
                <a:lnTo>
                  <a:pt x="608" y="17916"/>
                </a:lnTo>
                <a:cubicBezTo>
                  <a:pt x="608" y="19768"/>
                  <a:pt x="2193" y="21002"/>
                  <a:pt x="3778" y="21002"/>
                </a:cubicBezTo>
                <a:lnTo>
                  <a:pt x="19631" y="20385"/>
                </a:lnTo>
                <a:cubicBezTo>
                  <a:pt x="21217" y="20385"/>
                  <a:pt x="21415" y="18122"/>
                  <a:pt x="19830" y="17711"/>
                </a:cubicBezTo>
                <a:lnTo>
                  <a:pt x="6751" y="14213"/>
                </a:lnTo>
                <a:lnTo>
                  <a:pt x="2589" y="1048"/>
                </a:lnTo>
                <a:cubicBezTo>
                  <a:pt x="1995" y="-598"/>
                  <a:pt x="-185" y="-187"/>
                  <a:pt x="13" y="1459"/>
                </a:cubicBezTo>
                <a:close/>
              </a:path>
            </a:pathLst>
          </a:custGeom>
          <a:solidFill>
            <a:schemeClr val="bg1">
              <a:alpha val="40000"/>
            </a:schemeClr>
          </a:solidFill>
          <a:ln w="12700">
            <a:miter lim="400000"/>
          </a:ln>
        </p:spPr>
        <p:txBody>
          <a:bodyPr lIns="34290" tIns="34290" rIns="34290" bIns="3429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2700">
              <a:solidFill>
                <a:srgbClr val="FFFFFF"/>
              </a:solidFill>
            </a:endParaRPr>
          </a:p>
        </p:txBody>
      </p:sp>
      <p:sp>
        <p:nvSpPr>
          <p:cNvPr id="38" name="TextBox 68">
            <a:extLst>
              <a:ext uri="{FF2B5EF4-FFF2-40B4-BE49-F238E27FC236}">
                <a16:creationId xmlns:a16="http://schemas.microsoft.com/office/drawing/2014/main" id="{A57F4437-868E-E878-BA71-08B5B5E1599E}"/>
              </a:ext>
            </a:extLst>
          </p:cNvPr>
          <p:cNvSpPr txBox="1"/>
          <p:nvPr/>
        </p:nvSpPr>
        <p:spPr>
          <a:xfrm>
            <a:off x="4349253" y="2357172"/>
            <a:ext cx="864547" cy="4801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520" b="1" dirty="0">
                <a:solidFill>
                  <a:schemeClr val="accent6">
                    <a:lumMod val="75000"/>
                  </a:schemeClr>
                </a:solidFill>
              </a:rPr>
              <a:t>01</a:t>
            </a:r>
          </a:p>
        </p:txBody>
      </p:sp>
      <p:sp>
        <p:nvSpPr>
          <p:cNvPr id="39" name="TextBox 69">
            <a:extLst>
              <a:ext uri="{FF2B5EF4-FFF2-40B4-BE49-F238E27FC236}">
                <a16:creationId xmlns:a16="http://schemas.microsoft.com/office/drawing/2014/main" id="{22C5ABF3-A12B-E8B1-1D46-61E7126C730B}"/>
              </a:ext>
            </a:extLst>
          </p:cNvPr>
          <p:cNvSpPr txBox="1"/>
          <p:nvPr/>
        </p:nvSpPr>
        <p:spPr>
          <a:xfrm>
            <a:off x="6416715" y="3119965"/>
            <a:ext cx="864547" cy="4801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520" b="1" dirty="0">
                <a:solidFill>
                  <a:schemeClr val="accent2">
                    <a:lumMod val="75000"/>
                  </a:schemeClr>
                </a:solidFill>
              </a:rPr>
              <a:t>02</a:t>
            </a:r>
          </a:p>
        </p:txBody>
      </p:sp>
      <p:sp>
        <p:nvSpPr>
          <p:cNvPr id="40" name="TextBox 70">
            <a:extLst>
              <a:ext uri="{FF2B5EF4-FFF2-40B4-BE49-F238E27FC236}">
                <a16:creationId xmlns:a16="http://schemas.microsoft.com/office/drawing/2014/main" id="{03121DFE-9F98-89B9-A33E-9079FB3859BE}"/>
              </a:ext>
            </a:extLst>
          </p:cNvPr>
          <p:cNvSpPr txBox="1"/>
          <p:nvPr/>
        </p:nvSpPr>
        <p:spPr>
          <a:xfrm>
            <a:off x="6372176" y="5354090"/>
            <a:ext cx="864547" cy="4801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520" b="1" dirty="0">
                <a:solidFill>
                  <a:schemeClr val="accent3">
                    <a:lumMod val="75000"/>
                  </a:schemeClr>
                </a:solidFill>
              </a:rPr>
              <a:t>03</a:t>
            </a:r>
          </a:p>
        </p:txBody>
      </p:sp>
      <p:sp>
        <p:nvSpPr>
          <p:cNvPr id="41" name="TextBox 71">
            <a:extLst>
              <a:ext uri="{FF2B5EF4-FFF2-40B4-BE49-F238E27FC236}">
                <a16:creationId xmlns:a16="http://schemas.microsoft.com/office/drawing/2014/main" id="{87EA4752-603C-EF12-6FFA-2262368EE960}"/>
              </a:ext>
            </a:extLst>
          </p:cNvPr>
          <p:cNvSpPr txBox="1"/>
          <p:nvPr/>
        </p:nvSpPr>
        <p:spPr>
          <a:xfrm>
            <a:off x="4260668" y="6059545"/>
            <a:ext cx="864547" cy="4801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520" b="1" dirty="0">
                <a:solidFill>
                  <a:schemeClr val="accent5">
                    <a:lumMod val="60000"/>
                    <a:lumOff val="40000"/>
                  </a:schemeClr>
                </a:solidFill>
              </a:rPr>
              <a:t>04</a:t>
            </a:r>
          </a:p>
        </p:txBody>
      </p:sp>
      <p:sp>
        <p:nvSpPr>
          <p:cNvPr id="42" name="TextBox 72">
            <a:extLst>
              <a:ext uri="{FF2B5EF4-FFF2-40B4-BE49-F238E27FC236}">
                <a16:creationId xmlns:a16="http://schemas.microsoft.com/office/drawing/2014/main" id="{05E484D2-500A-887D-472A-AFCAE1FE6952}"/>
              </a:ext>
            </a:extLst>
          </p:cNvPr>
          <p:cNvSpPr txBox="1"/>
          <p:nvPr/>
        </p:nvSpPr>
        <p:spPr>
          <a:xfrm>
            <a:off x="2990027" y="4217713"/>
            <a:ext cx="864547" cy="4801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520" b="1" dirty="0">
                <a:solidFill>
                  <a:srgbClr val="CCA33D"/>
                </a:solidFill>
              </a:rPr>
              <a:t>05</a:t>
            </a:r>
          </a:p>
        </p:txBody>
      </p:sp>
      <p:sp>
        <p:nvSpPr>
          <p:cNvPr id="50" name="Circle">
            <a:extLst>
              <a:ext uri="{FF2B5EF4-FFF2-40B4-BE49-F238E27FC236}">
                <a16:creationId xmlns:a16="http://schemas.microsoft.com/office/drawing/2014/main" id="{25C43BDB-D4EA-4B4C-9269-FBD4AB147F4F}"/>
              </a:ext>
            </a:extLst>
          </p:cNvPr>
          <p:cNvSpPr/>
          <p:nvPr/>
        </p:nvSpPr>
        <p:spPr>
          <a:xfrm>
            <a:off x="4593666" y="3760979"/>
            <a:ext cx="1390609" cy="1390610"/>
          </a:xfrm>
          <a:prstGeom prst="ellipse">
            <a:avLst/>
          </a:prstGeom>
          <a:solidFill>
            <a:schemeClr val="bg2"/>
          </a:solidFill>
          <a:ln w="12700">
            <a:miter lim="400000"/>
          </a:ln>
        </p:spPr>
        <p:txBody>
          <a:bodyPr lIns="34290" tIns="34290" rIns="34290" bIns="3429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700"/>
          </a:p>
        </p:txBody>
      </p:sp>
      <p:pic>
        <p:nvPicPr>
          <p:cNvPr id="51" name="Graphic 95" descr="Trophy">
            <a:extLst>
              <a:ext uri="{FF2B5EF4-FFF2-40B4-BE49-F238E27FC236}">
                <a16:creationId xmlns:a16="http://schemas.microsoft.com/office/drawing/2014/main" id="{E22B8C6B-8C49-151F-5841-DBF6F54658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1314" y="3948628"/>
            <a:ext cx="1015313" cy="1015313"/>
          </a:xfrm>
          <a:prstGeom prst="rect">
            <a:avLst/>
          </a:prstGeom>
        </p:spPr>
      </p:pic>
      <p:grpSp>
        <p:nvGrpSpPr>
          <p:cNvPr id="67" name="Group 66">
            <a:extLst>
              <a:ext uri="{FF2B5EF4-FFF2-40B4-BE49-F238E27FC236}">
                <a16:creationId xmlns:a16="http://schemas.microsoft.com/office/drawing/2014/main" id="{F367B7A4-9776-2B27-544D-9B0D600D7E02}"/>
              </a:ext>
            </a:extLst>
          </p:cNvPr>
          <p:cNvGrpSpPr/>
          <p:nvPr/>
        </p:nvGrpSpPr>
        <p:grpSpPr>
          <a:xfrm>
            <a:off x="7633688" y="3016256"/>
            <a:ext cx="2837084" cy="1545484"/>
            <a:chOff x="8695741" y="516454"/>
            <a:chExt cx="3152316" cy="1717204"/>
          </a:xfrm>
        </p:grpSpPr>
        <p:sp>
          <p:nvSpPr>
            <p:cNvPr id="68" name="TextBox 67">
              <a:extLst>
                <a:ext uri="{FF2B5EF4-FFF2-40B4-BE49-F238E27FC236}">
                  <a16:creationId xmlns:a16="http://schemas.microsoft.com/office/drawing/2014/main" id="{FF28AD29-94C8-35E0-2840-D18A0DFB8F74}"/>
                </a:ext>
              </a:extLst>
            </p:cNvPr>
            <p:cNvSpPr txBox="1"/>
            <p:nvPr/>
          </p:nvSpPr>
          <p:spPr>
            <a:xfrm>
              <a:off x="8695741" y="516454"/>
              <a:ext cx="2926080" cy="923329"/>
            </a:xfrm>
            <a:prstGeom prst="rect">
              <a:avLst/>
            </a:prstGeom>
            <a:noFill/>
          </p:spPr>
          <p:txBody>
            <a:bodyPr wrap="square" lIns="0" rIns="0" rtlCol="0" anchor="b">
              <a:spAutoFit/>
            </a:bodyPr>
            <a:lstStyle/>
            <a:p>
              <a:r>
                <a:rPr lang="en-US" sz="2400" b="1" noProof="1">
                  <a:solidFill>
                    <a:schemeClr val="accent2">
                      <a:lumMod val="75000"/>
                    </a:schemeClr>
                  </a:solidFill>
                </a:rPr>
                <a:t>Remote Sensing &amp;</a:t>
              </a:r>
            </a:p>
            <a:p>
              <a:r>
                <a:rPr lang="en-US" sz="2400" b="1" noProof="1">
                  <a:solidFill>
                    <a:schemeClr val="accent2">
                      <a:lumMod val="75000"/>
                    </a:schemeClr>
                  </a:solidFill>
                </a:rPr>
                <a:t>Energy Efficiency</a:t>
              </a:r>
            </a:p>
          </p:txBody>
        </p:sp>
        <p:sp>
          <p:nvSpPr>
            <p:cNvPr id="69" name="TextBox 68">
              <a:extLst>
                <a:ext uri="{FF2B5EF4-FFF2-40B4-BE49-F238E27FC236}">
                  <a16:creationId xmlns:a16="http://schemas.microsoft.com/office/drawing/2014/main" id="{1E77EFD2-4CDC-2FFA-EE40-8CC951333022}"/>
                </a:ext>
              </a:extLst>
            </p:cNvPr>
            <p:cNvSpPr txBox="1"/>
            <p:nvPr/>
          </p:nvSpPr>
          <p:spPr>
            <a:xfrm>
              <a:off x="8921977" y="1925882"/>
              <a:ext cx="2926080" cy="307776"/>
            </a:xfrm>
            <a:prstGeom prst="rect">
              <a:avLst/>
            </a:prstGeom>
            <a:noFill/>
          </p:spPr>
          <p:txBody>
            <a:bodyPr wrap="square" lIns="0" rIns="0" rtlCol="0" anchor="t">
              <a:spAutoFit/>
            </a:bodyPr>
            <a:lstStyle/>
            <a:p>
              <a:pPr algn="just"/>
              <a:endParaRPr lang="en-US" sz="1200" noProof="1">
                <a:solidFill>
                  <a:schemeClr val="tx1">
                    <a:lumMod val="65000"/>
                    <a:lumOff val="35000"/>
                  </a:schemeClr>
                </a:solidFill>
              </a:endParaRPr>
            </a:p>
          </p:txBody>
        </p:sp>
      </p:grpSp>
      <p:grpSp>
        <p:nvGrpSpPr>
          <p:cNvPr id="70" name="Group 69">
            <a:extLst>
              <a:ext uri="{FF2B5EF4-FFF2-40B4-BE49-F238E27FC236}">
                <a16:creationId xmlns:a16="http://schemas.microsoft.com/office/drawing/2014/main" id="{596409D4-7AAE-EFBC-127E-D6468F1D2ACF}"/>
              </a:ext>
            </a:extLst>
          </p:cNvPr>
          <p:cNvGrpSpPr/>
          <p:nvPr/>
        </p:nvGrpSpPr>
        <p:grpSpPr>
          <a:xfrm>
            <a:off x="7006028" y="5966466"/>
            <a:ext cx="3464745" cy="830997"/>
            <a:chOff x="7998340" y="4224766"/>
            <a:chExt cx="3849717" cy="923329"/>
          </a:xfrm>
        </p:grpSpPr>
        <p:sp>
          <p:nvSpPr>
            <p:cNvPr id="71" name="TextBox 70">
              <a:extLst>
                <a:ext uri="{FF2B5EF4-FFF2-40B4-BE49-F238E27FC236}">
                  <a16:creationId xmlns:a16="http://schemas.microsoft.com/office/drawing/2014/main" id="{71B571F8-9685-723D-4C58-433BFFAD6FE0}"/>
                </a:ext>
              </a:extLst>
            </p:cNvPr>
            <p:cNvSpPr txBox="1"/>
            <p:nvPr/>
          </p:nvSpPr>
          <p:spPr>
            <a:xfrm>
              <a:off x="7998340" y="4224766"/>
              <a:ext cx="2926080" cy="923329"/>
            </a:xfrm>
            <a:prstGeom prst="rect">
              <a:avLst/>
            </a:prstGeom>
            <a:noFill/>
          </p:spPr>
          <p:txBody>
            <a:bodyPr wrap="square" lIns="0" rIns="0" rtlCol="0" anchor="b">
              <a:spAutoFit/>
            </a:bodyPr>
            <a:lstStyle/>
            <a:p>
              <a:r>
                <a:rPr lang="en-US" sz="2400" b="1" noProof="1">
                  <a:solidFill>
                    <a:schemeClr val="accent3">
                      <a:lumMod val="75000"/>
                    </a:schemeClr>
                  </a:solidFill>
                </a:rPr>
                <a:t>Soil Health Monitoring</a:t>
              </a:r>
            </a:p>
          </p:txBody>
        </p:sp>
        <p:sp>
          <p:nvSpPr>
            <p:cNvPr id="72" name="TextBox 71">
              <a:extLst>
                <a:ext uri="{FF2B5EF4-FFF2-40B4-BE49-F238E27FC236}">
                  <a16:creationId xmlns:a16="http://schemas.microsoft.com/office/drawing/2014/main" id="{7D54AB1F-DA3B-8B65-EEA1-367DF477C393}"/>
                </a:ext>
              </a:extLst>
            </p:cNvPr>
            <p:cNvSpPr txBox="1"/>
            <p:nvPr/>
          </p:nvSpPr>
          <p:spPr>
            <a:xfrm>
              <a:off x="8921977" y="4532543"/>
              <a:ext cx="2926080" cy="307776"/>
            </a:xfrm>
            <a:prstGeom prst="rect">
              <a:avLst/>
            </a:prstGeom>
            <a:noFill/>
          </p:spPr>
          <p:txBody>
            <a:bodyPr wrap="square" lIns="0" rIns="0" rtlCol="0" anchor="t">
              <a:spAutoFit/>
            </a:bodyPr>
            <a:lstStyle/>
            <a:p>
              <a:pPr algn="just"/>
              <a:endParaRPr lang="en-US" sz="1200" noProof="1">
                <a:solidFill>
                  <a:schemeClr val="tx1">
                    <a:lumMod val="65000"/>
                    <a:lumOff val="35000"/>
                  </a:schemeClr>
                </a:solidFill>
              </a:endParaRPr>
            </a:p>
          </p:txBody>
        </p:sp>
      </p:grpSp>
      <p:grpSp>
        <p:nvGrpSpPr>
          <p:cNvPr id="73" name="Group 72">
            <a:extLst>
              <a:ext uri="{FF2B5EF4-FFF2-40B4-BE49-F238E27FC236}">
                <a16:creationId xmlns:a16="http://schemas.microsoft.com/office/drawing/2014/main" id="{A9B9C0C8-8486-C4F5-DBF5-3AE95E0E2EE2}"/>
              </a:ext>
            </a:extLst>
          </p:cNvPr>
          <p:cNvGrpSpPr/>
          <p:nvPr/>
        </p:nvGrpSpPr>
        <p:grpSpPr>
          <a:xfrm>
            <a:off x="107165" y="3305390"/>
            <a:ext cx="2717968" cy="833255"/>
            <a:chOff x="332936" y="3086923"/>
            <a:chExt cx="3019964" cy="925837"/>
          </a:xfrm>
        </p:grpSpPr>
        <p:sp>
          <p:nvSpPr>
            <p:cNvPr id="74" name="TextBox 73">
              <a:extLst>
                <a:ext uri="{FF2B5EF4-FFF2-40B4-BE49-F238E27FC236}">
                  <a16:creationId xmlns:a16="http://schemas.microsoft.com/office/drawing/2014/main" id="{834C69C2-D6DA-BB2C-6DB5-5CE4C2F3A7D2}"/>
                </a:ext>
              </a:extLst>
            </p:cNvPr>
            <p:cNvSpPr txBox="1"/>
            <p:nvPr/>
          </p:nvSpPr>
          <p:spPr>
            <a:xfrm>
              <a:off x="426820" y="3089431"/>
              <a:ext cx="2926080" cy="923329"/>
            </a:xfrm>
            <a:prstGeom prst="rect">
              <a:avLst/>
            </a:prstGeom>
            <a:noFill/>
          </p:spPr>
          <p:txBody>
            <a:bodyPr wrap="square" lIns="0" rIns="0" rtlCol="0" anchor="b">
              <a:spAutoFit/>
            </a:bodyPr>
            <a:lstStyle/>
            <a:p>
              <a:pPr algn="r"/>
              <a:r>
                <a:rPr lang="en-US" sz="2400" b="1" noProof="1">
                  <a:solidFill>
                    <a:schemeClr val="accent4">
                      <a:lumMod val="50000"/>
                    </a:schemeClr>
                  </a:solidFill>
                </a:rPr>
                <a:t>Decision Support Systems </a:t>
              </a:r>
            </a:p>
          </p:txBody>
        </p:sp>
        <p:sp>
          <p:nvSpPr>
            <p:cNvPr id="75" name="TextBox 74">
              <a:extLst>
                <a:ext uri="{FF2B5EF4-FFF2-40B4-BE49-F238E27FC236}">
                  <a16:creationId xmlns:a16="http://schemas.microsoft.com/office/drawing/2014/main" id="{5CC4B811-D35A-7637-DB98-3138B57E0436}"/>
                </a:ext>
              </a:extLst>
            </p:cNvPr>
            <p:cNvSpPr txBox="1"/>
            <p:nvPr/>
          </p:nvSpPr>
          <p:spPr>
            <a:xfrm>
              <a:off x="332936" y="3086923"/>
              <a:ext cx="2926080" cy="307776"/>
            </a:xfrm>
            <a:prstGeom prst="rect">
              <a:avLst/>
            </a:prstGeom>
            <a:noFill/>
          </p:spPr>
          <p:txBody>
            <a:bodyPr wrap="square" lIns="0" rIns="0" rtlCol="0" anchor="t">
              <a:spAutoFit/>
            </a:bodyPr>
            <a:lstStyle/>
            <a:p>
              <a:pPr algn="just"/>
              <a:endParaRPr lang="en-US" sz="1200" noProof="1">
                <a:solidFill>
                  <a:schemeClr val="tx1">
                    <a:lumMod val="65000"/>
                    <a:lumOff val="35000"/>
                  </a:schemeClr>
                </a:solidFill>
              </a:endParaRPr>
            </a:p>
          </p:txBody>
        </p:sp>
      </p:grpSp>
      <p:grpSp>
        <p:nvGrpSpPr>
          <p:cNvPr id="76" name="Group 75">
            <a:extLst>
              <a:ext uri="{FF2B5EF4-FFF2-40B4-BE49-F238E27FC236}">
                <a16:creationId xmlns:a16="http://schemas.microsoft.com/office/drawing/2014/main" id="{F0B62B69-8189-58C5-7929-0DA91D0482AE}"/>
              </a:ext>
            </a:extLst>
          </p:cNvPr>
          <p:cNvGrpSpPr/>
          <p:nvPr/>
        </p:nvGrpSpPr>
        <p:grpSpPr>
          <a:xfrm>
            <a:off x="1014881" y="6059545"/>
            <a:ext cx="2633472" cy="1475071"/>
            <a:chOff x="332936" y="3780306"/>
            <a:chExt cx="2926080" cy="1638965"/>
          </a:xfrm>
        </p:grpSpPr>
        <p:sp>
          <p:nvSpPr>
            <p:cNvPr id="77" name="TextBox 76">
              <a:extLst>
                <a:ext uri="{FF2B5EF4-FFF2-40B4-BE49-F238E27FC236}">
                  <a16:creationId xmlns:a16="http://schemas.microsoft.com/office/drawing/2014/main" id="{AD654AEA-A813-0A90-87E5-0FAED3E22348}"/>
                </a:ext>
              </a:extLst>
            </p:cNvPr>
            <p:cNvSpPr txBox="1"/>
            <p:nvPr/>
          </p:nvSpPr>
          <p:spPr>
            <a:xfrm>
              <a:off x="332936" y="3780306"/>
              <a:ext cx="2926080" cy="1333697"/>
            </a:xfrm>
            <a:prstGeom prst="rect">
              <a:avLst/>
            </a:prstGeom>
            <a:noFill/>
          </p:spPr>
          <p:txBody>
            <a:bodyPr wrap="square" lIns="0" rIns="0" rtlCol="0" anchor="b">
              <a:spAutoFit/>
            </a:bodyPr>
            <a:lstStyle/>
            <a:p>
              <a:pPr algn="r"/>
              <a:r>
                <a:rPr lang="en-US" sz="2400" b="1" noProof="1">
                  <a:solidFill>
                    <a:schemeClr val="accent5"/>
                  </a:solidFill>
                </a:rPr>
                <a:t>Alerts and Notifications &amp;</a:t>
              </a:r>
            </a:p>
            <a:p>
              <a:pPr algn="r"/>
              <a:r>
                <a:rPr lang="en-US" sz="2400" b="1" noProof="1">
                  <a:solidFill>
                    <a:schemeClr val="accent5"/>
                  </a:solidFill>
                </a:rPr>
                <a:t>Mobile Accessibility</a:t>
              </a:r>
            </a:p>
          </p:txBody>
        </p:sp>
        <p:sp>
          <p:nvSpPr>
            <p:cNvPr id="78" name="TextBox 77">
              <a:extLst>
                <a:ext uri="{FF2B5EF4-FFF2-40B4-BE49-F238E27FC236}">
                  <a16:creationId xmlns:a16="http://schemas.microsoft.com/office/drawing/2014/main" id="{EBAAB574-8815-6C9A-25A3-C107BF8B88B9}"/>
                </a:ext>
              </a:extLst>
            </p:cNvPr>
            <p:cNvSpPr txBox="1"/>
            <p:nvPr/>
          </p:nvSpPr>
          <p:spPr>
            <a:xfrm>
              <a:off x="332936" y="5111495"/>
              <a:ext cx="2926080" cy="307776"/>
            </a:xfrm>
            <a:prstGeom prst="rect">
              <a:avLst/>
            </a:prstGeom>
            <a:noFill/>
          </p:spPr>
          <p:txBody>
            <a:bodyPr wrap="square" lIns="0" rIns="0" rtlCol="0" anchor="t">
              <a:spAutoFit/>
            </a:bodyPr>
            <a:lstStyle/>
            <a:p>
              <a:pPr algn="just"/>
              <a:endParaRPr lang="en-US" sz="1200" noProof="1">
                <a:solidFill>
                  <a:schemeClr val="tx1">
                    <a:lumMod val="65000"/>
                    <a:lumOff val="35000"/>
                  </a:schemeClr>
                </a:solidFill>
              </a:endParaRPr>
            </a:p>
          </p:txBody>
        </p:sp>
      </p:grpSp>
      <p:grpSp>
        <p:nvGrpSpPr>
          <p:cNvPr id="79" name="Group 78">
            <a:extLst>
              <a:ext uri="{FF2B5EF4-FFF2-40B4-BE49-F238E27FC236}">
                <a16:creationId xmlns:a16="http://schemas.microsoft.com/office/drawing/2014/main" id="{A84850AF-E70B-3C10-6D9A-287EDC2AE3F8}"/>
              </a:ext>
            </a:extLst>
          </p:cNvPr>
          <p:cNvGrpSpPr/>
          <p:nvPr/>
        </p:nvGrpSpPr>
        <p:grpSpPr>
          <a:xfrm>
            <a:off x="4260668" y="1320535"/>
            <a:ext cx="6210106" cy="1282489"/>
            <a:chOff x="4947939" y="808672"/>
            <a:chExt cx="6900118" cy="1424986"/>
          </a:xfrm>
        </p:grpSpPr>
        <p:sp>
          <p:nvSpPr>
            <p:cNvPr id="80" name="TextBox 79">
              <a:extLst>
                <a:ext uri="{FF2B5EF4-FFF2-40B4-BE49-F238E27FC236}">
                  <a16:creationId xmlns:a16="http://schemas.microsoft.com/office/drawing/2014/main" id="{9AE27373-41BB-771D-BBFE-725D1812B0D9}"/>
                </a:ext>
              </a:extLst>
            </p:cNvPr>
            <p:cNvSpPr txBox="1"/>
            <p:nvPr/>
          </p:nvSpPr>
          <p:spPr>
            <a:xfrm>
              <a:off x="4947939" y="808672"/>
              <a:ext cx="2926080" cy="923329"/>
            </a:xfrm>
            <a:prstGeom prst="rect">
              <a:avLst/>
            </a:prstGeom>
            <a:noFill/>
          </p:spPr>
          <p:txBody>
            <a:bodyPr wrap="square" lIns="0" rIns="0" rtlCol="0" anchor="b">
              <a:spAutoFit/>
            </a:bodyPr>
            <a:lstStyle/>
            <a:p>
              <a:r>
                <a:rPr lang="en-US" sz="2400" b="1" noProof="1">
                  <a:solidFill>
                    <a:schemeClr val="accent6">
                      <a:lumMod val="75000"/>
                    </a:schemeClr>
                  </a:solidFill>
                </a:rPr>
                <a:t>Data Collection &amp; IoT Integration</a:t>
              </a:r>
            </a:p>
          </p:txBody>
        </p:sp>
        <p:sp>
          <p:nvSpPr>
            <p:cNvPr id="81" name="TextBox 80">
              <a:extLst>
                <a:ext uri="{FF2B5EF4-FFF2-40B4-BE49-F238E27FC236}">
                  <a16:creationId xmlns:a16="http://schemas.microsoft.com/office/drawing/2014/main" id="{C4FDC006-5EFF-A956-B40E-4912B141B95A}"/>
                </a:ext>
              </a:extLst>
            </p:cNvPr>
            <p:cNvSpPr txBox="1"/>
            <p:nvPr/>
          </p:nvSpPr>
          <p:spPr>
            <a:xfrm>
              <a:off x="8921977" y="1925882"/>
              <a:ext cx="2926080" cy="307776"/>
            </a:xfrm>
            <a:prstGeom prst="rect">
              <a:avLst/>
            </a:prstGeom>
            <a:noFill/>
          </p:spPr>
          <p:txBody>
            <a:bodyPr wrap="square" lIns="0" rIns="0" rtlCol="0" anchor="t">
              <a:spAutoFit/>
            </a:bodyPr>
            <a:lstStyle/>
            <a:p>
              <a:pPr algn="just"/>
              <a:endParaRPr lang="en-US" sz="1200" noProof="1">
                <a:solidFill>
                  <a:schemeClr val="tx1">
                    <a:lumMod val="65000"/>
                    <a:lumOff val="35000"/>
                  </a:schemeClr>
                </a:solidFill>
              </a:endParaRPr>
            </a:p>
          </p:txBody>
        </p:sp>
      </p:grpSp>
      <p:cxnSp>
        <p:nvCxnSpPr>
          <p:cNvPr id="4" name="Straight Connector 3">
            <a:extLst>
              <a:ext uri="{FF2B5EF4-FFF2-40B4-BE49-F238E27FC236}">
                <a16:creationId xmlns:a16="http://schemas.microsoft.com/office/drawing/2014/main" id="{78337718-87C6-3857-A5EE-C5196C110080}"/>
              </a:ext>
            </a:extLst>
          </p:cNvPr>
          <p:cNvCxnSpPr>
            <a:cxnSpLocks/>
          </p:cNvCxnSpPr>
          <p:nvPr/>
        </p:nvCxnSpPr>
        <p:spPr>
          <a:xfrm>
            <a:off x="10380518" y="1226127"/>
            <a:ext cx="0" cy="6400800"/>
          </a:xfrm>
          <a:prstGeom prst="line">
            <a:avLst/>
          </a:prstGeom>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1D035AE2-2B78-6B1F-649A-58CC484CF463}"/>
              </a:ext>
            </a:extLst>
          </p:cNvPr>
          <p:cNvSpPr txBox="1"/>
          <p:nvPr/>
        </p:nvSpPr>
        <p:spPr>
          <a:xfrm>
            <a:off x="10425645" y="1452911"/>
            <a:ext cx="3946373" cy="5355312"/>
          </a:xfrm>
          <a:prstGeom prst="rect">
            <a:avLst/>
          </a:prstGeom>
          <a:noFill/>
        </p:spPr>
        <p:txBody>
          <a:bodyPr wrap="square" rtlCol="0">
            <a:spAutoFit/>
          </a:bodyPr>
          <a:lstStyle/>
          <a:p>
            <a:r>
              <a:rPr lang="en-IN" sz="1800" dirty="0"/>
              <a:t>USER FRIENDLY ASPECTS AND BENEFITS:</a:t>
            </a:r>
          </a:p>
          <a:p>
            <a:endParaRPr lang="en-IN" dirty="0"/>
          </a:p>
          <a:p>
            <a:pPr marL="285750" indent="-285750">
              <a:buFont typeface="Arial" panose="020B0604020202020204" pitchFamily="34" charset="0"/>
              <a:buChar char="•"/>
            </a:pPr>
            <a:r>
              <a:rPr lang="en-US" sz="1800" b="0" i="0" dirty="0">
                <a:solidFill>
                  <a:srgbClr val="1C1C1C"/>
                </a:solidFill>
                <a:effectLst/>
                <a:latin typeface="Inter"/>
              </a:rPr>
              <a:t>A simple and user-friendly interface that works well on both web and mobile applications.</a:t>
            </a:r>
          </a:p>
          <a:p>
            <a:pPr marL="285750" indent="-285750">
              <a:buFont typeface="Arial" panose="020B0604020202020204" pitchFamily="34" charset="0"/>
              <a:buChar char="•"/>
            </a:pPr>
            <a:endParaRPr lang="en-US" sz="1800" b="0" i="0" dirty="0">
              <a:solidFill>
                <a:srgbClr val="0D0D0D"/>
              </a:solidFill>
              <a:effectLst/>
              <a:latin typeface="Söhne"/>
            </a:endParaRPr>
          </a:p>
          <a:p>
            <a:pPr marL="285750" indent="-285750">
              <a:buFont typeface="Arial" panose="020B0604020202020204" pitchFamily="34" charset="0"/>
              <a:buChar char="•"/>
            </a:pPr>
            <a:r>
              <a:rPr lang="en-US" sz="1800" b="0" i="0" dirty="0">
                <a:solidFill>
                  <a:srgbClr val="0D0D0D"/>
                </a:solidFill>
                <a:effectLst/>
                <a:latin typeface="Söhne"/>
              </a:rPr>
              <a:t>Communicate transparently about the security measures in place to protect user data and ensure the system's reliability.</a:t>
            </a:r>
            <a:endParaRPr lang="en-US" sz="1800" dirty="0">
              <a:solidFill>
                <a:srgbClr val="0D0D0D"/>
              </a:solidFill>
              <a:latin typeface="Söhne"/>
            </a:endParaRPr>
          </a:p>
          <a:p>
            <a:pPr marL="285750" indent="-285750">
              <a:buFont typeface="Arial" panose="020B0604020202020204" pitchFamily="34" charset="0"/>
              <a:buChar char="•"/>
            </a:pPr>
            <a:endParaRPr lang="en-IN" sz="1800" dirty="0"/>
          </a:p>
          <a:p>
            <a:pPr marL="285750" indent="-285750">
              <a:buFont typeface="Arial" panose="020B0604020202020204" pitchFamily="34" charset="0"/>
              <a:buChar char="•"/>
            </a:pPr>
            <a:r>
              <a:rPr lang="en-US" sz="1800" b="0" i="0" dirty="0">
                <a:solidFill>
                  <a:srgbClr val="0D0D0D"/>
                </a:solidFill>
                <a:effectLst/>
                <a:latin typeface="Söhne"/>
              </a:rPr>
              <a:t>By prioritizing these user-friendly features and functionalities, a soil irrigation project can enhance user adoption, satisfaction, and overall success in promoting efficient and sustainable agricultural practices.</a:t>
            </a:r>
            <a:endParaRPr lang="en-IN" sz="1800" dirty="0"/>
          </a:p>
          <a:p>
            <a:endParaRPr lang="en-IN" dirty="0"/>
          </a:p>
          <a:p>
            <a:endParaRPr lang="en-IN" dirty="0"/>
          </a:p>
        </p:txBody>
      </p:sp>
    </p:spTree>
    <p:extLst>
      <p:ext uri="{BB962C8B-B14F-4D97-AF65-F5344CB8AC3E}">
        <p14:creationId xmlns:p14="http://schemas.microsoft.com/office/powerpoint/2010/main" val="3597867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3E361D-46FC-FC42-7FD1-74A897461AE7}"/>
              </a:ext>
            </a:extLst>
          </p:cNvPr>
          <p:cNvSpPr txBox="1"/>
          <p:nvPr/>
        </p:nvSpPr>
        <p:spPr>
          <a:xfrm>
            <a:off x="1017639" y="11433"/>
            <a:ext cx="11075117" cy="1138773"/>
          </a:xfrm>
          <a:prstGeom prst="rect">
            <a:avLst/>
          </a:prstGeom>
          <a:noFill/>
        </p:spPr>
        <p:txBody>
          <a:bodyPr wrap="square">
            <a:spAutoFit/>
          </a:bodyPr>
          <a:lstStyle/>
          <a:p>
            <a:pPr algn="ctr"/>
            <a:endParaRPr lang="en-IN" dirty="0"/>
          </a:p>
          <a:p>
            <a:pPr algn="ctr"/>
            <a:r>
              <a:rPr lang="en-US" sz="3200" b="1" dirty="0">
                <a:solidFill>
                  <a:srgbClr val="443728"/>
                </a:solidFill>
                <a:latin typeface="Crimson Pro" pitchFamily="34" charset="0"/>
                <a:ea typeface="Crimson Pro" pitchFamily="34" charset="-122"/>
                <a:cs typeface="Crimson Pro" pitchFamily="34" charset="-120"/>
              </a:rPr>
              <a:t>Purpose of use of Data Analytics in Agriculture </a:t>
            </a:r>
            <a:endParaRPr lang="en-US" sz="3200" dirty="0"/>
          </a:p>
          <a:p>
            <a:pPr algn="ctr"/>
            <a:endParaRPr lang="en-IN" dirty="0"/>
          </a:p>
        </p:txBody>
      </p:sp>
      <p:sp>
        <p:nvSpPr>
          <p:cNvPr id="5" name="Rectangle 4">
            <a:extLst>
              <a:ext uri="{FF2B5EF4-FFF2-40B4-BE49-F238E27FC236}">
                <a16:creationId xmlns:a16="http://schemas.microsoft.com/office/drawing/2014/main" id="{C2663572-1C29-A285-DAA7-FB1707A98B0A}"/>
              </a:ext>
            </a:extLst>
          </p:cNvPr>
          <p:cNvSpPr/>
          <p:nvPr/>
        </p:nvSpPr>
        <p:spPr>
          <a:xfrm>
            <a:off x="1017639" y="1539791"/>
            <a:ext cx="12949084" cy="62887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01849AD2-C84D-D78A-7927-8A75DF0841B5}"/>
              </a:ext>
            </a:extLst>
          </p:cNvPr>
          <p:cNvSpPr txBox="1"/>
          <p:nvPr/>
        </p:nvSpPr>
        <p:spPr>
          <a:xfrm>
            <a:off x="663677" y="921093"/>
            <a:ext cx="13303046" cy="7940635"/>
          </a:xfrm>
          <a:prstGeom prst="rect">
            <a:avLst/>
          </a:prstGeom>
          <a:noFill/>
        </p:spPr>
        <p:txBody>
          <a:bodyPr wrap="square">
            <a:spAutoFit/>
          </a:bodyPr>
          <a:lstStyle/>
          <a:p>
            <a:pPr marL="285750" indent="-285750" algn="just">
              <a:buFont typeface="Arial" panose="020B0604020202020204" pitchFamily="34" charset="0"/>
              <a:buChar char="•"/>
            </a:pPr>
            <a:r>
              <a:rPr lang="en-IN" sz="1900" dirty="0"/>
              <a:t>Optimizing Crop Production: Data analytics can help farmers </a:t>
            </a:r>
            <a:r>
              <a:rPr lang="en-IN" sz="1900" dirty="0" err="1"/>
              <a:t>analyze</a:t>
            </a:r>
            <a:r>
              <a:rPr lang="en-IN" sz="1900" dirty="0"/>
              <a:t> various parameters such as soil moisture levels, temperature, humidity, and weather forecasts to optimize crop production. By </a:t>
            </a:r>
            <a:r>
              <a:rPr lang="en-IN" sz="1900" dirty="0" err="1"/>
              <a:t>analyzing</a:t>
            </a:r>
            <a:r>
              <a:rPr lang="en-IN" sz="1900" dirty="0"/>
              <a:t> this data, farmers can make informed decisions about irrigation scheduling, fertilization, and pest management, leading to higher yields and better quality crops.</a:t>
            </a:r>
          </a:p>
          <a:p>
            <a:pPr marL="285750" indent="-285750" algn="just">
              <a:buFont typeface="Arial" panose="020B0604020202020204" pitchFamily="34" charset="0"/>
              <a:buChar char="•"/>
            </a:pPr>
            <a:endParaRPr lang="en-IN" sz="1900" dirty="0"/>
          </a:p>
          <a:p>
            <a:pPr marL="285750" indent="-285750" algn="just">
              <a:buFont typeface="Arial" panose="020B0604020202020204" pitchFamily="34" charset="0"/>
              <a:buChar char="•"/>
            </a:pPr>
            <a:r>
              <a:rPr lang="en-US" sz="1900" dirty="0"/>
              <a:t>Resource Management: </a:t>
            </a:r>
            <a:r>
              <a:rPr lang="en-US" sz="1900" dirty="0" err="1"/>
              <a:t>ThingSpeak</a:t>
            </a:r>
            <a:r>
              <a:rPr lang="en-US" sz="1900" dirty="0"/>
              <a:t> and similar platforms allow farmers to monitor resource usage such as water and energy more efficiently. By analyzing historical data on resource consumption and crop yields, farmers can identify trends and make adjustments to minimize waste and maximize resource efficiency.</a:t>
            </a:r>
            <a:r>
              <a:rPr lang="en-IN" sz="1900" dirty="0"/>
              <a:t> </a:t>
            </a:r>
          </a:p>
          <a:p>
            <a:pPr marL="285750" indent="-285750" algn="just">
              <a:buFont typeface="Arial" panose="020B0604020202020204" pitchFamily="34" charset="0"/>
              <a:buChar char="•"/>
            </a:pPr>
            <a:endParaRPr lang="en-IN" sz="1900" dirty="0"/>
          </a:p>
          <a:p>
            <a:pPr marL="285750" indent="-285750" algn="just">
              <a:buFont typeface="Arial" panose="020B0604020202020204" pitchFamily="34" charset="0"/>
              <a:buChar char="•"/>
            </a:pPr>
            <a:r>
              <a:rPr lang="en-IN" sz="1900" dirty="0"/>
              <a:t> </a:t>
            </a:r>
            <a:r>
              <a:rPr lang="en-US" sz="1900" dirty="0"/>
              <a:t>Predictive Analytics for Pest and Disease Management: By analyzing data from sensors monitoring environmental conditions, pest populations, and crop health, farmers can predict potential pest outbreaks or disease outbreaks. Early detection enables proactive measures to be taken, such as targeted pesticide application or adjustments to crop management practices, reducing crop losses and minimizing the need for chemical inputs.</a:t>
            </a:r>
          </a:p>
          <a:p>
            <a:pPr marL="285750" indent="-285750" algn="just">
              <a:buFont typeface="Arial" panose="020B0604020202020204" pitchFamily="34" charset="0"/>
              <a:buChar char="•"/>
            </a:pPr>
            <a:endParaRPr lang="en-IN" sz="1900" dirty="0"/>
          </a:p>
          <a:p>
            <a:pPr marL="285750" indent="-285750" algn="just">
              <a:buFont typeface="Arial" panose="020B0604020202020204" pitchFamily="34" charset="0"/>
              <a:buChar char="•"/>
            </a:pPr>
            <a:r>
              <a:rPr lang="en-US" sz="1900" dirty="0"/>
              <a:t>Remote Monitoring and Control: </a:t>
            </a:r>
            <a:r>
              <a:rPr lang="en-US" sz="1900" dirty="0" err="1"/>
              <a:t>ThingSpeak</a:t>
            </a:r>
            <a:r>
              <a:rPr lang="en-US" sz="1900" dirty="0"/>
              <a:t> facilitates remote monitoring of agricultural systems and enables farmers to control equipment such as irrigation systems or climate control systems from anywhere with an internet connection. This capability allows for real-time adjustments based on data analytics, improving operational efficiency and responsiveness to changing conditions</a:t>
            </a:r>
          </a:p>
          <a:p>
            <a:pPr marL="285750" indent="-285750" algn="just">
              <a:buFont typeface="Arial" panose="020B0604020202020204" pitchFamily="34" charset="0"/>
              <a:buChar char="•"/>
            </a:pPr>
            <a:endParaRPr lang="en-IN" sz="1900" dirty="0"/>
          </a:p>
          <a:p>
            <a:pPr marL="285750" indent="-285750" algn="just">
              <a:buFont typeface="Arial" panose="020B0604020202020204" pitchFamily="34" charset="0"/>
              <a:buChar char="•"/>
            </a:pPr>
            <a:r>
              <a:rPr lang="en-IN" sz="1900" dirty="0"/>
              <a:t> </a:t>
            </a:r>
            <a:r>
              <a:rPr lang="en-US" sz="1900" dirty="0"/>
              <a:t>Decision Support Systems: Data analytics platforms like </a:t>
            </a:r>
            <a:r>
              <a:rPr lang="en-US" sz="1900" dirty="0" err="1"/>
              <a:t>ThingSpeak</a:t>
            </a:r>
            <a:r>
              <a:rPr lang="en-US" sz="1900" dirty="0"/>
              <a:t> can serve as decision support systems for farmers, providing insights and recommendations based on analyzed data. These insights can help farmers make more informed decisions about planting schedules, crop selection, and agronomic practices, ultimately leading to improved profitability and sustainability.</a:t>
            </a:r>
          </a:p>
          <a:p>
            <a:pPr marL="285750" indent="-285750" algn="just">
              <a:buFont typeface="Arial" panose="020B0604020202020204" pitchFamily="34" charset="0"/>
              <a:buChar char="•"/>
            </a:pPr>
            <a:endParaRPr lang="en-US" sz="1900" dirty="0"/>
          </a:p>
          <a:p>
            <a:pPr marL="285750" indent="-285750" algn="just">
              <a:buFont typeface="Arial" panose="020B0604020202020204" pitchFamily="34" charset="0"/>
              <a:buChar char="•"/>
            </a:pPr>
            <a:r>
              <a:rPr lang="en-US" sz="1900" dirty="0"/>
              <a:t>Research and Development: Aggregated data from multiple farms collected through platforms like </a:t>
            </a:r>
            <a:r>
              <a:rPr lang="en-US" sz="1900" dirty="0" err="1"/>
              <a:t>ThingSpeak</a:t>
            </a:r>
            <a:r>
              <a:rPr lang="en-US" sz="1900" dirty="0"/>
              <a:t> can be valuable for agricultural research and development. Researchers can analyze this data to identify trends, correlations, and best practices, leading to innovations in agricultural techniques, crop varieties, and technology adoption.</a:t>
            </a:r>
            <a:endParaRPr lang="en-IN" sz="1900"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3140289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59691C-13E8-1A58-8856-CE889AA38385}"/>
              </a:ext>
            </a:extLst>
          </p:cNvPr>
          <p:cNvPicPr>
            <a:picLocks noChangeAspect="1"/>
          </p:cNvPicPr>
          <p:nvPr/>
        </p:nvPicPr>
        <p:blipFill>
          <a:blip r:embed="rId2"/>
          <a:stretch>
            <a:fillRect/>
          </a:stretch>
        </p:blipFill>
        <p:spPr>
          <a:xfrm>
            <a:off x="647300" y="711476"/>
            <a:ext cx="5854383" cy="2824590"/>
          </a:xfrm>
          <a:prstGeom prst="rect">
            <a:avLst/>
          </a:prstGeom>
          <a:ln w="228600" cap="sq" cmpd="thickThin">
            <a:solidFill>
              <a:schemeClr val="accent2">
                <a:lumMod val="50000"/>
              </a:schemeClr>
            </a:solidFill>
            <a:prstDash val="solid"/>
            <a:miter lim="800000"/>
          </a:ln>
          <a:effectLst>
            <a:innerShdw blurRad="76200">
              <a:srgbClr val="000000"/>
            </a:innerShdw>
          </a:effectLst>
        </p:spPr>
      </p:pic>
      <p:pic>
        <p:nvPicPr>
          <p:cNvPr id="5" name="Picture 4">
            <a:extLst>
              <a:ext uri="{FF2B5EF4-FFF2-40B4-BE49-F238E27FC236}">
                <a16:creationId xmlns:a16="http://schemas.microsoft.com/office/drawing/2014/main" id="{2083431F-4EB2-DDBA-0E33-7CAE6E135AF6}"/>
              </a:ext>
            </a:extLst>
          </p:cNvPr>
          <p:cNvPicPr>
            <a:picLocks noChangeAspect="1"/>
          </p:cNvPicPr>
          <p:nvPr/>
        </p:nvPicPr>
        <p:blipFill>
          <a:blip r:embed="rId3"/>
          <a:stretch>
            <a:fillRect/>
          </a:stretch>
        </p:blipFill>
        <p:spPr>
          <a:xfrm>
            <a:off x="8128717" y="711476"/>
            <a:ext cx="5854383" cy="2855958"/>
          </a:xfrm>
          <a:prstGeom prst="rect">
            <a:avLst/>
          </a:prstGeom>
          <a:ln w="228600" cap="sq" cmpd="thickThin">
            <a:solidFill>
              <a:schemeClr val="accent2">
                <a:lumMod val="50000"/>
              </a:schemeClr>
            </a:solidFill>
            <a:prstDash val="solid"/>
            <a:miter lim="800000"/>
          </a:ln>
          <a:effectLst>
            <a:innerShdw blurRad="76200">
              <a:srgbClr val="000000"/>
            </a:innerShdw>
          </a:effectLst>
        </p:spPr>
      </p:pic>
      <p:pic>
        <p:nvPicPr>
          <p:cNvPr id="8" name="Picture 7">
            <a:extLst>
              <a:ext uri="{FF2B5EF4-FFF2-40B4-BE49-F238E27FC236}">
                <a16:creationId xmlns:a16="http://schemas.microsoft.com/office/drawing/2014/main" id="{32B5A0DB-9606-7FCF-A33B-D486599C091C}"/>
              </a:ext>
            </a:extLst>
          </p:cNvPr>
          <p:cNvPicPr>
            <a:picLocks noChangeAspect="1"/>
          </p:cNvPicPr>
          <p:nvPr/>
        </p:nvPicPr>
        <p:blipFill>
          <a:blip r:embed="rId4"/>
          <a:stretch>
            <a:fillRect/>
          </a:stretch>
        </p:blipFill>
        <p:spPr>
          <a:xfrm>
            <a:off x="647300" y="4506534"/>
            <a:ext cx="5900240" cy="3113476"/>
          </a:xfrm>
          <a:prstGeom prst="rect">
            <a:avLst/>
          </a:prstGeom>
          <a:ln w="228600" cap="sq" cmpd="thickThin">
            <a:solidFill>
              <a:schemeClr val="accent2">
                <a:lumMod val="50000"/>
              </a:schemeClr>
            </a:solidFill>
            <a:prstDash val="solid"/>
            <a:miter lim="800000"/>
          </a:ln>
          <a:effectLst>
            <a:innerShdw blurRad="76200">
              <a:srgbClr val="000000"/>
            </a:innerShdw>
          </a:effectLst>
        </p:spPr>
      </p:pic>
      <p:pic>
        <p:nvPicPr>
          <p:cNvPr id="10" name="Picture 9">
            <a:extLst>
              <a:ext uri="{FF2B5EF4-FFF2-40B4-BE49-F238E27FC236}">
                <a16:creationId xmlns:a16="http://schemas.microsoft.com/office/drawing/2014/main" id="{16703D73-411A-B2A0-C99B-1C0E9DE94E1D}"/>
              </a:ext>
            </a:extLst>
          </p:cNvPr>
          <p:cNvPicPr>
            <a:picLocks noChangeAspect="1"/>
          </p:cNvPicPr>
          <p:nvPr/>
        </p:nvPicPr>
        <p:blipFill>
          <a:blip r:embed="rId5"/>
          <a:stretch>
            <a:fillRect/>
          </a:stretch>
        </p:blipFill>
        <p:spPr>
          <a:xfrm>
            <a:off x="8128717" y="4506534"/>
            <a:ext cx="5900241" cy="3098878"/>
          </a:xfrm>
          <a:prstGeom prst="rect">
            <a:avLst/>
          </a:prstGeom>
          <a:ln w="228600" cap="sq" cmpd="thickThin">
            <a:solidFill>
              <a:schemeClr val="accent2">
                <a:lumMod val="50000"/>
              </a:schemeClr>
            </a:solidFill>
            <a:prstDash val="solid"/>
            <a:miter lim="800000"/>
          </a:ln>
          <a:effectLst>
            <a:innerShdw blurRad="76200">
              <a:srgbClr val="000000"/>
            </a:innerShdw>
          </a:effectLst>
        </p:spPr>
      </p:pic>
    </p:spTree>
    <p:extLst>
      <p:ext uri="{BB962C8B-B14F-4D97-AF65-F5344CB8AC3E}">
        <p14:creationId xmlns:p14="http://schemas.microsoft.com/office/powerpoint/2010/main" val="2774425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53009"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631898"/>
            <a:ext cx="9306401" cy="1388745"/>
          </a:xfrm>
          <a:prstGeom prst="rect">
            <a:avLst/>
          </a:prstGeom>
          <a:noFill/>
          <a:ln/>
        </p:spPr>
        <p:txBody>
          <a:bodyPr wrap="squar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Transforming Farming Practices &amp; Overcoming Technical Challenges(1/4)</a:t>
            </a:r>
            <a:endParaRPr lang="en-US" sz="4374" dirty="0"/>
          </a:p>
        </p:txBody>
      </p:sp>
      <p:sp>
        <p:nvSpPr>
          <p:cNvPr id="7" name="Text 3"/>
          <p:cNvSpPr/>
          <p:nvPr/>
        </p:nvSpPr>
        <p:spPr>
          <a:xfrm>
            <a:off x="2277428" y="3206948"/>
            <a:ext cx="3100388"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Impactful Transformation</a:t>
            </a:r>
            <a:endParaRPr lang="en-US" sz="2187" dirty="0"/>
          </a:p>
        </p:txBody>
      </p:sp>
      <p:sp>
        <p:nvSpPr>
          <p:cNvPr id="8" name="Text 4"/>
          <p:cNvSpPr/>
          <p:nvPr/>
        </p:nvSpPr>
        <p:spPr>
          <a:xfrm>
            <a:off x="2277428" y="3687366"/>
            <a:ext cx="7862173" cy="1066205"/>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Our IoT solution heralds a new era in agriculture, resulting in improved yields, efficient resource use, eco-friendly practices, and ultimately a sustainable model of farming.</a:t>
            </a:r>
            <a:endParaRPr lang="en-US" sz="1750" dirty="0"/>
          </a:p>
        </p:txBody>
      </p:sp>
      <p:sp>
        <p:nvSpPr>
          <p:cNvPr id="10" name="Text 5"/>
          <p:cNvSpPr/>
          <p:nvPr/>
        </p:nvSpPr>
        <p:spPr>
          <a:xfrm>
            <a:off x="2277428" y="5197912"/>
            <a:ext cx="2221944"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Technical Hurdles</a:t>
            </a:r>
            <a:endParaRPr lang="en-US" sz="2187" dirty="0"/>
          </a:p>
        </p:txBody>
      </p:sp>
      <p:sp>
        <p:nvSpPr>
          <p:cNvPr id="11" name="Text 6"/>
          <p:cNvSpPr/>
          <p:nvPr/>
        </p:nvSpPr>
        <p:spPr>
          <a:xfrm>
            <a:off x="2277428" y="5678329"/>
            <a:ext cx="7862173" cy="1066205"/>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We share our journey through developmental challenges, including integration issues and data security, and how our persistent innovation and adaptability led to triumphant solutions.</a:t>
            </a:r>
            <a:endParaRPr lang="en-US" sz="1750" dirty="0"/>
          </a:p>
        </p:txBody>
      </p:sp>
      <p:sp>
        <p:nvSpPr>
          <p:cNvPr id="12" name="Arrow: Chevron 11">
            <a:extLst>
              <a:ext uri="{FF2B5EF4-FFF2-40B4-BE49-F238E27FC236}">
                <a16:creationId xmlns:a16="http://schemas.microsoft.com/office/drawing/2014/main" id="{22B4C745-4469-1F0A-8B70-12F92D59B46E}"/>
              </a:ext>
            </a:extLst>
          </p:cNvPr>
          <p:cNvSpPr/>
          <p:nvPr/>
        </p:nvSpPr>
        <p:spPr>
          <a:xfrm rot="5400000">
            <a:off x="306281" y="3358810"/>
            <a:ext cx="2234316" cy="1113895"/>
          </a:xfrm>
          <a:prstGeom prst="chevron">
            <a:avLst/>
          </a:prstGeom>
          <a:solidFill>
            <a:schemeClr val="accent4">
              <a:lumMod val="20000"/>
              <a:lumOff val="8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3" name="Arrow: Chevron 12">
            <a:extLst>
              <a:ext uri="{FF2B5EF4-FFF2-40B4-BE49-F238E27FC236}">
                <a16:creationId xmlns:a16="http://schemas.microsoft.com/office/drawing/2014/main" id="{B0C0A61A-27C6-198F-71F6-2DABA9AC9944}"/>
              </a:ext>
            </a:extLst>
          </p:cNvPr>
          <p:cNvSpPr/>
          <p:nvPr/>
        </p:nvSpPr>
        <p:spPr>
          <a:xfrm rot="5400000">
            <a:off x="327070" y="5760295"/>
            <a:ext cx="2234316" cy="1113895"/>
          </a:xfrm>
          <a:prstGeom prst="chevron">
            <a:avLst/>
          </a:prstGeom>
          <a:solidFill>
            <a:schemeClr val="accent4">
              <a:lumMod val="20000"/>
              <a:lumOff val="8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Rectangle 5">
            <a:extLst>
              <a:ext uri="{FF2B5EF4-FFF2-40B4-BE49-F238E27FC236}">
                <a16:creationId xmlns:a16="http://schemas.microsoft.com/office/drawing/2014/main" id="{A35A6171-CF47-2048-03AD-9D882B60C014}"/>
              </a:ext>
            </a:extLst>
          </p:cNvPr>
          <p:cNvSpPr/>
          <p:nvPr/>
        </p:nvSpPr>
        <p:spPr>
          <a:xfrm>
            <a:off x="1153233" y="3440420"/>
            <a:ext cx="575490" cy="112313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lumMod val="85000"/>
                    <a:lumOff val="15000"/>
                  </a:schemeClr>
                </a:solidFill>
              </a:rPr>
              <a:t>1 </a:t>
            </a:r>
            <a:endParaRPr lang="en-IN" sz="4800" dirty="0">
              <a:solidFill>
                <a:schemeClr val="tx1">
                  <a:lumMod val="85000"/>
                  <a:lumOff val="15000"/>
                </a:schemeClr>
              </a:solidFill>
            </a:endParaRPr>
          </a:p>
        </p:txBody>
      </p:sp>
      <p:sp>
        <p:nvSpPr>
          <p:cNvPr id="9" name="Rectangle 8">
            <a:extLst>
              <a:ext uri="{FF2B5EF4-FFF2-40B4-BE49-F238E27FC236}">
                <a16:creationId xmlns:a16="http://schemas.microsoft.com/office/drawing/2014/main" id="{5E63B690-CA68-9A7F-82C4-48D93888AA52}"/>
              </a:ext>
            </a:extLst>
          </p:cNvPr>
          <p:cNvSpPr/>
          <p:nvPr/>
        </p:nvSpPr>
        <p:spPr>
          <a:xfrm>
            <a:off x="1152950" y="5833862"/>
            <a:ext cx="575490" cy="112313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lumMod val="85000"/>
                    <a:lumOff val="15000"/>
                  </a:schemeClr>
                </a:solidFill>
              </a:rPr>
              <a:t>2 </a:t>
            </a:r>
            <a:endParaRPr lang="en-IN" sz="4800" dirty="0">
              <a:solidFill>
                <a:schemeClr val="tx1">
                  <a:lumMod val="85000"/>
                  <a:lumOff val="15000"/>
                </a:schemeClr>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833199" y="447358"/>
            <a:ext cx="9777651" cy="1388745"/>
          </a:xfrm>
          <a:prstGeom prst="rect">
            <a:avLst/>
          </a:prstGeom>
          <a:noFill/>
          <a:ln/>
        </p:spPr>
        <p:txBody>
          <a:bodyPr wrap="squar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Transforming Farming Practices &amp; Overcoming Technical Challenges (2/4)</a:t>
            </a:r>
            <a:endParaRPr lang="en-US" sz="4374" dirty="0"/>
          </a:p>
        </p:txBody>
      </p:sp>
      <p:sp>
        <p:nvSpPr>
          <p:cNvPr id="7" name="Text 3"/>
          <p:cNvSpPr/>
          <p:nvPr/>
        </p:nvSpPr>
        <p:spPr>
          <a:xfrm>
            <a:off x="2277428" y="2981661"/>
            <a:ext cx="3100388" cy="347186"/>
          </a:xfrm>
          <a:prstGeom prst="rect">
            <a:avLst/>
          </a:prstGeom>
          <a:noFill/>
          <a:ln/>
        </p:spPr>
        <p:txBody>
          <a:bodyPr wrap="none" lIns="91440" tIns="45720" rIns="91440" bIns="45720" rtlCol="0" anchor="t"/>
          <a:lstStyle/>
          <a:p>
            <a:pPr>
              <a:lnSpc>
                <a:spcPts val="2734"/>
              </a:lnSpc>
            </a:pPr>
            <a:r>
              <a:rPr lang="en-US" sz="2150" b="1" dirty="0">
                <a:solidFill>
                  <a:srgbClr val="443728"/>
                </a:solidFill>
                <a:ea typeface="+mn-lt"/>
                <a:cs typeface="+mn-lt"/>
              </a:rPr>
              <a:t>Progressed Surrendered</a:t>
            </a:r>
            <a:endParaRPr lang="en-US" b="1">
              <a:ea typeface="+mn-lt"/>
              <a:cs typeface="+mn-lt"/>
            </a:endParaRPr>
          </a:p>
        </p:txBody>
      </p:sp>
      <p:sp>
        <p:nvSpPr>
          <p:cNvPr id="8" name="Text 4"/>
          <p:cNvSpPr/>
          <p:nvPr/>
        </p:nvSpPr>
        <p:spPr>
          <a:xfrm>
            <a:off x="2197915" y="3329557"/>
            <a:ext cx="7862173" cy="1940847"/>
          </a:xfrm>
          <a:prstGeom prst="rect">
            <a:avLst/>
          </a:prstGeom>
          <a:noFill/>
          <a:ln/>
        </p:spPr>
        <p:txBody>
          <a:bodyPr wrap="square" lIns="91440" tIns="45720" rIns="91440" bIns="45720" rtlCol="0" anchor="t"/>
          <a:lstStyle/>
          <a:p>
            <a:pPr>
              <a:lnSpc>
                <a:spcPts val="2799"/>
              </a:lnSpc>
            </a:pPr>
            <a:r>
              <a:rPr lang="en-US" sz="1600" dirty="0">
                <a:solidFill>
                  <a:srgbClr val="443728"/>
                </a:solidFill>
                <a:ea typeface="+mn-lt"/>
                <a:cs typeface="+mn-lt"/>
              </a:rPr>
              <a:t>By leveraging progressed information analytics and prescient modeling, our arrangement makes a difference agriculturists make data-driven choices with respect to planting, water system, fertilization, and bug control. This optimization guarantees that crops get the proper amount of inputs at the correct time, driving to more advantageous plants and moved forward yields.</a:t>
            </a:r>
          </a:p>
        </p:txBody>
      </p:sp>
      <p:sp>
        <p:nvSpPr>
          <p:cNvPr id="10" name="Text 5"/>
          <p:cNvSpPr/>
          <p:nvPr/>
        </p:nvSpPr>
        <p:spPr>
          <a:xfrm>
            <a:off x="2277428" y="5277426"/>
            <a:ext cx="2221944" cy="545968"/>
          </a:xfrm>
          <a:prstGeom prst="rect">
            <a:avLst/>
          </a:prstGeom>
          <a:noFill/>
          <a:ln/>
        </p:spPr>
        <p:txBody>
          <a:bodyPr wrap="none" lIns="91440" tIns="45720" rIns="91440" bIns="45720" rtlCol="0" anchor="t"/>
          <a:lstStyle/>
          <a:p>
            <a:pPr marL="0" indent="0" algn="l">
              <a:lnSpc>
                <a:spcPts val="2734"/>
              </a:lnSpc>
              <a:buNone/>
            </a:pPr>
            <a:r>
              <a:rPr lang="en-US" sz="2150" b="1" dirty="0">
                <a:solidFill>
                  <a:srgbClr val="443728"/>
                </a:solidFill>
                <a:ea typeface="+mn-lt"/>
                <a:cs typeface="+mn-lt"/>
              </a:rPr>
              <a:t>Maintainability</a:t>
            </a:r>
            <a:endParaRPr lang="en-US" b="1">
              <a:ea typeface="+mn-lt"/>
              <a:cs typeface="+mn-lt"/>
            </a:endParaRPr>
          </a:p>
        </p:txBody>
      </p:sp>
      <p:sp>
        <p:nvSpPr>
          <p:cNvPr id="11" name="Text 6"/>
          <p:cNvSpPr/>
          <p:nvPr/>
        </p:nvSpPr>
        <p:spPr>
          <a:xfrm>
            <a:off x="2197915" y="5718086"/>
            <a:ext cx="7862173" cy="1463770"/>
          </a:xfrm>
          <a:prstGeom prst="rect">
            <a:avLst/>
          </a:prstGeom>
          <a:noFill/>
          <a:ln/>
        </p:spPr>
        <p:txBody>
          <a:bodyPr wrap="square" lIns="91440" tIns="45720" rIns="91440" bIns="45720" rtlCol="0" anchor="t"/>
          <a:lstStyle/>
          <a:p>
            <a:pPr>
              <a:lnSpc>
                <a:spcPts val="2799"/>
              </a:lnSpc>
            </a:pPr>
            <a:r>
              <a:rPr lang="en-US" sz="1600" dirty="0">
                <a:solidFill>
                  <a:srgbClr val="000000"/>
                </a:solidFill>
                <a:ea typeface="+mn-lt"/>
                <a:cs typeface="+mn-lt"/>
              </a:rPr>
              <a:t>By advancing hones such as trim revolution, cover editing, and coordinates bother administration, our arrangement contributes to the long-term maintainability of cultivating operations. These hones offer assistance move forward soil wellbeing, decrease disintegration, minimize dependence on manufactured inputs, and upgrade biodiversity on the cultivate. Moreover, by optimizing asset utilize and minimizing squander, our arrangement bolsters the in general objective of feasible horticulture.</a:t>
            </a:r>
          </a:p>
        </p:txBody>
      </p:sp>
      <p:sp>
        <p:nvSpPr>
          <p:cNvPr id="13" name="Arrow: Chevron 12">
            <a:extLst>
              <a:ext uri="{FF2B5EF4-FFF2-40B4-BE49-F238E27FC236}">
                <a16:creationId xmlns:a16="http://schemas.microsoft.com/office/drawing/2014/main" id="{E5DA0CFD-EB7A-FF46-AC8E-7F330DA8C20B}"/>
              </a:ext>
            </a:extLst>
          </p:cNvPr>
          <p:cNvSpPr/>
          <p:nvPr/>
        </p:nvSpPr>
        <p:spPr>
          <a:xfrm rot="5400000">
            <a:off x="272988" y="3637384"/>
            <a:ext cx="2234316" cy="1113895"/>
          </a:xfrm>
          <a:prstGeom prst="chevron">
            <a:avLst/>
          </a:prstGeom>
          <a:solidFill>
            <a:schemeClr val="accent4">
              <a:lumMod val="20000"/>
              <a:lumOff val="8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4" name="Arrow: Chevron 13">
            <a:extLst>
              <a:ext uri="{FF2B5EF4-FFF2-40B4-BE49-F238E27FC236}">
                <a16:creationId xmlns:a16="http://schemas.microsoft.com/office/drawing/2014/main" id="{4B256E2A-10D9-7CDF-7255-E1E7B909B5E4}"/>
              </a:ext>
            </a:extLst>
          </p:cNvPr>
          <p:cNvSpPr/>
          <p:nvPr/>
        </p:nvSpPr>
        <p:spPr>
          <a:xfrm rot="5400000">
            <a:off x="272988" y="6225929"/>
            <a:ext cx="2234316" cy="1113895"/>
          </a:xfrm>
          <a:prstGeom prst="chevron">
            <a:avLst/>
          </a:prstGeom>
          <a:solidFill>
            <a:schemeClr val="accent4">
              <a:lumMod val="20000"/>
              <a:lumOff val="8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5" name="Rectangle 14">
            <a:extLst>
              <a:ext uri="{FF2B5EF4-FFF2-40B4-BE49-F238E27FC236}">
                <a16:creationId xmlns:a16="http://schemas.microsoft.com/office/drawing/2014/main" id="{E590B041-7292-847C-49B3-A64B48E59EFA}"/>
              </a:ext>
            </a:extLst>
          </p:cNvPr>
          <p:cNvSpPr/>
          <p:nvPr/>
        </p:nvSpPr>
        <p:spPr>
          <a:xfrm>
            <a:off x="1110364" y="3858702"/>
            <a:ext cx="575490" cy="112313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lumMod val="85000"/>
                    <a:lumOff val="15000"/>
                  </a:schemeClr>
                </a:solidFill>
              </a:rPr>
              <a:t>3 </a:t>
            </a:r>
            <a:endParaRPr lang="en-IN" sz="4800" dirty="0">
              <a:solidFill>
                <a:schemeClr val="tx1">
                  <a:lumMod val="85000"/>
                  <a:lumOff val="15000"/>
                </a:schemeClr>
              </a:solidFill>
            </a:endParaRPr>
          </a:p>
        </p:txBody>
      </p:sp>
      <p:sp>
        <p:nvSpPr>
          <p:cNvPr id="16" name="Rectangle 15">
            <a:extLst>
              <a:ext uri="{FF2B5EF4-FFF2-40B4-BE49-F238E27FC236}">
                <a16:creationId xmlns:a16="http://schemas.microsoft.com/office/drawing/2014/main" id="{ABFD1F35-66A7-0825-614D-CBF31DBAE79D}"/>
              </a:ext>
            </a:extLst>
          </p:cNvPr>
          <p:cNvSpPr/>
          <p:nvPr/>
        </p:nvSpPr>
        <p:spPr>
          <a:xfrm>
            <a:off x="1253046" y="6804454"/>
            <a:ext cx="274197" cy="38177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lumMod val="85000"/>
                  <a:lumOff val="15000"/>
                </a:schemeClr>
              </a:solidFill>
            </a:endParaRPr>
          </a:p>
        </p:txBody>
      </p:sp>
      <p:sp>
        <p:nvSpPr>
          <p:cNvPr id="6" name="Rectangle 5">
            <a:extLst>
              <a:ext uri="{FF2B5EF4-FFF2-40B4-BE49-F238E27FC236}">
                <a16:creationId xmlns:a16="http://schemas.microsoft.com/office/drawing/2014/main" id="{01CADE68-22B8-E32C-8844-24396E1D5A3C}"/>
              </a:ext>
            </a:extLst>
          </p:cNvPr>
          <p:cNvSpPr/>
          <p:nvPr/>
        </p:nvSpPr>
        <p:spPr>
          <a:xfrm>
            <a:off x="1092490" y="6433774"/>
            <a:ext cx="575490" cy="112313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lumMod val="85000"/>
                    <a:lumOff val="15000"/>
                  </a:schemeClr>
                </a:solidFill>
              </a:rPr>
              <a:t>4 </a:t>
            </a:r>
            <a:endParaRPr lang="en-IN" sz="4800" dirty="0">
              <a:solidFill>
                <a:schemeClr val="tx1">
                  <a:lumMod val="85000"/>
                  <a:lumOff val="15000"/>
                </a:schemeClr>
              </a:solidFill>
            </a:endParaRPr>
          </a:p>
        </p:txBody>
      </p:sp>
    </p:spTree>
    <p:extLst>
      <p:ext uri="{BB962C8B-B14F-4D97-AF65-F5344CB8AC3E}">
        <p14:creationId xmlns:p14="http://schemas.microsoft.com/office/powerpoint/2010/main" val="2053751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76000-6FDD-BFFA-0EDB-726A7DBAEEDF}"/>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408AE45D-CBBD-309F-0726-A2F0C279B3B7}"/>
              </a:ext>
            </a:extLst>
          </p:cNvPr>
          <p:cNvSpPr/>
          <p:nvPr/>
        </p:nvSpPr>
        <p:spPr>
          <a:xfrm>
            <a:off x="0" y="0"/>
            <a:ext cx="14630400" cy="8229600"/>
          </a:xfrm>
          <a:prstGeom prst="rect">
            <a:avLst/>
          </a:prstGeom>
          <a:solidFill>
            <a:srgbClr val="F7EDE9"/>
          </a:solidFill>
          <a:ln/>
        </p:spPr>
      </p:sp>
      <p:sp>
        <p:nvSpPr>
          <p:cNvPr id="3" name="Shape 1">
            <a:extLst>
              <a:ext uri="{FF2B5EF4-FFF2-40B4-BE49-F238E27FC236}">
                <a16:creationId xmlns:a16="http://schemas.microsoft.com/office/drawing/2014/main" id="{DC83565F-CBE7-4A21-16A7-4CB0D1F7FC25}"/>
              </a:ext>
            </a:extLst>
          </p:cNvPr>
          <p:cNvSpPr/>
          <p:nvPr/>
        </p:nvSpPr>
        <p:spPr>
          <a:xfrm>
            <a:off x="-27505" y="0"/>
            <a:ext cx="14630400" cy="8229600"/>
          </a:xfrm>
          <a:prstGeom prst="rect">
            <a:avLst/>
          </a:prstGeom>
          <a:solidFill>
            <a:srgbClr val="FFFCFA"/>
          </a:solidFill>
          <a:ln/>
        </p:spPr>
        <p:txBody>
          <a:bodyPr/>
          <a:lstStyle/>
          <a:p>
            <a:endParaRPr lang="en-IN" dirty="0"/>
          </a:p>
        </p:txBody>
      </p:sp>
      <p:sp>
        <p:nvSpPr>
          <p:cNvPr id="4" name="Text 2">
            <a:extLst>
              <a:ext uri="{FF2B5EF4-FFF2-40B4-BE49-F238E27FC236}">
                <a16:creationId xmlns:a16="http://schemas.microsoft.com/office/drawing/2014/main" id="{36B15DE7-3521-EF37-E403-0B7FF13D849F}"/>
              </a:ext>
            </a:extLst>
          </p:cNvPr>
          <p:cNvSpPr/>
          <p:nvPr/>
        </p:nvSpPr>
        <p:spPr>
          <a:xfrm>
            <a:off x="2225635" y="298375"/>
            <a:ext cx="10554414" cy="761877"/>
          </a:xfrm>
          <a:prstGeom prst="rect">
            <a:avLst/>
          </a:prstGeom>
          <a:noFill/>
          <a:ln/>
        </p:spPr>
        <p:txBody>
          <a:bodyPr wrap="squar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The Problem Statement</a:t>
            </a:r>
            <a:endParaRPr lang="en-US" sz="4374" dirty="0"/>
          </a:p>
        </p:txBody>
      </p:sp>
      <p:sp>
        <p:nvSpPr>
          <p:cNvPr id="5" name="Shape 3">
            <a:extLst>
              <a:ext uri="{FF2B5EF4-FFF2-40B4-BE49-F238E27FC236}">
                <a16:creationId xmlns:a16="http://schemas.microsoft.com/office/drawing/2014/main" id="{C56281A4-3FB4-EA17-02B5-7EBA0C0FD790}"/>
              </a:ext>
            </a:extLst>
          </p:cNvPr>
          <p:cNvSpPr/>
          <p:nvPr/>
        </p:nvSpPr>
        <p:spPr>
          <a:xfrm>
            <a:off x="2010459" y="1313617"/>
            <a:ext cx="499943" cy="499943"/>
          </a:xfrm>
          <a:prstGeom prst="roundRect">
            <a:avLst>
              <a:gd name="adj" fmla="val 20000"/>
            </a:avLst>
          </a:prstGeom>
          <a:solidFill>
            <a:srgbClr val="EBE2E0"/>
          </a:solidFill>
          <a:ln w="7620">
            <a:solidFill>
              <a:srgbClr val="D1C8C6"/>
            </a:solidFill>
            <a:prstDash val="solid"/>
          </a:ln>
        </p:spPr>
      </p:sp>
      <p:sp>
        <p:nvSpPr>
          <p:cNvPr id="6" name="Text 4">
            <a:extLst>
              <a:ext uri="{FF2B5EF4-FFF2-40B4-BE49-F238E27FC236}">
                <a16:creationId xmlns:a16="http://schemas.microsoft.com/office/drawing/2014/main" id="{CA021432-978C-4241-FAF3-BF6120782FDD}"/>
              </a:ext>
            </a:extLst>
          </p:cNvPr>
          <p:cNvSpPr/>
          <p:nvPr/>
        </p:nvSpPr>
        <p:spPr>
          <a:xfrm>
            <a:off x="2198102" y="1325166"/>
            <a:ext cx="124658"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1</a:t>
            </a:r>
            <a:endParaRPr lang="en-US" sz="2624" dirty="0"/>
          </a:p>
        </p:txBody>
      </p:sp>
      <p:sp>
        <p:nvSpPr>
          <p:cNvPr id="8" name="Text 6">
            <a:extLst>
              <a:ext uri="{FF2B5EF4-FFF2-40B4-BE49-F238E27FC236}">
                <a16:creationId xmlns:a16="http://schemas.microsoft.com/office/drawing/2014/main" id="{DCDE2877-CC15-D76D-270A-887E15E7E9D3}"/>
              </a:ext>
            </a:extLst>
          </p:cNvPr>
          <p:cNvSpPr/>
          <p:nvPr/>
        </p:nvSpPr>
        <p:spPr>
          <a:xfrm>
            <a:off x="2760107" y="3623548"/>
            <a:ext cx="2647950" cy="3198614"/>
          </a:xfrm>
          <a:prstGeom prst="rect">
            <a:avLst/>
          </a:prstGeom>
          <a:noFill/>
          <a:ln/>
        </p:spPr>
        <p:txBody>
          <a:bodyPr wrap="square" rtlCol="0" anchor="t"/>
          <a:lstStyle/>
          <a:p>
            <a:pPr marL="0" indent="0">
              <a:lnSpc>
                <a:spcPts val="2799"/>
              </a:lnSpc>
              <a:buNone/>
            </a:pPr>
            <a:endParaRPr lang="en-US" sz="1750" dirty="0"/>
          </a:p>
        </p:txBody>
      </p:sp>
      <p:sp>
        <p:nvSpPr>
          <p:cNvPr id="13" name="Shape 11">
            <a:extLst>
              <a:ext uri="{FF2B5EF4-FFF2-40B4-BE49-F238E27FC236}">
                <a16:creationId xmlns:a16="http://schemas.microsoft.com/office/drawing/2014/main" id="{F042B3BE-C00B-7B49-57C0-713DAADF0593}"/>
              </a:ext>
            </a:extLst>
          </p:cNvPr>
          <p:cNvSpPr/>
          <p:nvPr/>
        </p:nvSpPr>
        <p:spPr>
          <a:xfrm>
            <a:off x="1989040" y="3127177"/>
            <a:ext cx="499943" cy="499943"/>
          </a:xfrm>
          <a:prstGeom prst="roundRect">
            <a:avLst>
              <a:gd name="adj" fmla="val 20000"/>
            </a:avLst>
          </a:prstGeom>
          <a:solidFill>
            <a:srgbClr val="EBE2E0"/>
          </a:solidFill>
          <a:ln w="7620">
            <a:solidFill>
              <a:srgbClr val="D1C8C6"/>
            </a:solidFill>
            <a:prstDash val="solid"/>
          </a:ln>
        </p:spPr>
      </p:sp>
      <p:sp>
        <p:nvSpPr>
          <p:cNvPr id="10" name="Text 8">
            <a:extLst>
              <a:ext uri="{FF2B5EF4-FFF2-40B4-BE49-F238E27FC236}">
                <a16:creationId xmlns:a16="http://schemas.microsoft.com/office/drawing/2014/main" id="{24FF4B70-7220-9A0D-AFEF-CFC08447AA2C}"/>
              </a:ext>
            </a:extLst>
          </p:cNvPr>
          <p:cNvSpPr/>
          <p:nvPr/>
        </p:nvSpPr>
        <p:spPr>
          <a:xfrm>
            <a:off x="2140684" y="3143131"/>
            <a:ext cx="169902" cy="416481"/>
          </a:xfrm>
          <a:prstGeom prst="rect">
            <a:avLst/>
          </a:prstGeom>
          <a:noFill/>
          <a:ln/>
        </p:spPr>
        <p:txBody>
          <a:bodyPr wrap="none" rtlCol="0" anchor="t"/>
          <a:lstStyle/>
          <a:p>
            <a:pPr marL="0" indent="0" algn="ctr">
              <a:lnSpc>
                <a:spcPts val="3281"/>
              </a:lnSpc>
              <a:buNone/>
            </a:pPr>
            <a:r>
              <a:rPr lang="en-US" sz="2624" b="1" dirty="0">
                <a:solidFill>
                  <a:srgbClr val="443728"/>
                </a:solidFill>
                <a:latin typeface="Crimson Pro" pitchFamily="34" charset="0"/>
                <a:ea typeface="Crimson Pro" pitchFamily="34" charset="-122"/>
                <a:cs typeface="Crimson Pro" pitchFamily="34" charset="-120"/>
              </a:rPr>
              <a:t>2</a:t>
            </a:r>
            <a:endParaRPr lang="en-US" sz="2624" dirty="0"/>
          </a:p>
        </p:txBody>
      </p:sp>
      <p:sp>
        <p:nvSpPr>
          <p:cNvPr id="12" name="Text 10">
            <a:extLst>
              <a:ext uri="{FF2B5EF4-FFF2-40B4-BE49-F238E27FC236}">
                <a16:creationId xmlns:a16="http://schemas.microsoft.com/office/drawing/2014/main" id="{387A0A28-A787-D98A-C8A4-644C042ED84B}"/>
              </a:ext>
            </a:extLst>
          </p:cNvPr>
          <p:cNvSpPr/>
          <p:nvPr/>
        </p:nvSpPr>
        <p:spPr>
          <a:xfrm>
            <a:off x="2760106" y="1407438"/>
            <a:ext cx="10554414" cy="3198614"/>
          </a:xfrm>
          <a:prstGeom prst="rect">
            <a:avLst/>
          </a:prstGeom>
          <a:noFill/>
          <a:ln/>
        </p:spPr>
        <p:txBody>
          <a:bodyPr wrap="square" rtlCol="0" anchor="t"/>
          <a:lstStyle/>
          <a:p>
            <a:pPr marL="0" indent="0">
              <a:lnSpc>
                <a:spcPts val="2799"/>
              </a:lnSpc>
              <a:buNone/>
            </a:pPr>
            <a:r>
              <a:rPr lang="en-US" dirty="0">
                <a:solidFill>
                  <a:schemeClr val="bg2">
                    <a:lumMod val="25000"/>
                  </a:schemeClr>
                </a:solidFill>
                <a:ea typeface="Open Sans" pitchFamily="34" charset="-122"/>
                <a:cs typeface="Open Sans" pitchFamily="34" charset="-120"/>
              </a:rPr>
              <a:t>We addressed the pressing challenge of enhancing crop yields, sustainable resource management, and the empowerment of small-scale farmers in an increasingly demanding market</a:t>
            </a:r>
            <a:r>
              <a:rPr lang="en-US" dirty="0">
                <a:solidFill>
                  <a:schemeClr val="bg2">
                    <a:lumMod val="25000"/>
                  </a:schemeClr>
                </a:solidFill>
              </a:rPr>
              <a:t>. By addressing these and other challenges in agriculture, IoT solutions can help farmers increase efficiency, reduce input costs, minimize environmental impact, and ensure food security for a growing global population.</a:t>
            </a:r>
          </a:p>
        </p:txBody>
      </p:sp>
      <p:sp>
        <p:nvSpPr>
          <p:cNvPr id="14" name="Text 12">
            <a:extLst>
              <a:ext uri="{FF2B5EF4-FFF2-40B4-BE49-F238E27FC236}">
                <a16:creationId xmlns:a16="http://schemas.microsoft.com/office/drawing/2014/main" id="{CB687395-3415-44C8-6F86-FB584F038773}"/>
              </a:ext>
            </a:extLst>
          </p:cNvPr>
          <p:cNvSpPr/>
          <p:nvPr/>
        </p:nvSpPr>
        <p:spPr>
          <a:xfrm>
            <a:off x="9391055" y="3108484"/>
            <a:ext cx="162758" cy="416481"/>
          </a:xfrm>
          <a:prstGeom prst="rect">
            <a:avLst/>
          </a:prstGeom>
          <a:noFill/>
          <a:ln/>
        </p:spPr>
        <p:txBody>
          <a:bodyPr wrap="none" rtlCol="0" anchor="t"/>
          <a:lstStyle/>
          <a:p>
            <a:pPr marL="0" indent="0" algn="ctr">
              <a:lnSpc>
                <a:spcPts val="3281"/>
              </a:lnSpc>
              <a:buNone/>
            </a:pPr>
            <a:endParaRPr lang="en-US" sz="2624" dirty="0"/>
          </a:p>
        </p:txBody>
      </p:sp>
      <p:sp>
        <p:nvSpPr>
          <p:cNvPr id="15" name="Text 13">
            <a:extLst>
              <a:ext uri="{FF2B5EF4-FFF2-40B4-BE49-F238E27FC236}">
                <a16:creationId xmlns:a16="http://schemas.microsoft.com/office/drawing/2014/main" id="{A0464F55-ACA2-9DD5-8979-5D18782636C2}"/>
              </a:ext>
            </a:extLst>
          </p:cNvPr>
          <p:cNvSpPr/>
          <p:nvPr/>
        </p:nvSpPr>
        <p:spPr>
          <a:xfrm>
            <a:off x="2633068" y="3203555"/>
            <a:ext cx="2606278"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Smart Solution Teaser</a:t>
            </a:r>
            <a:endParaRPr lang="en-US" sz="2187" dirty="0"/>
          </a:p>
        </p:txBody>
      </p:sp>
      <p:sp>
        <p:nvSpPr>
          <p:cNvPr id="16" name="Text 14">
            <a:extLst>
              <a:ext uri="{FF2B5EF4-FFF2-40B4-BE49-F238E27FC236}">
                <a16:creationId xmlns:a16="http://schemas.microsoft.com/office/drawing/2014/main" id="{506ABAE7-C08A-09C5-6700-83A72EB05A4E}"/>
              </a:ext>
            </a:extLst>
          </p:cNvPr>
          <p:cNvSpPr/>
          <p:nvPr/>
        </p:nvSpPr>
        <p:spPr>
          <a:xfrm>
            <a:off x="9944576" y="3623548"/>
            <a:ext cx="2647950" cy="3198614"/>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a:t>
            </a:r>
            <a:endParaRPr lang="en-US" sz="1750" dirty="0"/>
          </a:p>
        </p:txBody>
      </p:sp>
      <p:pic>
        <p:nvPicPr>
          <p:cNvPr id="18" name="Picture 17">
            <a:extLst>
              <a:ext uri="{FF2B5EF4-FFF2-40B4-BE49-F238E27FC236}">
                <a16:creationId xmlns:a16="http://schemas.microsoft.com/office/drawing/2014/main" id="{EA0BEC30-F69C-797C-16C9-B96864CCD906}"/>
              </a:ext>
            </a:extLst>
          </p:cNvPr>
          <p:cNvPicPr>
            <a:picLocks noChangeAspect="1"/>
          </p:cNvPicPr>
          <p:nvPr/>
        </p:nvPicPr>
        <p:blipFill>
          <a:blip r:embed="rId3"/>
          <a:stretch>
            <a:fillRect/>
          </a:stretch>
        </p:blipFill>
        <p:spPr>
          <a:xfrm>
            <a:off x="2930842" y="3823751"/>
            <a:ext cx="9144000" cy="3886200"/>
          </a:xfrm>
          <a:prstGeom prst="rect">
            <a:avLst/>
          </a:prstGeom>
        </p:spPr>
      </p:pic>
    </p:spTree>
    <p:extLst>
      <p:ext uri="{BB962C8B-B14F-4D97-AF65-F5344CB8AC3E}">
        <p14:creationId xmlns:p14="http://schemas.microsoft.com/office/powerpoint/2010/main" val="2225441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9525"/>
            <a:ext cx="14630400" cy="8229600"/>
          </a:xfrm>
          <a:prstGeom prst="rect">
            <a:avLst/>
          </a:prstGeom>
          <a:solidFill>
            <a:srgbClr val="FFFCFA"/>
          </a:solidFill>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318480" y="756380"/>
            <a:ext cx="9741608" cy="1388745"/>
          </a:xfrm>
          <a:prstGeom prst="rect">
            <a:avLst/>
          </a:prstGeom>
          <a:noFill/>
          <a:ln/>
        </p:spPr>
        <p:txBody>
          <a:bodyPr wrap="squar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Transforming Farming Practices &amp; Overcoming Technical Challenges (3/4)</a:t>
            </a:r>
            <a:endParaRPr lang="en-US" sz="4374" dirty="0"/>
          </a:p>
        </p:txBody>
      </p:sp>
      <p:sp>
        <p:nvSpPr>
          <p:cNvPr id="7" name="Text 3"/>
          <p:cNvSpPr/>
          <p:nvPr/>
        </p:nvSpPr>
        <p:spPr>
          <a:xfrm>
            <a:off x="2277428" y="2981661"/>
            <a:ext cx="3100388" cy="347186"/>
          </a:xfrm>
          <a:prstGeom prst="rect">
            <a:avLst/>
          </a:prstGeom>
          <a:noFill/>
          <a:ln/>
        </p:spPr>
        <p:txBody>
          <a:bodyPr wrap="none" lIns="91440" tIns="45720" rIns="91440" bIns="45720" rtlCol="0" anchor="t"/>
          <a:lstStyle/>
          <a:p>
            <a:pPr>
              <a:lnSpc>
                <a:spcPts val="2734"/>
              </a:lnSpc>
            </a:pPr>
            <a:r>
              <a:rPr lang="en-US" sz="2150" dirty="0">
                <a:solidFill>
                  <a:srgbClr val="443728"/>
                </a:solidFill>
                <a:ea typeface="+mn-lt"/>
                <a:cs typeface="+mn-lt"/>
              </a:rPr>
              <a:t>Asset Optimization</a:t>
            </a:r>
            <a:endParaRPr lang="en-US" dirty="0">
              <a:ea typeface="+mn-lt"/>
              <a:cs typeface="+mn-lt"/>
            </a:endParaRPr>
          </a:p>
        </p:txBody>
      </p:sp>
      <p:sp>
        <p:nvSpPr>
          <p:cNvPr id="8" name="Text 4"/>
          <p:cNvSpPr/>
          <p:nvPr/>
        </p:nvSpPr>
        <p:spPr>
          <a:xfrm>
            <a:off x="2197915" y="3329557"/>
            <a:ext cx="7862173" cy="1940847"/>
          </a:xfrm>
          <a:prstGeom prst="rect">
            <a:avLst/>
          </a:prstGeom>
          <a:noFill/>
          <a:ln/>
        </p:spPr>
        <p:txBody>
          <a:bodyPr wrap="square" lIns="91440" tIns="45720" rIns="91440" bIns="45720" rtlCol="0" anchor="t"/>
          <a:lstStyle/>
          <a:p>
            <a:pPr>
              <a:lnSpc>
                <a:spcPts val="2799"/>
              </a:lnSpc>
            </a:pPr>
            <a:r>
              <a:rPr lang="en-US" sz="2000" dirty="0">
                <a:solidFill>
                  <a:srgbClr val="443728"/>
                </a:solidFill>
                <a:ea typeface="+mn-lt"/>
                <a:cs typeface="+mn-lt"/>
              </a:rPr>
              <a:t>Through accuracy agribusiness methods, such as inaccessible detecting, GPS innovation, and robotized apparatus, our arrangement empowers agriculturists to optimize their utilize of assets such as water, fertilizers, and pesticides. For illustration, by accurately focusing on ranges that require water system or fertilizer, agriculturists can minimize squander and diminish their natural affect.</a:t>
            </a:r>
            <a:endParaRPr lang="en-US" sz="2000" dirty="0">
              <a:ea typeface="Calibri" panose="020F0502020204030204"/>
              <a:cs typeface="Calibri" panose="020F0502020204030204"/>
            </a:endParaRPr>
          </a:p>
        </p:txBody>
      </p:sp>
      <p:sp>
        <p:nvSpPr>
          <p:cNvPr id="10" name="Text 5"/>
          <p:cNvSpPr/>
          <p:nvPr/>
        </p:nvSpPr>
        <p:spPr>
          <a:xfrm>
            <a:off x="2277428" y="5277426"/>
            <a:ext cx="2221944" cy="545968"/>
          </a:xfrm>
          <a:prstGeom prst="rect">
            <a:avLst/>
          </a:prstGeom>
          <a:noFill/>
          <a:ln/>
        </p:spPr>
        <p:txBody>
          <a:bodyPr wrap="none" lIns="91440" tIns="45720" rIns="91440" bIns="45720" rtlCol="0" anchor="t"/>
          <a:lstStyle/>
          <a:p>
            <a:pPr marL="0" indent="0" algn="l">
              <a:lnSpc>
                <a:spcPts val="2734"/>
              </a:lnSpc>
              <a:buNone/>
            </a:pPr>
            <a:endParaRPr lang="en-US" sz="2150" dirty="0">
              <a:solidFill>
                <a:srgbClr val="443728"/>
              </a:solidFill>
              <a:ea typeface="+mn-lt"/>
              <a:cs typeface="+mn-lt"/>
            </a:endParaRPr>
          </a:p>
        </p:txBody>
      </p:sp>
      <p:sp>
        <p:nvSpPr>
          <p:cNvPr id="11" name="Text 6"/>
          <p:cNvSpPr/>
          <p:nvPr/>
        </p:nvSpPr>
        <p:spPr>
          <a:xfrm>
            <a:off x="2197915" y="5718086"/>
            <a:ext cx="7862173" cy="1463770"/>
          </a:xfrm>
          <a:prstGeom prst="rect">
            <a:avLst/>
          </a:prstGeom>
          <a:noFill/>
          <a:ln/>
        </p:spPr>
        <p:txBody>
          <a:bodyPr wrap="square" lIns="91440" tIns="45720" rIns="91440" bIns="45720" rtlCol="0" anchor="t"/>
          <a:lstStyle/>
          <a:p>
            <a:pPr>
              <a:lnSpc>
                <a:spcPts val="2799"/>
              </a:lnSpc>
            </a:pPr>
            <a:r>
              <a:rPr lang="en-US" sz="2000" dirty="0">
                <a:solidFill>
                  <a:schemeClr val="tx1">
                    <a:lumMod val="85000"/>
                    <a:lumOff val="15000"/>
                  </a:schemeClr>
                </a:solidFill>
                <a:latin typeface="Calibri"/>
              </a:rPr>
              <a:t>By and large, our arrangement enables ranchers with the devices and experiences they have to be improve efficiency whereas minimizing their natural impression. By moving forward surrender, optimizing assets, and advancing maintainability, it contributes to the progression of cultivating hones and the long-term reasonability of rural frameworks. </a:t>
            </a:r>
            <a:r>
              <a:rPr lang="en-US" sz="2000" dirty="0">
                <a:solidFill>
                  <a:schemeClr val="tx1">
                    <a:lumMod val="85000"/>
                    <a:lumOff val="15000"/>
                  </a:schemeClr>
                </a:solidFill>
                <a:latin typeface="Calibri"/>
                <a:ea typeface="Calibri"/>
                <a:cs typeface="Calibri"/>
              </a:rPr>
              <a:t> </a:t>
            </a:r>
            <a:endParaRPr lang="en-US" sz="2000" dirty="0">
              <a:solidFill>
                <a:schemeClr val="tx1">
                  <a:lumMod val="85000"/>
                  <a:lumOff val="15000"/>
                </a:schemeClr>
              </a:solidFill>
              <a:ea typeface="+mn-lt"/>
              <a:cs typeface="+mn-lt"/>
            </a:endParaRPr>
          </a:p>
        </p:txBody>
      </p:sp>
      <p:sp>
        <p:nvSpPr>
          <p:cNvPr id="12" name="Arrow: Chevron 11">
            <a:extLst>
              <a:ext uri="{FF2B5EF4-FFF2-40B4-BE49-F238E27FC236}">
                <a16:creationId xmlns:a16="http://schemas.microsoft.com/office/drawing/2014/main" id="{EB2797FE-1B80-81FD-A6B7-E8A4CF84E7DA}"/>
              </a:ext>
            </a:extLst>
          </p:cNvPr>
          <p:cNvSpPr/>
          <p:nvPr/>
        </p:nvSpPr>
        <p:spPr>
          <a:xfrm rot="5400000">
            <a:off x="272988" y="3439098"/>
            <a:ext cx="2234316" cy="1113895"/>
          </a:xfrm>
          <a:prstGeom prst="chevron">
            <a:avLst/>
          </a:prstGeom>
          <a:solidFill>
            <a:schemeClr val="accent4">
              <a:lumMod val="20000"/>
              <a:lumOff val="8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Rectangle 5">
            <a:extLst>
              <a:ext uri="{FF2B5EF4-FFF2-40B4-BE49-F238E27FC236}">
                <a16:creationId xmlns:a16="http://schemas.microsoft.com/office/drawing/2014/main" id="{62E22400-B36D-0D27-6133-3F9924D0DA50}"/>
              </a:ext>
            </a:extLst>
          </p:cNvPr>
          <p:cNvSpPr/>
          <p:nvPr/>
        </p:nvSpPr>
        <p:spPr>
          <a:xfrm>
            <a:off x="1110364" y="3695700"/>
            <a:ext cx="470786" cy="81915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lumMod val="85000"/>
                    <a:lumOff val="15000"/>
                  </a:schemeClr>
                </a:solidFill>
              </a:rPr>
              <a:t>5 </a:t>
            </a:r>
            <a:endParaRPr lang="en-IN" sz="4800" dirty="0">
              <a:solidFill>
                <a:schemeClr val="tx1">
                  <a:lumMod val="85000"/>
                  <a:lumOff val="15000"/>
                </a:schemeClr>
              </a:solidFill>
            </a:endParaRPr>
          </a:p>
        </p:txBody>
      </p:sp>
    </p:spTree>
    <p:extLst>
      <p:ext uri="{BB962C8B-B14F-4D97-AF65-F5344CB8AC3E}">
        <p14:creationId xmlns:p14="http://schemas.microsoft.com/office/powerpoint/2010/main" val="35492887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3924A4-99A9-42F5-7179-4D028FE6DF92}"/>
              </a:ext>
            </a:extLst>
          </p:cNvPr>
          <p:cNvSpPr txBox="1"/>
          <p:nvPr/>
        </p:nvSpPr>
        <p:spPr>
          <a:xfrm>
            <a:off x="941545" y="1331192"/>
            <a:ext cx="956561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mn-lt"/>
                <a:cs typeface="+mn-lt"/>
              </a:rPr>
              <a:t>Technical Challenges:</a:t>
            </a:r>
          </a:p>
        </p:txBody>
      </p:sp>
      <p:grpSp>
        <p:nvGrpSpPr>
          <p:cNvPr id="16" name="Group 15">
            <a:extLst>
              <a:ext uri="{FF2B5EF4-FFF2-40B4-BE49-F238E27FC236}">
                <a16:creationId xmlns:a16="http://schemas.microsoft.com/office/drawing/2014/main" id="{43C19FD4-83D5-570F-F94B-CAB1F39D433B}"/>
              </a:ext>
            </a:extLst>
          </p:cNvPr>
          <p:cNvGrpSpPr/>
          <p:nvPr/>
        </p:nvGrpSpPr>
        <p:grpSpPr>
          <a:xfrm>
            <a:off x="647249" y="1819679"/>
            <a:ext cx="9735616" cy="3251518"/>
            <a:chOff x="1069567" y="941179"/>
            <a:chExt cx="13151869" cy="3894310"/>
          </a:xfrm>
        </p:grpSpPr>
        <p:sp>
          <p:nvSpPr>
            <p:cNvPr id="4" name="TextBox 3">
              <a:extLst>
                <a:ext uri="{FF2B5EF4-FFF2-40B4-BE49-F238E27FC236}">
                  <a16:creationId xmlns:a16="http://schemas.microsoft.com/office/drawing/2014/main" id="{6188EC7E-2DEB-2E3A-A521-9A64829E4AF7}"/>
                </a:ext>
              </a:extLst>
            </p:cNvPr>
            <p:cNvSpPr txBox="1"/>
            <p:nvPr/>
          </p:nvSpPr>
          <p:spPr>
            <a:xfrm>
              <a:off x="1075292" y="941179"/>
              <a:ext cx="4726804" cy="4231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150" b="1" dirty="0">
                  <a:ea typeface="+mn-lt"/>
                  <a:cs typeface="+mn-lt"/>
                </a:rPr>
                <a:t>Specialized Obstacles:</a:t>
              </a:r>
              <a:endParaRPr lang="en-US" dirty="0"/>
            </a:p>
          </p:txBody>
        </p:sp>
        <p:sp>
          <p:nvSpPr>
            <p:cNvPr id="5" name="TextBox 4">
              <a:extLst>
                <a:ext uri="{FF2B5EF4-FFF2-40B4-BE49-F238E27FC236}">
                  <a16:creationId xmlns:a16="http://schemas.microsoft.com/office/drawing/2014/main" id="{B870505E-E8F7-5112-0191-766A6B7899CC}"/>
                </a:ext>
              </a:extLst>
            </p:cNvPr>
            <p:cNvSpPr txBox="1"/>
            <p:nvPr/>
          </p:nvSpPr>
          <p:spPr>
            <a:xfrm>
              <a:off x="1429942" y="1369650"/>
              <a:ext cx="127914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These include issues with coding, integration, compatibility, and adaptability.</a:t>
              </a:r>
            </a:p>
          </p:txBody>
        </p:sp>
        <p:sp>
          <p:nvSpPr>
            <p:cNvPr id="6" name="TextBox 5">
              <a:extLst>
                <a:ext uri="{FF2B5EF4-FFF2-40B4-BE49-F238E27FC236}">
                  <a16:creationId xmlns:a16="http://schemas.microsoft.com/office/drawing/2014/main" id="{883D366E-7B5B-5ADE-E093-975426C2595F}"/>
                </a:ext>
              </a:extLst>
            </p:cNvPr>
            <p:cNvSpPr txBox="1"/>
            <p:nvPr/>
          </p:nvSpPr>
          <p:spPr>
            <a:xfrm>
              <a:off x="1076207" y="1890473"/>
              <a:ext cx="4818360" cy="4231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150" b="1" dirty="0">
                  <a:ea typeface="+mn-lt"/>
                  <a:cs typeface="+mn-lt"/>
                </a:rPr>
                <a:t>Asset Imperatives:</a:t>
              </a:r>
              <a:endParaRPr lang="en-US" dirty="0"/>
            </a:p>
          </p:txBody>
        </p:sp>
        <p:sp>
          <p:nvSpPr>
            <p:cNvPr id="7" name="TextBox 6">
              <a:extLst>
                <a:ext uri="{FF2B5EF4-FFF2-40B4-BE49-F238E27FC236}">
                  <a16:creationId xmlns:a16="http://schemas.microsoft.com/office/drawing/2014/main" id="{9CF72F50-7B90-797D-2DAE-929BE64DD203}"/>
                </a:ext>
              </a:extLst>
            </p:cNvPr>
            <p:cNvSpPr txBox="1"/>
            <p:nvPr/>
          </p:nvSpPr>
          <p:spPr>
            <a:xfrm>
              <a:off x="1430652" y="2228099"/>
              <a:ext cx="79809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Constrained budget, time, and labor can hinder advance.</a:t>
              </a:r>
            </a:p>
          </p:txBody>
        </p:sp>
        <p:sp>
          <p:nvSpPr>
            <p:cNvPr id="8" name="TextBox 7">
              <a:extLst>
                <a:ext uri="{FF2B5EF4-FFF2-40B4-BE49-F238E27FC236}">
                  <a16:creationId xmlns:a16="http://schemas.microsoft.com/office/drawing/2014/main" id="{A26E3C84-9637-DB4F-897F-52AB732E5EA5}"/>
                </a:ext>
              </a:extLst>
            </p:cNvPr>
            <p:cNvSpPr txBox="1"/>
            <p:nvPr/>
          </p:nvSpPr>
          <p:spPr>
            <a:xfrm>
              <a:off x="1069567" y="2804263"/>
              <a:ext cx="4685897" cy="4231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150" b="1" dirty="0">
                  <a:ea typeface="+mn-lt"/>
                  <a:cs typeface="+mn-lt"/>
                </a:rPr>
                <a:t>Quality Confirmation:</a:t>
              </a:r>
            </a:p>
          </p:txBody>
        </p:sp>
        <p:sp>
          <p:nvSpPr>
            <p:cNvPr id="9" name="TextBox 8">
              <a:extLst>
                <a:ext uri="{FF2B5EF4-FFF2-40B4-BE49-F238E27FC236}">
                  <a16:creationId xmlns:a16="http://schemas.microsoft.com/office/drawing/2014/main" id="{BA74904B-275F-217A-C7D6-2F91749D5343}"/>
                </a:ext>
              </a:extLst>
            </p:cNvPr>
            <p:cNvSpPr txBox="1"/>
            <p:nvPr/>
          </p:nvSpPr>
          <p:spPr>
            <a:xfrm>
              <a:off x="1467132" y="3234770"/>
              <a:ext cx="127124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Guaranteeing the item meets quality benchmarks in the midst of tight plans can be challenging.</a:t>
              </a:r>
            </a:p>
          </p:txBody>
        </p:sp>
        <p:sp>
          <p:nvSpPr>
            <p:cNvPr id="10" name="TextBox 9">
              <a:extLst>
                <a:ext uri="{FF2B5EF4-FFF2-40B4-BE49-F238E27FC236}">
                  <a16:creationId xmlns:a16="http://schemas.microsoft.com/office/drawing/2014/main" id="{998F91A0-9AE3-2CB6-A327-250CB8B18274}"/>
                </a:ext>
              </a:extLst>
            </p:cNvPr>
            <p:cNvSpPr txBox="1"/>
            <p:nvPr/>
          </p:nvSpPr>
          <p:spPr>
            <a:xfrm>
              <a:off x="1069960" y="3684175"/>
              <a:ext cx="3324961" cy="4231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150" b="1" dirty="0">
                  <a:ea typeface="Calibri"/>
                  <a:cs typeface="Calibri"/>
                </a:rPr>
                <a:t>Reliance Issues:</a:t>
              </a:r>
              <a:endParaRPr lang="en-US"/>
            </a:p>
          </p:txBody>
        </p:sp>
        <p:sp>
          <p:nvSpPr>
            <p:cNvPr id="11" name="TextBox 10">
              <a:extLst>
                <a:ext uri="{FF2B5EF4-FFF2-40B4-BE49-F238E27FC236}">
                  <a16:creationId xmlns:a16="http://schemas.microsoft.com/office/drawing/2014/main" id="{9F6C2029-0FF2-283D-5AF6-499EE471738E}"/>
                </a:ext>
              </a:extLst>
            </p:cNvPr>
            <p:cNvSpPr txBox="1"/>
            <p:nvPr/>
          </p:nvSpPr>
          <p:spPr>
            <a:xfrm>
              <a:off x="1567272" y="4189158"/>
              <a:ext cx="89625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Depending on outside advances, APIs, or third-party administrations can present vulnerabilities and conditions. </a:t>
              </a:r>
            </a:p>
          </p:txBody>
        </p:sp>
      </p:grpSp>
      <p:sp>
        <p:nvSpPr>
          <p:cNvPr id="12" name="TextBox 11">
            <a:extLst>
              <a:ext uri="{FF2B5EF4-FFF2-40B4-BE49-F238E27FC236}">
                <a16:creationId xmlns:a16="http://schemas.microsoft.com/office/drawing/2014/main" id="{7E6D2745-C960-AF81-42CF-F8E81A131495}"/>
              </a:ext>
            </a:extLst>
          </p:cNvPr>
          <p:cNvSpPr txBox="1"/>
          <p:nvPr/>
        </p:nvSpPr>
        <p:spPr>
          <a:xfrm>
            <a:off x="986462" y="5121856"/>
            <a:ext cx="544883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mn-lt"/>
                <a:cs typeface="+mn-lt"/>
              </a:rPr>
              <a:t>How our team overcame the challenges:</a:t>
            </a:r>
          </a:p>
        </p:txBody>
      </p:sp>
      <p:pic>
        <p:nvPicPr>
          <p:cNvPr id="2" name="Image 0" descr="preencoded.png">
            <a:extLst>
              <a:ext uri="{FF2B5EF4-FFF2-40B4-BE49-F238E27FC236}">
                <a16:creationId xmlns:a16="http://schemas.microsoft.com/office/drawing/2014/main" id="{1E939F08-4075-7AAF-1604-A5C7052F6C4B}"/>
              </a:ext>
            </a:extLst>
          </p:cNvPr>
          <p:cNvPicPr>
            <a:picLocks noChangeAspect="1"/>
          </p:cNvPicPr>
          <p:nvPr/>
        </p:nvPicPr>
        <p:blipFill>
          <a:blip r:embed="rId2"/>
          <a:stretch>
            <a:fillRect/>
          </a:stretch>
        </p:blipFill>
        <p:spPr>
          <a:xfrm>
            <a:off x="10972800" y="0"/>
            <a:ext cx="3657600" cy="8229600"/>
          </a:xfrm>
          <a:prstGeom prst="rect">
            <a:avLst/>
          </a:prstGeom>
        </p:spPr>
      </p:pic>
      <p:sp>
        <p:nvSpPr>
          <p:cNvPr id="13" name="TextBox 12">
            <a:extLst>
              <a:ext uri="{FF2B5EF4-FFF2-40B4-BE49-F238E27FC236}">
                <a16:creationId xmlns:a16="http://schemas.microsoft.com/office/drawing/2014/main" id="{980261C0-57E2-9D0B-A9AA-31AD4E29A6F5}"/>
              </a:ext>
            </a:extLst>
          </p:cNvPr>
          <p:cNvSpPr txBox="1"/>
          <p:nvPr/>
        </p:nvSpPr>
        <p:spPr>
          <a:xfrm>
            <a:off x="1085303" y="5536720"/>
            <a:ext cx="963677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 We optimized asset allotment by prioritizing assignments, utilizing accessible instruments and innovations proficiently, and investigating cost-effective arrangements. Also, clear communication with partners guaranteed arrangement of desires with accessible assets. By prioritizing quality from the start and including quality confirmation pros early on, we minimized revamp and conveyed a vigorous item on plan. By embracing a proactive and collaborative approach, the improvement group effectively explored these challenges, conveying a high-quality item inside the characterized imperatives and surpassing partner desires.</a:t>
            </a:r>
          </a:p>
        </p:txBody>
      </p:sp>
      <p:sp>
        <p:nvSpPr>
          <p:cNvPr id="20" name="TextBox 19">
            <a:extLst>
              <a:ext uri="{FF2B5EF4-FFF2-40B4-BE49-F238E27FC236}">
                <a16:creationId xmlns:a16="http://schemas.microsoft.com/office/drawing/2014/main" id="{D1B57778-956A-EE03-97EF-F9A0D1F60544}"/>
              </a:ext>
            </a:extLst>
          </p:cNvPr>
          <p:cNvSpPr txBox="1"/>
          <p:nvPr/>
        </p:nvSpPr>
        <p:spPr>
          <a:xfrm>
            <a:off x="914015" y="180087"/>
            <a:ext cx="8904991" cy="1200329"/>
          </a:xfrm>
          <a:prstGeom prst="rect">
            <a:avLst/>
          </a:prstGeom>
          <a:noFill/>
        </p:spPr>
        <p:txBody>
          <a:bodyPr wrap="square">
            <a:spAutoFit/>
          </a:bodyPr>
          <a:lstStyle/>
          <a:p>
            <a:r>
              <a:rPr lang="en-US" sz="3600" b="1" dirty="0">
                <a:solidFill>
                  <a:srgbClr val="443728"/>
                </a:solidFill>
                <a:latin typeface="Crimson Pro" pitchFamily="34" charset="0"/>
                <a:ea typeface="Crimson Pro" pitchFamily="34" charset="-122"/>
                <a:cs typeface="Crimson Pro" pitchFamily="34" charset="-120"/>
              </a:rPr>
              <a:t>Transforming Farming Practices &amp; Overcoming Technical Challenges (4/4) </a:t>
            </a:r>
            <a:endParaRPr lang="en-IN" sz="3600" dirty="0"/>
          </a:p>
        </p:txBody>
      </p:sp>
    </p:spTree>
    <p:extLst>
      <p:ext uri="{BB962C8B-B14F-4D97-AF65-F5344CB8AC3E}">
        <p14:creationId xmlns:p14="http://schemas.microsoft.com/office/powerpoint/2010/main" val="3169682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721281"/>
            <a:ext cx="8296751"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Addressing Agricultural Challenges</a:t>
            </a:r>
            <a:endParaRPr lang="en-US" sz="4374" dirty="0"/>
          </a:p>
        </p:txBody>
      </p:sp>
      <p:pic>
        <p:nvPicPr>
          <p:cNvPr id="6" name="Image 1" descr="preencoded.png"/>
          <p:cNvPicPr>
            <a:picLocks noChangeAspect="1"/>
          </p:cNvPicPr>
          <p:nvPr/>
        </p:nvPicPr>
        <p:blipFill>
          <a:blip r:embed="rId4"/>
          <a:stretch>
            <a:fillRect/>
          </a:stretch>
        </p:blipFill>
        <p:spPr>
          <a:xfrm>
            <a:off x="4490799" y="1748909"/>
            <a:ext cx="1110972" cy="1777484"/>
          </a:xfrm>
          <a:prstGeom prst="rect">
            <a:avLst/>
          </a:prstGeom>
        </p:spPr>
      </p:pic>
      <p:sp>
        <p:nvSpPr>
          <p:cNvPr id="7" name="Text 3"/>
          <p:cNvSpPr/>
          <p:nvPr/>
        </p:nvSpPr>
        <p:spPr>
          <a:xfrm>
            <a:off x="5935028" y="1971080"/>
            <a:ext cx="2772489"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Environmental Stresses</a:t>
            </a:r>
            <a:endParaRPr lang="en-US" sz="2187" dirty="0"/>
          </a:p>
        </p:txBody>
      </p:sp>
      <p:sp>
        <p:nvSpPr>
          <p:cNvPr id="8" name="Text 4"/>
          <p:cNvSpPr/>
          <p:nvPr/>
        </p:nvSpPr>
        <p:spPr>
          <a:xfrm>
            <a:off x="5988037" y="2491254"/>
            <a:ext cx="7862173" cy="710803"/>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Eroding soil health, water scarcity, and unpredictable climatic conditions are accelerating the need for resilient agricultural practices.</a:t>
            </a:r>
            <a:endParaRPr lang="en-US" sz="1750" dirty="0"/>
          </a:p>
        </p:txBody>
      </p:sp>
      <p:pic>
        <p:nvPicPr>
          <p:cNvPr id="9" name="Image 2" descr="preencoded.png"/>
          <p:cNvPicPr>
            <a:picLocks noChangeAspect="1"/>
          </p:cNvPicPr>
          <p:nvPr/>
        </p:nvPicPr>
        <p:blipFill>
          <a:blip r:embed="rId5"/>
          <a:stretch>
            <a:fillRect/>
          </a:stretch>
        </p:blipFill>
        <p:spPr>
          <a:xfrm>
            <a:off x="4490799" y="3526393"/>
            <a:ext cx="1110972" cy="1990963"/>
          </a:xfrm>
          <a:prstGeom prst="rect">
            <a:avLst/>
          </a:prstGeom>
        </p:spPr>
      </p:pic>
      <p:sp>
        <p:nvSpPr>
          <p:cNvPr id="10" name="Text 5"/>
          <p:cNvSpPr/>
          <p:nvPr/>
        </p:nvSpPr>
        <p:spPr>
          <a:xfrm>
            <a:off x="5935028" y="3748564"/>
            <a:ext cx="2706053"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Resource Optimization</a:t>
            </a:r>
            <a:endParaRPr lang="en-US" sz="2187" dirty="0"/>
          </a:p>
        </p:txBody>
      </p:sp>
      <p:sp>
        <p:nvSpPr>
          <p:cNvPr id="11" name="Text 6"/>
          <p:cNvSpPr/>
          <p:nvPr/>
        </p:nvSpPr>
        <p:spPr>
          <a:xfrm>
            <a:off x="5935028" y="4228981"/>
            <a:ext cx="7862173" cy="1066205"/>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The imperative to optimize resources, reducing wastage while enhancing crop quality and quantity, stands at the forefront of modern farming challenges.</a:t>
            </a:r>
            <a:endParaRPr lang="en-US" sz="1750" dirty="0"/>
          </a:p>
        </p:txBody>
      </p:sp>
      <p:pic>
        <p:nvPicPr>
          <p:cNvPr id="12" name="Image 3" descr="preencoded.png"/>
          <p:cNvPicPr>
            <a:picLocks noChangeAspect="1"/>
          </p:cNvPicPr>
          <p:nvPr/>
        </p:nvPicPr>
        <p:blipFill>
          <a:blip r:embed="rId6"/>
          <a:stretch>
            <a:fillRect/>
          </a:stretch>
        </p:blipFill>
        <p:spPr>
          <a:xfrm>
            <a:off x="4490799" y="5517356"/>
            <a:ext cx="1110972" cy="1990963"/>
          </a:xfrm>
          <a:prstGeom prst="rect">
            <a:avLst/>
          </a:prstGeom>
        </p:spPr>
      </p:pic>
      <p:sp>
        <p:nvSpPr>
          <p:cNvPr id="13" name="Text 7"/>
          <p:cNvSpPr/>
          <p:nvPr/>
        </p:nvSpPr>
        <p:spPr>
          <a:xfrm>
            <a:off x="5935028" y="5739527"/>
            <a:ext cx="2465903" cy="347186"/>
          </a:xfrm>
          <a:prstGeom prst="rect">
            <a:avLst/>
          </a:prstGeom>
          <a:noFill/>
          <a:ln/>
        </p:spPr>
        <p:txBody>
          <a:bodyPr wrap="none" rtlCol="0" anchor="t"/>
          <a:lstStyle/>
          <a:p>
            <a:pPr marL="0" indent="0" algn="l">
              <a:lnSpc>
                <a:spcPts val="2734"/>
              </a:lnSpc>
              <a:buNone/>
            </a:pPr>
            <a:r>
              <a:rPr lang="en-US" sz="2187" b="1" dirty="0">
                <a:solidFill>
                  <a:srgbClr val="443728"/>
                </a:solidFill>
                <a:latin typeface="Crimson Pro" pitchFamily="34" charset="0"/>
                <a:ea typeface="Crimson Pro" pitchFamily="34" charset="-122"/>
                <a:cs typeface="Crimson Pro" pitchFamily="34" charset="-120"/>
              </a:rPr>
              <a:t>Innovation Necessity</a:t>
            </a:r>
            <a:endParaRPr lang="en-US" sz="2187" dirty="0"/>
          </a:p>
        </p:txBody>
      </p:sp>
      <p:sp>
        <p:nvSpPr>
          <p:cNvPr id="14" name="Text 8"/>
          <p:cNvSpPr/>
          <p:nvPr/>
        </p:nvSpPr>
        <p:spPr>
          <a:xfrm>
            <a:off x="5935028" y="6219944"/>
            <a:ext cx="7862173" cy="1066205"/>
          </a:xfrm>
          <a:prstGeom prst="rect">
            <a:avLst/>
          </a:prstGeom>
          <a:noFill/>
          <a:ln/>
        </p:spPr>
        <p:txBody>
          <a:bodyPr wrap="square" rtlCol="0" anchor="t"/>
          <a:lstStyle/>
          <a:p>
            <a:pPr marL="0" indent="0" algn="l">
              <a:lnSpc>
                <a:spcPts val="2799"/>
              </a:lnSpc>
              <a:buNone/>
            </a:pPr>
            <a:r>
              <a:rPr lang="en-US" sz="1750" dirty="0">
                <a:solidFill>
                  <a:srgbClr val="443728"/>
                </a:solidFill>
                <a:latin typeface="Open Sans" pitchFamily="34" charset="0"/>
                <a:ea typeface="Open Sans" pitchFamily="34" charset="-122"/>
                <a:cs typeface="Open Sans" pitchFamily="34" charset="-120"/>
              </a:rPr>
              <a:t>Highlighting the crucial role that innovative technologies like IoT play in addressing these obstacles and paving the way for a sustainable agricultural future.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76576" y="-23390"/>
            <a:ext cx="14630400" cy="8229600"/>
          </a:xfrm>
          <a:prstGeom prst="rect">
            <a:avLst/>
          </a:prstGeom>
          <a:solidFill>
            <a:srgbClr val="FFFCFA"/>
          </a:solidFill>
          <a:ln/>
        </p:spPr>
      </p:sp>
      <p:sp>
        <p:nvSpPr>
          <p:cNvPr id="5" name="Text 2"/>
          <p:cNvSpPr/>
          <p:nvPr/>
        </p:nvSpPr>
        <p:spPr>
          <a:xfrm>
            <a:off x="1350034" y="439927"/>
            <a:ext cx="11437516" cy="694373"/>
          </a:xfrm>
          <a:prstGeom prst="rect">
            <a:avLst/>
          </a:prstGeom>
          <a:noFill/>
          <a:ln/>
        </p:spPr>
        <p:txBody>
          <a:bodyPr wrap="none" lIns="91440" tIns="45720" rIns="91440" bIns="45720" rtlCol="0" anchor="t"/>
          <a:lstStyle/>
          <a:p>
            <a:pPr>
              <a:lnSpc>
                <a:spcPts val="5468"/>
              </a:lnSpc>
            </a:pPr>
            <a:r>
              <a:rPr lang="en-US" sz="4350" dirty="0">
                <a:solidFill>
                  <a:srgbClr val="443728"/>
                </a:solidFill>
                <a:ea typeface="+mn-lt"/>
                <a:cs typeface="+mn-lt"/>
              </a:rPr>
              <a:t>The Importance of Innovative Solutions</a:t>
            </a:r>
            <a:endParaRPr lang="en-US" dirty="0">
              <a:ea typeface="+mn-lt"/>
              <a:cs typeface="+mn-lt"/>
            </a:endParaRPr>
          </a:p>
        </p:txBody>
      </p:sp>
      <p:sp>
        <p:nvSpPr>
          <p:cNvPr id="7" name="Text 3"/>
          <p:cNvSpPr/>
          <p:nvPr/>
        </p:nvSpPr>
        <p:spPr>
          <a:xfrm>
            <a:off x="1402784" y="1790851"/>
            <a:ext cx="2772489" cy="347186"/>
          </a:xfrm>
          <a:prstGeom prst="rect">
            <a:avLst/>
          </a:prstGeom>
          <a:noFill/>
          <a:ln/>
        </p:spPr>
        <p:txBody>
          <a:bodyPr wrap="none" lIns="91440" tIns="45720" rIns="91440" bIns="45720" rtlCol="0" anchor="t"/>
          <a:lstStyle/>
          <a:p>
            <a:pPr marL="342900" indent="-342900">
              <a:lnSpc>
                <a:spcPts val="2734"/>
              </a:lnSpc>
              <a:buFont typeface="Arial" panose="020B0604020202020204" pitchFamily="34" charset="0"/>
              <a:buChar char="•"/>
            </a:pPr>
            <a:r>
              <a:rPr lang="en-US" sz="2150" b="1" dirty="0">
                <a:solidFill>
                  <a:srgbClr val="443728"/>
                </a:solidFill>
                <a:ea typeface="+mn-lt"/>
                <a:cs typeface="+mn-lt"/>
              </a:rPr>
              <a:t>Issue Understanding:</a:t>
            </a:r>
          </a:p>
        </p:txBody>
      </p:sp>
      <p:sp>
        <p:nvSpPr>
          <p:cNvPr id="8" name="Text 4"/>
          <p:cNvSpPr/>
          <p:nvPr/>
        </p:nvSpPr>
        <p:spPr>
          <a:xfrm>
            <a:off x="1402786" y="2138747"/>
            <a:ext cx="12235390" cy="710803"/>
          </a:xfrm>
          <a:prstGeom prst="rect">
            <a:avLst/>
          </a:prstGeom>
          <a:noFill/>
          <a:ln/>
        </p:spPr>
        <p:txBody>
          <a:bodyPr wrap="square" lIns="91440" tIns="45720" rIns="91440" bIns="45720" rtlCol="0" anchor="t"/>
          <a:lstStyle/>
          <a:p>
            <a:pPr>
              <a:lnSpc>
                <a:spcPts val="2799"/>
              </a:lnSpc>
            </a:pPr>
            <a:r>
              <a:rPr lang="en-US" sz="2000" dirty="0">
                <a:solidFill>
                  <a:srgbClr val="443728"/>
                </a:solidFill>
                <a:ea typeface="+mn-lt"/>
                <a:cs typeface="+mn-lt"/>
              </a:rPr>
              <a:t>Inventive arrangements empower us to handle complex issues viably. They empower considering exterior the box and finding novel approaches to longstanding issues.</a:t>
            </a:r>
            <a:endParaRPr lang="en-US" sz="2000" dirty="0">
              <a:solidFill>
                <a:srgbClr val="443728"/>
              </a:solidFill>
              <a:latin typeface="Open Sans"/>
              <a:ea typeface="Open Sans"/>
              <a:cs typeface="Open Sans"/>
            </a:endParaRPr>
          </a:p>
        </p:txBody>
      </p:sp>
      <p:sp>
        <p:nvSpPr>
          <p:cNvPr id="10" name="Text 5"/>
          <p:cNvSpPr/>
          <p:nvPr/>
        </p:nvSpPr>
        <p:spPr>
          <a:xfrm>
            <a:off x="1402784" y="2849454"/>
            <a:ext cx="2706053" cy="347186"/>
          </a:xfrm>
          <a:prstGeom prst="rect">
            <a:avLst/>
          </a:prstGeom>
          <a:noFill/>
          <a:ln/>
        </p:spPr>
        <p:txBody>
          <a:bodyPr wrap="none" lIns="91440" tIns="45720" rIns="91440" bIns="45720" rtlCol="0" anchor="t"/>
          <a:lstStyle/>
          <a:p>
            <a:pPr marL="342900" indent="-342900">
              <a:lnSpc>
                <a:spcPts val="2734"/>
              </a:lnSpc>
              <a:buFont typeface="Arial" panose="020B0604020202020204" pitchFamily="34" charset="0"/>
              <a:buChar char="•"/>
            </a:pPr>
            <a:r>
              <a:rPr lang="en-US" sz="2150" b="1" dirty="0">
                <a:solidFill>
                  <a:srgbClr val="443728"/>
                </a:solidFill>
                <a:ea typeface="+mn-lt"/>
                <a:cs typeface="+mn-lt"/>
              </a:rPr>
              <a:t>Competitive Advantage:</a:t>
            </a:r>
          </a:p>
        </p:txBody>
      </p:sp>
      <p:sp>
        <p:nvSpPr>
          <p:cNvPr id="11" name="Text 6"/>
          <p:cNvSpPr/>
          <p:nvPr/>
        </p:nvSpPr>
        <p:spPr>
          <a:xfrm>
            <a:off x="1402785" y="3180835"/>
            <a:ext cx="12275146" cy="1066205"/>
          </a:xfrm>
          <a:prstGeom prst="rect">
            <a:avLst/>
          </a:prstGeom>
          <a:noFill/>
          <a:ln/>
        </p:spPr>
        <p:txBody>
          <a:bodyPr wrap="square" lIns="91440" tIns="45720" rIns="91440" bIns="45720" rtlCol="0" anchor="t"/>
          <a:lstStyle/>
          <a:p>
            <a:pPr>
              <a:lnSpc>
                <a:spcPts val="2799"/>
              </a:lnSpc>
            </a:pPr>
            <a:r>
              <a:rPr lang="en-US" sz="1750" dirty="0">
                <a:solidFill>
                  <a:srgbClr val="443728"/>
                </a:solidFill>
                <a:ea typeface="+mn-lt"/>
                <a:cs typeface="+mn-lt"/>
              </a:rPr>
              <a:t>In today's fast-paced world, development is frequently the key to remaining ahead of the competition. Businesses that reliably improve are way better situated to adjust to changing advertise conditions and meet advancing client needs</a:t>
            </a:r>
            <a:endParaRPr lang="en-US" dirty="0">
              <a:ea typeface="+mn-lt"/>
              <a:cs typeface="+mn-lt"/>
            </a:endParaRPr>
          </a:p>
        </p:txBody>
      </p:sp>
      <p:sp>
        <p:nvSpPr>
          <p:cNvPr id="13" name="Text 7"/>
          <p:cNvSpPr/>
          <p:nvPr/>
        </p:nvSpPr>
        <p:spPr>
          <a:xfrm>
            <a:off x="1402784" y="3850788"/>
            <a:ext cx="3406806" cy="519464"/>
          </a:xfrm>
          <a:prstGeom prst="rect">
            <a:avLst/>
          </a:prstGeom>
          <a:noFill/>
          <a:ln/>
        </p:spPr>
        <p:txBody>
          <a:bodyPr wrap="none" lIns="91440" tIns="45720" rIns="91440" bIns="45720" rtlCol="0" anchor="t"/>
          <a:lstStyle/>
          <a:p>
            <a:pPr marL="342900" indent="-342900">
              <a:lnSpc>
                <a:spcPts val="2734"/>
              </a:lnSpc>
              <a:buFont typeface="Arial" panose="020B0604020202020204" pitchFamily="34" charset="0"/>
              <a:buChar char="•"/>
            </a:pPr>
            <a:r>
              <a:rPr lang="en-US" sz="2150" b="1" dirty="0">
                <a:solidFill>
                  <a:srgbClr val="443728"/>
                </a:solidFill>
                <a:ea typeface="+mn-lt"/>
                <a:cs typeface="+mn-lt"/>
              </a:rPr>
              <a:t>Proficiency and Efficiency:</a:t>
            </a:r>
          </a:p>
        </p:txBody>
      </p:sp>
      <p:sp>
        <p:nvSpPr>
          <p:cNvPr id="14" name="Text 8"/>
          <p:cNvSpPr/>
          <p:nvPr/>
        </p:nvSpPr>
        <p:spPr>
          <a:xfrm>
            <a:off x="1459056" y="4254137"/>
            <a:ext cx="12275146" cy="748154"/>
          </a:xfrm>
          <a:prstGeom prst="rect">
            <a:avLst/>
          </a:prstGeom>
          <a:noFill/>
          <a:ln/>
        </p:spPr>
        <p:txBody>
          <a:bodyPr wrap="square" lIns="91440" tIns="45720" rIns="91440" bIns="45720" rtlCol="0" anchor="t"/>
          <a:lstStyle/>
          <a:p>
            <a:pPr>
              <a:lnSpc>
                <a:spcPts val="2799"/>
              </a:lnSpc>
            </a:pPr>
            <a:r>
              <a:rPr lang="en-US" sz="2000" dirty="0">
                <a:solidFill>
                  <a:srgbClr val="443728"/>
                </a:solidFill>
                <a:ea typeface="+mn-lt"/>
                <a:cs typeface="+mn-lt"/>
              </a:rPr>
              <a:t>Imaginative arrangements frequently streamline forms, making them more proficient and beneficial. This may lead to taken a toll reserve funds, time investment funds, and moved forward in general execution.</a:t>
            </a:r>
            <a:endParaRPr lang="en-US" sz="2000" dirty="0">
              <a:ea typeface="+mn-lt"/>
              <a:cs typeface="+mn-lt"/>
            </a:endParaRPr>
          </a:p>
        </p:txBody>
      </p:sp>
      <p:sp>
        <p:nvSpPr>
          <p:cNvPr id="15" name="TextBox 14">
            <a:extLst>
              <a:ext uri="{FF2B5EF4-FFF2-40B4-BE49-F238E27FC236}">
                <a16:creationId xmlns:a16="http://schemas.microsoft.com/office/drawing/2014/main" id="{931B9270-17EE-468B-08CB-F60B3FF25EAB}"/>
              </a:ext>
            </a:extLst>
          </p:cNvPr>
          <p:cNvSpPr txBox="1"/>
          <p:nvPr/>
        </p:nvSpPr>
        <p:spPr>
          <a:xfrm>
            <a:off x="1408365" y="1149553"/>
            <a:ext cx="1227226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Imaginative arrangements are significant for tending to modern challenges over different spaces, counting innovation, healthcare, environment, instruction, and past. Here's a emphasis of their significance:</a:t>
            </a:r>
          </a:p>
        </p:txBody>
      </p:sp>
      <p:sp>
        <p:nvSpPr>
          <p:cNvPr id="16" name="TextBox 15">
            <a:extLst>
              <a:ext uri="{FF2B5EF4-FFF2-40B4-BE49-F238E27FC236}">
                <a16:creationId xmlns:a16="http://schemas.microsoft.com/office/drawing/2014/main" id="{7E82BE1F-E494-58A7-1F2B-A35597336E38}"/>
              </a:ext>
            </a:extLst>
          </p:cNvPr>
          <p:cNvSpPr txBox="1"/>
          <p:nvPr/>
        </p:nvSpPr>
        <p:spPr>
          <a:xfrm>
            <a:off x="1406585" y="5017816"/>
            <a:ext cx="3924457" cy="4231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150" b="1" dirty="0">
                <a:solidFill>
                  <a:schemeClr val="tx1">
                    <a:lumMod val="85000"/>
                    <a:lumOff val="15000"/>
                  </a:schemeClr>
                </a:solidFill>
                <a:ea typeface="+mn-lt"/>
                <a:cs typeface="+mn-lt"/>
              </a:rPr>
              <a:t>Imagination and Motivation :</a:t>
            </a:r>
          </a:p>
        </p:txBody>
      </p:sp>
      <p:sp>
        <p:nvSpPr>
          <p:cNvPr id="18" name="TextBox 17">
            <a:extLst>
              <a:ext uri="{FF2B5EF4-FFF2-40B4-BE49-F238E27FC236}">
                <a16:creationId xmlns:a16="http://schemas.microsoft.com/office/drawing/2014/main" id="{88072E7A-4DB2-588D-D9AF-B09EB45EFBE4}"/>
              </a:ext>
            </a:extLst>
          </p:cNvPr>
          <p:cNvSpPr txBox="1"/>
          <p:nvPr/>
        </p:nvSpPr>
        <p:spPr>
          <a:xfrm>
            <a:off x="1412134" y="5439980"/>
            <a:ext cx="121557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Advancement cultivates imagination and motivates others to think inventively as well. By exhibiting what is conceivable through advancement, we energize a culture of imagination and ceaseless advancement.</a:t>
            </a:r>
          </a:p>
        </p:txBody>
      </p:sp>
      <p:sp>
        <p:nvSpPr>
          <p:cNvPr id="19" name="TextBox 18">
            <a:extLst>
              <a:ext uri="{FF2B5EF4-FFF2-40B4-BE49-F238E27FC236}">
                <a16:creationId xmlns:a16="http://schemas.microsoft.com/office/drawing/2014/main" id="{01289A1B-F0FF-FAF6-8101-141EFB9A2253}"/>
              </a:ext>
            </a:extLst>
          </p:cNvPr>
          <p:cNvSpPr txBox="1"/>
          <p:nvPr/>
        </p:nvSpPr>
        <p:spPr>
          <a:xfrm>
            <a:off x="1459056" y="6015556"/>
            <a:ext cx="3491859" cy="4231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Arial" panose="020B0604020202020204" pitchFamily="34" charset="0"/>
              <a:buChar char="•"/>
            </a:pPr>
            <a:r>
              <a:rPr lang="en-US" sz="2150" b="1" dirty="0">
                <a:solidFill>
                  <a:schemeClr val="tx1">
                    <a:lumMod val="85000"/>
                    <a:lumOff val="15000"/>
                  </a:schemeClr>
                </a:solidFill>
                <a:ea typeface="+mn-lt"/>
                <a:cs typeface="+mn-lt"/>
              </a:rPr>
              <a:t>Flexibility:</a:t>
            </a:r>
          </a:p>
        </p:txBody>
      </p:sp>
      <p:sp>
        <p:nvSpPr>
          <p:cNvPr id="20" name="TextBox 19">
            <a:extLst>
              <a:ext uri="{FF2B5EF4-FFF2-40B4-BE49-F238E27FC236}">
                <a16:creationId xmlns:a16="http://schemas.microsoft.com/office/drawing/2014/main" id="{E6D04B39-2378-871E-53F2-9696F6BB6A4E}"/>
              </a:ext>
            </a:extLst>
          </p:cNvPr>
          <p:cNvSpPr txBox="1"/>
          <p:nvPr/>
        </p:nvSpPr>
        <p:spPr>
          <a:xfrm>
            <a:off x="1417813" y="6372805"/>
            <a:ext cx="1190772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Imaginative arrangements regularly give versatility within the confront of instability. They permit organizations and people to adjust to changing circumstances and overcome deterrents more successfully.</a:t>
            </a:r>
          </a:p>
        </p:txBody>
      </p:sp>
      <p:sp>
        <p:nvSpPr>
          <p:cNvPr id="22" name="TextBox 21">
            <a:extLst>
              <a:ext uri="{FF2B5EF4-FFF2-40B4-BE49-F238E27FC236}">
                <a16:creationId xmlns:a16="http://schemas.microsoft.com/office/drawing/2014/main" id="{C79CF9E0-4F27-5582-777F-27B1C06A083F}"/>
              </a:ext>
            </a:extLst>
          </p:cNvPr>
          <p:cNvSpPr txBox="1"/>
          <p:nvPr/>
        </p:nvSpPr>
        <p:spPr>
          <a:xfrm>
            <a:off x="1408759" y="7013352"/>
            <a:ext cx="1196603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In outline, imaginative solutions are not fair alluring but basic for tending to the complex challenges of our time, driving advance, and building distant better; a much better; a higher; stronger; an improved"&gt;a distant better future for eras to come.  </a:t>
            </a:r>
          </a:p>
        </p:txBody>
      </p:sp>
    </p:spTree>
    <p:extLst>
      <p:ext uri="{BB962C8B-B14F-4D97-AF65-F5344CB8AC3E}">
        <p14:creationId xmlns:p14="http://schemas.microsoft.com/office/powerpoint/2010/main" val="3386096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1824874" y="439994"/>
            <a:ext cx="11510126" cy="1388745"/>
          </a:xfrm>
          <a:prstGeom prst="rect">
            <a:avLst/>
          </a:prstGeom>
          <a:noFill/>
          <a:ln/>
        </p:spPr>
        <p:txBody>
          <a:bodyPr wrap="square" rtlCol="0" anchor="t"/>
          <a:lstStyle/>
          <a:p>
            <a:pPr marL="0" indent="0" algn="ctr">
              <a:lnSpc>
                <a:spcPts val="5468"/>
              </a:lnSpc>
              <a:buNone/>
            </a:pPr>
            <a:r>
              <a:rPr lang="en-US" sz="4374" b="1" dirty="0">
                <a:solidFill>
                  <a:srgbClr val="443728"/>
                </a:solidFill>
                <a:latin typeface="Crimson Pro" pitchFamily="34" charset="0"/>
                <a:ea typeface="Crimson Pro" pitchFamily="34" charset="-122"/>
                <a:cs typeface="Crimson Pro" pitchFamily="34" charset="-120"/>
              </a:rPr>
              <a:t>Our IoT-Based Agriculture Solution Overview</a:t>
            </a:r>
            <a:endParaRPr lang="en-US" sz="4374" dirty="0"/>
          </a:p>
        </p:txBody>
      </p:sp>
      <p:grpSp>
        <p:nvGrpSpPr>
          <p:cNvPr id="9" name="Group 8">
            <a:extLst>
              <a:ext uri="{FF2B5EF4-FFF2-40B4-BE49-F238E27FC236}">
                <a16:creationId xmlns:a16="http://schemas.microsoft.com/office/drawing/2014/main" id="{A2C5C8B0-E2CA-3D20-C09F-DED66D26B7BD}"/>
              </a:ext>
            </a:extLst>
          </p:cNvPr>
          <p:cNvGrpSpPr/>
          <p:nvPr/>
        </p:nvGrpSpPr>
        <p:grpSpPr>
          <a:xfrm>
            <a:off x="1507240" y="1828739"/>
            <a:ext cx="11615919" cy="1857006"/>
            <a:chOff x="984108" y="2068841"/>
            <a:chExt cx="11615919" cy="1857006"/>
          </a:xfrm>
        </p:grpSpPr>
        <p:sp>
          <p:nvSpPr>
            <p:cNvPr id="5" name="Text 3"/>
            <p:cNvSpPr/>
            <p:nvPr/>
          </p:nvSpPr>
          <p:spPr>
            <a:xfrm>
              <a:off x="984108" y="2068841"/>
              <a:ext cx="3339465"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Direct Challenges Addressed</a:t>
              </a:r>
              <a:endParaRPr lang="en-US" sz="2187" dirty="0"/>
            </a:p>
          </p:txBody>
        </p:sp>
        <p:sp>
          <p:nvSpPr>
            <p:cNvPr id="6" name="Text 4"/>
            <p:cNvSpPr/>
            <p:nvPr/>
          </p:nvSpPr>
          <p:spPr>
            <a:xfrm>
              <a:off x="984108" y="2504241"/>
              <a:ext cx="5006221"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Our solution strategically tackles challenges such as water misuse, inefficient fertilization, and pest control, significantly enhancing overall farm productivity.</a:t>
              </a:r>
              <a:endParaRPr lang="en-US" sz="1750" dirty="0"/>
            </a:p>
          </p:txBody>
        </p:sp>
        <p:sp>
          <p:nvSpPr>
            <p:cNvPr id="7" name="Text 5"/>
            <p:cNvSpPr/>
            <p:nvPr/>
          </p:nvSpPr>
          <p:spPr>
            <a:xfrm>
              <a:off x="7593806" y="2068841"/>
              <a:ext cx="2221944" cy="347186"/>
            </a:xfrm>
            <a:prstGeom prst="rect">
              <a:avLst/>
            </a:prstGeom>
            <a:noFill/>
            <a:ln/>
          </p:spPr>
          <p:txBody>
            <a:bodyPr wrap="none" rtlCol="0" anchor="t"/>
            <a:lstStyle/>
            <a:p>
              <a:pPr marL="0" indent="0">
                <a:lnSpc>
                  <a:spcPts val="2734"/>
                </a:lnSpc>
                <a:buNone/>
              </a:pPr>
              <a:r>
                <a:rPr lang="en-US" sz="2187" b="1" dirty="0">
                  <a:solidFill>
                    <a:srgbClr val="443728"/>
                  </a:solidFill>
                  <a:latin typeface="Crimson Pro" pitchFamily="34" charset="0"/>
                  <a:ea typeface="Crimson Pro" pitchFamily="34" charset="-122"/>
                  <a:cs typeface="Crimson Pro" pitchFamily="34" charset="-120"/>
                </a:rPr>
                <a:t>Solution Blueprint</a:t>
              </a:r>
              <a:endParaRPr lang="en-US" sz="2187" dirty="0"/>
            </a:p>
          </p:txBody>
        </p:sp>
        <p:sp>
          <p:nvSpPr>
            <p:cNvPr id="8" name="Text 6"/>
            <p:cNvSpPr/>
            <p:nvPr/>
          </p:nvSpPr>
          <p:spPr>
            <a:xfrm>
              <a:off x="7593806" y="2498339"/>
              <a:ext cx="5006221" cy="1421606"/>
            </a:xfrm>
            <a:prstGeom prst="rect">
              <a:avLst/>
            </a:prstGeom>
            <a:noFill/>
            <a:ln/>
          </p:spPr>
          <p:txBody>
            <a:bodyPr wrap="square" rtlCol="0" anchor="t"/>
            <a:lstStyle/>
            <a:p>
              <a:pPr marL="0" indent="0">
                <a:lnSpc>
                  <a:spcPts val="2799"/>
                </a:lnSpc>
                <a:buNone/>
              </a:pPr>
              <a:r>
                <a:rPr lang="en-US" sz="1750" dirty="0">
                  <a:solidFill>
                    <a:srgbClr val="443728"/>
                  </a:solidFill>
                  <a:latin typeface="Open Sans" pitchFamily="34" charset="0"/>
                  <a:ea typeface="Open Sans" pitchFamily="34" charset="-122"/>
                  <a:cs typeface="Open Sans" pitchFamily="34" charset="-120"/>
                </a:rPr>
                <a:t>Introducing an architecturally sound and technologically advanced system capable of real-time monitoring, data analysis, predictive maintenance, and more.</a:t>
              </a:r>
              <a:endParaRPr lang="en-US" sz="1750" dirty="0"/>
            </a:p>
          </p:txBody>
        </p:sp>
      </p:grpSp>
      <p:sp>
        <p:nvSpPr>
          <p:cNvPr id="10" name="TextBox 9">
            <a:extLst>
              <a:ext uri="{FF2B5EF4-FFF2-40B4-BE49-F238E27FC236}">
                <a16:creationId xmlns:a16="http://schemas.microsoft.com/office/drawing/2014/main" id="{13B388A4-7C16-CE4E-3106-06ED676D7718}"/>
              </a:ext>
            </a:extLst>
          </p:cNvPr>
          <p:cNvSpPr txBox="1"/>
          <p:nvPr/>
        </p:nvSpPr>
        <p:spPr>
          <a:xfrm>
            <a:off x="1507240" y="4427865"/>
            <a:ext cx="12235946" cy="2677656"/>
          </a:xfrm>
          <a:prstGeom prst="rect">
            <a:avLst/>
          </a:prstGeom>
          <a:noFill/>
        </p:spPr>
        <p:txBody>
          <a:bodyPr wrap="square" rtlCol="0">
            <a:spAutoFit/>
          </a:bodyPr>
          <a:lstStyle/>
          <a:p>
            <a:r>
              <a:rPr lang="en-US" sz="2400" dirty="0"/>
              <a:t>Our IoT-based agriculture solution integrates sensors, actuators, and data analytics to optimize farming processes. It collects real-time data on soil moisture, temperature, humidity, and light levels, allowing farmers to make informed decisions about irrigation, fertilization, and crop health. Through a user-friendly interface, farmers can remotely monitor field conditions, receive alerts, and automate irrigation systems based on preset thresholds. The solution enhances crop yield, conserves resources, and improves overall farm efficiency, empowering farmers with actionable insights for sustainable agriculture practices.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4" name="Text 2"/>
          <p:cNvSpPr/>
          <p:nvPr/>
        </p:nvSpPr>
        <p:spPr>
          <a:xfrm>
            <a:off x="2653840" y="526186"/>
            <a:ext cx="9172400" cy="763410"/>
          </a:xfrm>
          <a:prstGeom prst="rect">
            <a:avLst/>
          </a:prstGeom>
          <a:noFill/>
          <a:ln/>
        </p:spPr>
        <p:txBody>
          <a:bodyPr wrap="square" rtlCol="0" anchor="t"/>
          <a:lstStyle/>
          <a:p>
            <a:pPr marL="0" indent="0">
              <a:lnSpc>
                <a:spcPts val="5468"/>
              </a:lnSpc>
              <a:buNone/>
            </a:pPr>
            <a:r>
              <a:rPr lang="en-IN" sz="4400" dirty="0"/>
              <a:t>Highlight Of the Identified Challenges</a:t>
            </a:r>
            <a:endParaRPr lang="en-US" sz="4374" dirty="0"/>
          </a:p>
        </p:txBody>
      </p:sp>
      <p:sp>
        <p:nvSpPr>
          <p:cNvPr id="5" name="Text 3"/>
          <p:cNvSpPr/>
          <p:nvPr/>
        </p:nvSpPr>
        <p:spPr>
          <a:xfrm>
            <a:off x="984108" y="2068841"/>
            <a:ext cx="3339465" cy="347186"/>
          </a:xfrm>
          <a:prstGeom prst="rect">
            <a:avLst/>
          </a:prstGeom>
          <a:noFill/>
          <a:ln/>
        </p:spPr>
        <p:txBody>
          <a:bodyPr wrap="none" rtlCol="0" anchor="t"/>
          <a:lstStyle/>
          <a:p>
            <a:pPr marL="0" indent="0">
              <a:lnSpc>
                <a:spcPts val="2734"/>
              </a:lnSpc>
              <a:buNone/>
            </a:pPr>
            <a:endParaRPr lang="en-US" sz="2187" dirty="0"/>
          </a:p>
        </p:txBody>
      </p:sp>
      <p:sp>
        <p:nvSpPr>
          <p:cNvPr id="6" name="Text 4"/>
          <p:cNvSpPr/>
          <p:nvPr/>
        </p:nvSpPr>
        <p:spPr>
          <a:xfrm>
            <a:off x="984108" y="2504241"/>
            <a:ext cx="5006221" cy="1421606"/>
          </a:xfrm>
          <a:prstGeom prst="rect">
            <a:avLst/>
          </a:prstGeom>
          <a:noFill/>
          <a:ln/>
        </p:spPr>
        <p:txBody>
          <a:bodyPr wrap="square" rtlCol="0" anchor="t"/>
          <a:lstStyle/>
          <a:p>
            <a:pPr marL="0" indent="0">
              <a:lnSpc>
                <a:spcPts val="2799"/>
              </a:lnSpc>
              <a:buNone/>
            </a:pPr>
            <a:endParaRPr lang="en-US" sz="1750" dirty="0"/>
          </a:p>
        </p:txBody>
      </p:sp>
      <p:sp>
        <p:nvSpPr>
          <p:cNvPr id="7" name="Text 5"/>
          <p:cNvSpPr/>
          <p:nvPr/>
        </p:nvSpPr>
        <p:spPr>
          <a:xfrm>
            <a:off x="7593806" y="2068841"/>
            <a:ext cx="2221944" cy="347186"/>
          </a:xfrm>
          <a:prstGeom prst="rect">
            <a:avLst/>
          </a:prstGeom>
          <a:noFill/>
          <a:ln/>
        </p:spPr>
        <p:txBody>
          <a:bodyPr wrap="none" rtlCol="0" anchor="t"/>
          <a:lstStyle/>
          <a:p>
            <a:pPr marL="0" indent="0">
              <a:lnSpc>
                <a:spcPts val="2734"/>
              </a:lnSpc>
              <a:buNone/>
            </a:pPr>
            <a:endParaRPr lang="en-US" sz="2187" dirty="0"/>
          </a:p>
        </p:txBody>
      </p:sp>
      <p:sp>
        <p:nvSpPr>
          <p:cNvPr id="8" name="Text 6"/>
          <p:cNvSpPr/>
          <p:nvPr/>
        </p:nvSpPr>
        <p:spPr>
          <a:xfrm>
            <a:off x="7593806" y="2498339"/>
            <a:ext cx="5006221" cy="1421606"/>
          </a:xfrm>
          <a:prstGeom prst="rect">
            <a:avLst/>
          </a:prstGeom>
          <a:noFill/>
          <a:ln/>
        </p:spPr>
        <p:txBody>
          <a:bodyPr wrap="square" rtlCol="0" anchor="t"/>
          <a:lstStyle/>
          <a:p>
            <a:pPr marL="0" indent="0">
              <a:lnSpc>
                <a:spcPts val="2799"/>
              </a:lnSpc>
              <a:buNone/>
            </a:pPr>
            <a:endParaRPr lang="en-US" sz="1750" dirty="0"/>
          </a:p>
        </p:txBody>
      </p:sp>
      <p:sp>
        <p:nvSpPr>
          <p:cNvPr id="10" name="TextBox 9">
            <a:extLst>
              <a:ext uri="{FF2B5EF4-FFF2-40B4-BE49-F238E27FC236}">
                <a16:creationId xmlns:a16="http://schemas.microsoft.com/office/drawing/2014/main" id="{13B388A4-7C16-CE4E-3106-06ED676D7718}"/>
              </a:ext>
            </a:extLst>
          </p:cNvPr>
          <p:cNvSpPr txBox="1"/>
          <p:nvPr/>
        </p:nvSpPr>
        <p:spPr>
          <a:xfrm>
            <a:off x="984108" y="2068841"/>
            <a:ext cx="12235946" cy="5693866"/>
          </a:xfrm>
          <a:prstGeom prst="rect">
            <a:avLst/>
          </a:prstGeom>
          <a:noFill/>
        </p:spPr>
        <p:txBody>
          <a:bodyPr wrap="square" rtlCol="0">
            <a:spAutoFit/>
          </a:bodyPr>
          <a:lstStyle/>
          <a:p>
            <a:r>
              <a:rPr lang="en-US" sz="2000" dirty="0"/>
              <a:t>Our IoT-based agriculture solution directly addresses key challenges faced by farmers:</a:t>
            </a:r>
          </a:p>
          <a:p>
            <a:endParaRPr lang="en-US" sz="2000" dirty="0"/>
          </a:p>
          <a:p>
            <a:r>
              <a:rPr lang="en-US" sz="2000" dirty="0"/>
              <a:t>1. Data-Driven Decision Making: By collecting real-time data on soil conditions, weather patterns, and crop health, farmers can make informed decisions about irrigation, fertilization, and pest management.</a:t>
            </a:r>
          </a:p>
          <a:p>
            <a:endParaRPr lang="en-US" sz="2000" dirty="0"/>
          </a:p>
          <a:p>
            <a:r>
              <a:rPr lang="en-US" sz="2000" dirty="0"/>
              <a:t>2. Resource Conservation: Through precise monitoring and control of irrigation systems, our solution helps conserve water and energy by avoiding overwatering and optimizing resource usage based on actual crop needs.</a:t>
            </a:r>
          </a:p>
          <a:p>
            <a:endParaRPr lang="en-US" sz="2000" dirty="0"/>
          </a:p>
          <a:p>
            <a:r>
              <a:rPr lang="en-US" sz="2000" dirty="0"/>
              <a:t>3. Remote Monitoring and Management: Farmers can remotely monitor field conditions and receive alerts about potential issues such as soil moisture depletion or temperature fluctuations, allowing for timely intervention and problem resolution.</a:t>
            </a:r>
          </a:p>
          <a:p>
            <a:endParaRPr lang="en-US" sz="2000" dirty="0"/>
          </a:p>
          <a:p>
            <a:r>
              <a:rPr lang="en-US" sz="2000" dirty="0"/>
              <a:t>4. Increased Efficiency and Yield: With automated processes and predictive analytics, farmers can optimize their farming practices, leading to increased crop yields, improved quality, and reduced operational costs.</a:t>
            </a:r>
          </a:p>
          <a:p>
            <a:endParaRPr lang="en-US" sz="2000" dirty="0"/>
          </a:p>
          <a:p>
            <a:r>
              <a:rPr lang="en-US" sz="2000" dirty="0"/>
              <a:t>5. Sustainability: By promoting data-driven precision agriculture techniques, our solution supports sustainable farming practices by minimizing environmental impact and maximizing resource efficiency over the long term.</a:t>
            </a:r>
          </a:p>
          <a:p>
            <a:endParaRPr lang="en-US" sz="2400" dirty="0"/>
          </a:p>
        </p:txBody>
      </p:sp>
    </p:spTree>
    <p:extLst>
      <p:ext uri="{BB962C8B-B14F-4D97-AF65-F5344CB8AC3E}">
        <p14:creationId xmlns:p14="http://schemas.microsoft.com/office/powerpoint/2010/main" val="865585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sp>
        <p:nvSpPr>
          <p:cNvPr id="6" name="Text 3"/>
          <p:cNvSpPr/>
          <p:nvPr/>
        </p:nvSpPr>
        <p:spPr>
          <a:xfrm>
            <a:off x="2037993" y="506730"/>
            <a:ext cx="4735830" cy="694373"/>
          </a:xfrm>
          <a:prstGeom prst="rect">
            <a:avLst/>
          </a:prstGeom>
          <a:noFill/>
          <a:ln/>
        </p:spPr>
        <p:txBody>
          <a:bodyPr wrap="none" rtlCol="0" anchor="t"/>
          <a:lstStyle/>
          <a:p>
            <a:pPr marL="0" indent="0">
              <a:lnSpc>
                <a:spcPts val="5468"/>
              </a:lnSpc>
              <a:buNone/>
            </a:pPr>
            <a:r>
              <a:rPr lang="en-US" sz="4374" b="1" dirty="0">
                <a:solidFill>
                  <a:srgbClr val="443728"/>
                </a:solidFill>
                <a:latin typeface="Crimson Pro" pitchFamily="34" charset="0"/>
                <a:ea typeface="Crimson Pro" pitchFamily="34" charset="-122"/>
                <a:cs typeface="Crimson Pro" pitchFamily="34" charset="-120"/>
              </a:rPr>
              <a:t>System Architecture</a:t>
            </a:r>
            <a:endParaRPr lang="en-US" sz="4374" dirty="0"/>
          </a:p>
        </p:txBody>
      </p:sp>
      <p:sp>
        <p:nvSpPr>
          <p:cNvPr id="8" name="Text 5"/>
          <p:cNvSpPr/>
          <p:nvPr/>
        </p:nvSpPr>
        <p:spPr>
          <a:xfrm>
            <a:off x="2225635" y="4123253"/>
            <a:ext cx="124658" cy="416481"/>
          </a:xfrm>
          <a:prstGeom prst="rect">
            <a:avLst/>
          </a:prstGeom>
          <a:noFill/>
          <a:ln/>
        </p:spPr>
        <p:txBody>
          <a:bodyPr wrap="none" rtlCol="0" anchor="t"/>
          <a:lstStyle/>
          <a:p>
            <a:pPr marL="0" indent="0" algn="ctr">
              <a:lnSpc>
                <a:spcPts val="3281"/>
              </a:lnSpc>
              <a:buNone/>
            </a:pPr>
            <a:endParaRPr lang="en-US" sz="2624" dirty="0"/>
          </a:p>
        </p:txBody>
      </p:sp>
      <p:pic>
        <p:nvPicPr>
          <p:cNvPr id="17410" name="Picture 2" descr="Smart Irrigation System using ESP32">
            <a:extLst>
              <a:ext uri="{FF2B5EF4-FFF2-40B4-BE49-F238E27FC236}">
                <a16:creationId xmlns:a16="http://schemas.microsoft.com/office/drawing/2014/main" id="{95D0812E-6DD5-4C6A-F20E-5929E3555C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54" t="14842" r="25444" b="4220"/>
          <a:stretch/>
        </p:blipFill>
        <p:spPr bwMode="auto">
          <a:xfrm>
            <a:off x="2225635" y="1209377"/>
            <a:ext cx="8412880" cy="6660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D827FAA-431C-0B5C-2506-A54B45EC7CD1}"/>
              </a:ext>
            </a:extLst>
          </p:cNvPr>
          <p:cNvSpPr txBox="1"/>
          <p:nvPr/>
        </p:nvSpPr>
        <p:spPr>
          <a:xfrm>
            <a:off x="2514602" y="440871"/>
            <a:ext cx="9586450" cy="756617"/>
          </a:xfrm>
          <a:prstGeom prst="rect">
            <a:avLst/>
          </a:prstGeom>
          <a:noFill/>
        </p:spPr>
        <p:txBody>
          <a:bodyPr wrap="square">
            <a:spAutoFit/>
          </a:bodyPr>
          <a:lstStyle/>
          <a:p>
            <a:pPr marL="0" indent="0" algn="ctr">
              <a:lnSpc>
                <a:spcPts val="5353"/>
              </a:lnSpc>
              <a:buNone/>
            </a:pPr>
            <a:r>
              <a:rPr lang="en-US" sz="4280" b="1" dirty="0">
                <a:solidFill>
                  <a:srgbClr val="443728"/>
                </a:solidFill>
                <a:latin typeface="Crimson Pro" pitchFamily="34" charset="0"/>
                <a:ea typeface="Crimson Pro" pitchFamily="34" charset="-122"/>
                <a:cs typeface="Crimson Pro" pitchFamily="34" charset="-120"/>
              </a:rPr>
              <a:t>Key Components Breakdown</a:t>
            </a:r>
            <a:endParaRPr lang="en-US" sz="4280" dirty="0"/>
          </a:p>
        </p:txBody>
      </p:sp>
      <p:graphicFrame>
        <p:nvGraphicFramePr>
          <p:cNvPr id="10" name="Table 9">
            <a:extLst>
              <a:ext uri="{FF2B5EF4-FFF2-40B4-BE49-F238E27FC236}">
                <a16:creationId xmlns:a16="http://schemas.microsoft.com/office/drawing/2014/main" id="{C87F2AA3-B8DE-162B-48E8-DB9CF1AAEB2D}"/>
              </a:ext>
            </a:extLst>
          </p:cNvPr>
          <p:cNvGraphicFramePr>
            <a:graphicFrameLocks noGrp="1"/>
          </p:cNvGraphicFramePr>
          <p:nvPr/>
        </p:nvGraphicFramePr>
        <p:xfrm>
          <a:off x="1474840" y="1578076"/>
          <a:ext cx="11665974" cy="6018924"/>
        </p:xfrm>
        <a:graphic>
          <a:graphicData uri="http://schemas.openxmlformats.org/drawingml/2006/table">
            <a:tbl>
              <a:tblPr firstRow="1" bandRow="1">
                <a:tableStyleId>{0E3FDE45-AF77-4B5C-9715-49D594BDF05E}</a:tableStyleId>
              </a:tblPr>
              <a:tblGrid>
                <a:gridCol w="3888658">
                  <a:extLst>
                    <a:ext uri="{9D8B030D-6E8A-4147-A177-3AD203B41FA5}">
                      <a16:colId xmlns:a16="http://schemas.microsoft.com/office/drawing/2014/main" val="561947239"/>
                    </a:ext>
                  </a:extLst>
                </a:gridCol>
                <a:gridCol w="3888658">
                  <a:extLst>
                    <a:ext uri="{9D8B030D-6E8A-4147-A177-3AD203B41FA5}">
                      <a16:colId xmlns:a16="http://schemas.microsoft.com/office/drawing/2014/main" val="2953401004"/>
                    </a:ext>
                  </a:extLst>
                </a:gridCol>
                <a:gridCol w="3888658">
                  <a:extLst>
                    <a:ext uri="{9D8B030D-6E8A-4147-A177-3AD203B41FA5}">
                      <a16:colId xmlns:a16="http://schemas.microsoft.com/office/drawing/2014/main" val="2435170582"/>
                    </a:ext>
                  </a:extLst>
                </a:gridCol>
              </a:tblGrid>
              <a:tr h="675198">
                <a:tc>
                  <a:txBody>
                    <a:bodyPr/>
                    <a:lstStyle/>
                    <a:p>
                      <a:pPr algn="ctr"/>
                      <a:r>
                        <a:rPr lang="en-US" sz="2400" dirty="0"/>
                        <a:t>Components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t>Description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Price in 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6640006"/>
                  </a:ext>
                </a:extLst>
              </a:tr>
              <a:tr h="541547">
                <a:tc>
                  <a:txBody>
                    <a:bodyPr/>
                    <a:lstStyle/>
                    <a:p>
                      <a:pPr algn="ctr"/>
                      <a:r>
                        <a:rPr lang="en-US" sz="2400" dirty="0"/>
                        <a:t>Sensors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buFont typeface="Arial" panose="020B0604020202020204" pitchFamily="34" charset="0"/>
                        <a:buNone/>
                      </a:pPr>
                      <a:r>
                        <a:rPr lang="en-US" sz="2400" dirty="0"/>
                        <a:t>DHT11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1112751"/>
                  </a:ext>
                </a:extLst>
              </a:tr>
              <a:tr h="540419">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Rain Sensor module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0696339"/>
                  </a:ext>
                </a:extLst>
              </a:tr>
              <a:tr h="481996">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LCD Display (2*16)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8789189"/>
                  </a:ext>
                </a:extLst>
              </a:tr>
              <a:tr h="555026">
                <a:tc>
                  <a:txBody>
                    <a:bodyPr/>
                    <a:lstStyle/>
                    <a:p>
                      <a:endParaRPr 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SPST Relay Module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8103659"/>
                  </a:ext>
                </a:extLst>
              </a:tr>
              <a:tr h="511208">
                <a:tc>
                  <a:txBody>
                    <a:bodyPr/>
                    <a:lstStyle/>
                    <a:p>
                      <a:endParaRPr 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ESP32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350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5409079"/>
                  </a:ext>
                </a:extLst>
              </a:tr>
              <a:tr h="496602">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Moisture Sensor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590208"/>
                  </a:ext>
                </a:extLst>
              </a:tr>
              <a:tr h="522551">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PIR Motion Sensor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6002293"/>
                  </a:ext>
                </a:extLst>
              </a:tr>
              <a:tr h="549528">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Dc motor 12V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3641186"/>
                  </a:ext>
                </a:extLst>
              </a:tr>
              <a:tr h="469651">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Water pump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018883"/>
                  </a:ext>
                </a:extLst>
              </a:tr>
              <a:tr h="675198">
                <a:tc>
                  <a:txBody>
                    <a:bodyPr/>
                    <a:lstStyle/>
                    <a:p>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Buzzer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5300291"/>
                  </a:ext>
                </a:extLst>
              </a:tr>
            </a:tbl>
          </a:graphicData>
        </a:graphic>
      </p:graphicFrame>
    </p:spTree>
    <p:extLst>
      <p:ext uri="{BB962C8B-B14F-4D97-AF65-F5344CB8AC3E}">
        <p14:creationId xmlns:p14="http://schemas.microsoft.com/office/powerpoint/2010/main" val="2415216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1019</TotalTime>
  <Words>3094</Words>
  <Application>Microsoft Office PowerPoint</Application>
  <PresentationFormat>Custom</PresentationFormat>
  <Paragraphs>217</Paragraphs>
  <Slides>31</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Crimson Pro</vt:lpstr>
      <vt:lpstr>Inter</vt:lpstr>
      <vt:lpstr>Open Sans</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Features and Functionalities:</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Shashank Naik</cp:lastModifiedBy>
  <cp:revision>8</cp:revision>
  <dcterms:created xsi:type="dcterms:W3CDTF">2024-02-19T14:06:35Z</dcterms:created>
  <dcterms:modified xsi:type="dcterms:W3CDTF">2024-03-09T03:14:19Z</dcterms:modified>
</cp:coreProperties>
</file>