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9" r:id="rId2"/>
    <p:sldId id="281" r:id="rId3"/>
    <p:sldId id="260" r:id="rId4"/>
    <p:sldId id="266" r:id="rId5"/>
    <p:sldId id="278" r:id="rId6"/>
    <p:sldId id="279" r:id="rId7"/>
    <p:sldId id="267" r:id="rId8"/>
    <p:sldId id="268" r:id="rId9"/>
    <p:sldId id="269" r:id="rId10"/>
    <p:sldId id="271" r:id="rId11"/>
    <p:sldId id="272" r:id="rId12"/>
    <p:sldId id="273" r:id="rId13"/>
    <p:sldId id="274" r:id="rId14"/>
    <p:sldId id="275" r:id="rId15"/>
    <p:sldId id="276" r:id="rId16"/>
    <p:sldId id="277" r:id="rId17"/>
    <p:sldId id="262"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10"/>
  </p:normalViewPr>
  <p:slideViewPr>
    <p:cSldViewPr snapToGrid="0" snapToObjects="1">
      <p:cViewPr varScale="1">
        <p:scale>
          <a:sx n="65" d="100"/>
          <a:sy n="65"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119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84347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824874" y="439994"/>
            <a:ext cx="10554414" cy="1388745"/>
          </a:xfrm>
          <a:prstGeom prst="rect">
            <a:avLst/>
          </a:prstGeom>
          <a:noFill/>
          <a:ln/>
        </p:spPr>
        <p:txBody>
          <a:bodyPr wrap="square" rtlCol="0" anchor="t"/>
          <a:lstStyle/>
          <a:p>
            <a:pPr marL="0" indent="0" algn="ctr">
              <a:lnSpc>
                <a:spcPts val="5468"/>
              </a:lnSpc>
              <a:buNone/>
            </a:pPr>
            <a:r>
              <a:rPr lang="en-US" sz="4374" b="1" dirty="0">
                <a:solidFill>
                  <a:srgbClr val="443728"/>
                </a:solidFill>
                <a:latin typeface="Crimson Pro" pitchFamily="34" charset="0"/>
                <a:ea typeface="Crimson Pro" pitchFamily="34" charset="-122"/>
                <a:cs typeface="Crimson Pro" pitchFamily="34" charset="-120"/>
              </a:rPr>
              <a:t>Our IoT-Based Agriculture Solution Overview</a:t>
            </a:r>
            <a:endParaRPr lang="en-US" sz="4374" dirty="0"/>
          </a:p>
        </p:txBody>
      </p:sp>
      <p:grpSp>
        <p:nvGrpSpPr>
          <p:cNvPr id="9" name="Group 8">
            <a:extLst>
              <a:ext uri="{FF2B5EF4-FFF2-40B4-BE49-F238E27FC236}">
                <a16:creationId xmlns:a16="http://schemas.microsoft.com/office/drawing/2014/main" id="{A2C5C8B0-E2CA-3D20-C09F-DED66D26B7BD}"/>
              </a:ext>
            </a:extLst>
          </p:cNvPr>
          <p:cNvGrpSpPr/>
          <p:nvPr/>
        </p:nvGrpSpPr>
        <p:grpSpPr>
          <a:xfrm>
            <a:off x="1507240" y="1828739"/>
            <a:ext cx="11615919" cy="1857006"/>
            <a:chOff x="984108" y="2068841"/>
            <a:chExt cx="11615919" cy="1857006"/>
          </a:xfrm>
        </p:grpSpPr>
        <p:sp>
          <p:nvSpPr>
            <p:cNvPr id="5" name="Text 3"/>
            <p:cNvSpPr/>
            <p:nvPr/>
          </p:nvSpPr>
          <p:spPr>
            <a:xfrm>
              <a:off x="984108" y="2068841"/>
              <a:ext cx="333946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Direct Challenges Addressed</a:t>
              </a:r>
              <a:endParaRPr lang="en-US" sz="2187" dirty="0"/>
            </a:p>
          </p:txBody>
        </p:sp>
        <p:sp>
          <p:nvSpPr>
            <p:cNvPr id="6" name="Text 4"/>
            <p:cNvSpPr/>
            <p:nvPr/>
          </p:nvSpPr>
          <p:spPr>
            <a:xfrm>
              <a:off x="984108" y="2504241"/>
              <a:ext cx="500622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Our solution strategically tackles challenges such as water misuse, inefficient fertilization, and pest control, significantly enhancing overall farm productivity.</a:t>
              </a:r>
              <a:endParaRPr lang="en-US" sz="1750" dirty="0"/>
            </a:p>
          </p:txBody>
        </p:sp>
        <p:sp>
          <p:nvSpPr>
            <p:cNvPr id="7" name="Text 5"/>
            <p:cNvSpPr/>
            <p:nvPr/>
          </p:nvSpPr>
          <p:spPr>
            <a:xfrm>
              <a:off x="7593806" y="2068841"/>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Solution Blueprint</a:t>
              </a:r>
              <a:endParaRPr lang="en-US" sz="2187" dirty="0"/>
            </a:p>
          </p:txBody>
        </p:sp>
        <p:sp>
          <p:nvSpPr>
            <p:cNvPr id="8" name="Text 6"/>
            <p:cNvSpPr/>
            <p:nvPr/>
          </p:nvSpPr>
          <p:spPr>
            <a:xfrm>
              <a:off x="7593806" y="2498339"/>
              <a:ext cx="500622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Introducing an architecturally sound and technologically advanced system capable of real-time monitoring, data analysis, predictive maintenance, and more.</a:t>
              </a:r>
              <a:endParaRPr lang="en-US" sz="1750" dirty="0"/>
            </a:p>
          </p:txBody>
        </p:sp>
      </p:grpSp>
      <p:sp>
        <p:nvSpPr>
          <p:cNvPr id="10" name="TextBox 9">
            <a:extLst>
              <a:ext uri="{FF2B5EF4-FFF2-40B4-BE49-F238E27FC236}">
                <a16:creationId xmlns:a16="http://schemas.microsoft.com/office/drawing/2014/main" id="{13B388A4-7C16-CE4E-3106-06ED676D7718}"/>
              </a:ext>
            </a:extLst>
          </p:cNvPr>
          <p:cNvSpPr txBox="1"/>
          <p:nvPr/>
        </p:nvSpPr>
        <p:spPr>
          <a:xfrm>
            <a:off x="1507240" y="4427865"/>
            <a:ext cx="12235946" cy="2677656"/>
          </a:xfrm>
          <a:prstGeom prst="rect">
            <a:avLst/>
          </a:prstGeom>
          <a:noFill/>
        </p:spPr>
        <p:txBody>
          <a:bodyPr wrap="square" rtlCol="0">
            <a:spAutoFit/>
          </a:bodyPr>
          <a:lstStyle/>
          <a:p>
            <a:r>
              <a:rPr lang="en-US" sz="2400" dirty="0"/>
              <a:t>Our IoT-based agriculture solution integrates sensors, actuators, and data analytics to optimize farming processes. It collects real-time data on soil moisture, temperature, humidity, and light levels, allowing farmers to make informed decisions about irrigation, fertilization, and crop health. Through a user-friendly interface, farmers can remotely monitor field conditions, receive alerts, and automate irrigation systems based on preset thresholds. The solution enhances crop yield, conserves resources, and improves overall farm efficiency, empowering farmers with actionable insights for sustainable agriculture practices.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5156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4 </a:t>
            </a:r>
            <a:r>
              <a:rPr lang="en-US" sz="2800" b="1" dirty="0"/>
              <a:t>Rain Sensor </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2308324"/>
          </a:xfrm>
          <a:prstGeom prst="rect">
            <a:avLst/>
          </a:prstGeom>
          <a:noFill/>
        </p:spPr>
        <p:txBody>
          <a:bodyPr wrap="square">
            <a:spAutoFit/>
          </a:bodyPr>
          <a:lstStyle/>
          <a:p>
            <a:r>
              <a:rPr lang="en-US" sz="2400" dirty="0"/>
              <a:t>A rain sensor is a device that detects rainfall and triggers automated responses. It typically employs a series of electrodes or a moisture-sensitive element to detect the presence of water. When rain is detected, it sends a signal to systems like irrigation controllers to pause watering, enhancing water conservation efforts. Rain sensors are commonly used in both residential and commercial settings to optimize outdoor water usage.</a:t>
            </a:r>
          </a:p>
        </p:txBody>
      </p:sp>
      <p:pic>
        <p:nvPicPr>
          <p:cNvPr id="5122" name="Picture 2" descr="Rain Drop Sensor at Rs 150/piece | Sensors in Mumbai | ID: 13965330755">
            <a:extLst>
              <a:ext uri="{FF2B5EF4-FFF2-40B4-BE49-F238E27FC236}">
                <a16:creationId xmlns:a16="http://schemas.microsoft.com/office/drawing/2014/main" id="{D2061A0D-5555-D344-7490-1B600527C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400" y="3702784"/>
            <a:ext cx="3426460" cy="342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9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5156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5 </a:t>
            </a:r>
            <a:r>
              <a:rPr lang="en-US" sz="2800" b="1" dirty="0"/>
              <a:t>LCD Display  (2* 16)</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2677656"/>
          </a:xfrm>
          <a:prstGeom prst="rect">
            <a:avLst/>
          </a:prstGeom>
          <a:noFill/>
        </p:spPr>
        <p:txBody>
          <a:bodyPr wrap="square">
            <a:spAutoFit/>
          </a:bodyPr>
          <a:lstStyle/>
          <a:p>
            <a:r>
              <a:rPr lang="en-US" sz="2400" dirty="0"/>
              <a:t>An LCD display 16x2 is a liquid crystal display with 16 characters in each of its two rows. It provides a compact yet informative output for various electronic projects and devices. These displays are commonly used in Arduino and Raspberry Pi projects for showing text-based information such as sensor readings, messages, or menu options. With its simplicity and versatility, it serves as a fundamental component in many embedded systems and DIY electronics.</a:t>
            </a:r>
          </a:p>
        </p:txBody>
      </p:sp>
      <p:pic>
        <p:nvPicPr>
          <p:cNvPr id="7170" name="Picture 2" descr="LCD 16x2 Alphanumeric Display (JHD162A) for 8051, AVR, Arduno, PIC, ARM All  (Yellow) : Amazon.in: Industrial &amp; Scientific">
            <a:extLst>
              <a:ext uri="{FF2B5EF4-FFF2-40B4-BE49-F238E27FC236}">
                <a16:creationId xmlns:a16="http://schemas.microsoft.com/office/drawing/2014/main" id="{63B36A58-3CB5-8997-1A52-BE5C00C18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760" y="3578860"/>
            <a:ext cx="5415280" cy="407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5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6 </a:t>
            </a:r>
            <a:r>
              <a:rPr lang="en-US" sz="2800" b="1" dirty="0"/>
              <a:t>SPST Relay Module</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1938992"/>
          </a:xfrm>
          <a:prstGeom prst="rect">
            <a:avLst/>
          </a:prstGeom>
          <a:noFill/>
        </p:spPr>
        <p:txBody>
          <a:bodyPr wrap="square">
            <a:spAutoFit/>
          </a:bodyPr>
          <a:lstStyle/>
          <a:p>
            <a:r>
              <a:rPr lang="en-US" sz="2400" dirty="0"/>
              <a:t>Relay is an electromechanical device that uses an electric current to open or close the contacts of a switch. The single channel relay module is much more than just a plain relay, it comprises of components that make switching and connection easier and act as indicators to show if the module is powered and if the relay is active or not.</a:t>
            </a:r>
          </a:p>
        </p:txBody>
      </p:sp>
      <p:pic>
        <p:nvPicPr>
          <p:cNvPr id="9222" name="Picture 6" descr="Single Channel 5V 10A Relay Module">
            <a:extLst>
              <a:ext uri="{FF2B5EF4-FFF2-40B4-BE49-F238E27FC236}">
                <a16:creationId xmlns:a16="http://schemas.microsoft.com/office/drawing/2014/main" id="{1464D895-7E6E-A8CD-8919-A38B6DA2D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940" y="3373130"/>
            <a:ext cx="3466356" cy="346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83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7 PIR Motion Sensor</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3785652"/>
          </a:xfrm>
          <a:prstGeom prst="rect">
            <a:avLst/>
          </a:prstGeom>
          <a:noFill/>
        </p:spPr>
        <p:txBody>
          <a:bodyPr wrap="square">
            <a:spAutoFit/>
          </a:bodyPr>
          <a:lstStyle/>
          <a:p>
            <a:r>
              <a:rPr lang="en-US" sz="2400" dirty="0"/>
              <a:t>The PIR sensor itself has two slots in it, each slot is made of a special material that is sensitive to IR. The lens used here is not really doing much and so we see that the two slots can 'see' out past some distance (basically the sensitivity of the sensor).When the sensor is idle, both slots detect the same amount of IR, the ambient amount radiated from the room or walls or outdoors. When a warm body like a human or animal passes by, it first intercepts one half of the PIR sensor, which causes a positive differential change between the two halves. When the warm body leaves the sensing area, the reverse happens, whereby the sensor generates a negative differential change.</a:t>
            </a:r>
          </a:p>
        </p:txBody>
      </p:sp>
      <p:pic>
        <p:nvPicPr>
          <p:cNvPr id="11266" name="Picture 2">
            <a:extLst>
              <a:ext uri="{FF2B5EF4-FFF2-40B4-BE49-F238E27FC236}">
                <a16:creationId xmlns:a16="http://schemas.microsoft.com/office/drawing/2014/main" id="{3E47E314-C952-16DD-0522-4175D425A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420" y="4387334"/>
            <a:ext cx="3589020" cy="358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98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8 DC Motor 12V</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10126980" cy="2677656"/>
          </a:xfrm>
          <a:prstGeom prst="rect">
            <a:avLst/>
          </a:prstGeom>
          <a:noFill/>
        </p:spPr>
        <p:txBody>
          <a:bodyPr wrap="square">
            <a:spAutoFit/>
          </a:bodyPr>
          <a:lstStyle/>
          <a:p>
            <a:r>
              <a:rPr lang="en-US" sz="2400" dirty="0"/>
              <a:t>A 12V DC motor is an electric motor designed to operate on a 12-volt direct current power supply. It converts electrical energy into mechanical energy to produce rotational motion. These motors are widely used in various applications including robotics, automotive systems, home appliances, and industrial machinery. Their voltage rating determines their speed, torque, and power characteristics, making them suitable for a range of tasks from precise control to high-power output.</a:t>
            </a:r>
          </a:p>
        </p:txBody>
      </p:sp>
      <p:pic>
        <p:nvPicPr>
          <p:cNvPr id="13318" name="Picture 6" descr="THEMISTO - built with passion RS-775 DC 12V-24V High Speed Metal Large  Torque Small DC Motor Replacement for DIY Toy Cars : Amazon.in: Toys &amp; Games">
            <a:extLst>
              <a:ext uri="{FF2B5EF4-FFF2-40B4-BE49-F238E27FC236}">
                <a16:creationId xmlns:a16="http://schemas.microsoft.com/office/drawing/2014/main" id="{4D50CC49-7D0B-9771-BB22-C7692A00A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4850" y="4477286"/>
            <a:ext cx="34417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7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9 Buzzer</a:t>
            </a:r>
          </a:p>
        </p:txBody>
      </p:sp>
      <p:pic>
        <p:nvPicPr>
          <p:cNvPr id="15362" name="Picture 2" descr="Super 1003 Universal Buzzer : Amazon.in: Car &amp; Motorbike">
            <a:extLst>
              <a:ext uri="{FF2B5EF4-FFF2-40B4-BE49-F238E27FC236}">
                <a16:creationId xmlns:a16="http://schemas.microsoft.com/office/drawing/2014/main" id="{9E1951E7-BEFD-D376-F527-AD92ADBC7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5960" y="4512310"/>
            <a:ext cx="2794000" cy="2908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DA3C1C-4427-F613-A24E-E42A1190195E}"/>
              </a:ext>
            </a:extLst>
          </p:cNvPr>
          <p:cNvSpPr txBox="1"/>
          <p:nvPr/>
        </p:nvSpPr>
        <p:spPr>
          <a:xfrm>
            <a:off x="1485900" y="1390114"/>
            <a:ext cx="9669780" cy="2308324"/>
          </a:xfrm>
          <a:prstGeom prst="rect">
            <a:avLst/>
          </a:prstGeom>
          <a:noFill/>
        </p:spPr>
        <p:txBody>
          <a:bodyPr wrap="square">
            <a:spAutoFit/>
          </a:bodyPr>
          <a:lstStyle/>
          <a:p>
            <a:r>
              <a:rPr lang="en-US" sz="2400" dirty="0"/>
              <a:t>A buzzer is an electromechanical device that produces sound when an electrical current passes through it. It typically consists of a coil of wire and a vibrating diaphragm or a piezoelectric element. Buzzer's sound output can vary in pitch and intensity depending on its design and input voltage. Commonly used in alarms, timers, and electronic notification systems, buzzers provide audible alerts and signals in various applications.</a:t>
            </a:r>
          </a:p>
        </p:txBody>
      </p:sp>
    </p:spTree>
    <p:extLst>
      <p:ext uri="{BB962C8B-B14F-4D97-AF65-F5344CB8AC3E}">
        <p14:creationId xmlns:p14="http://schemas.microsoft.com/office/powerpoint/2010/main" val="10075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10 Water Pump</a:t>
            </a:r>
          </a:p>
        </p:txBody>
      </p:sp>
      <p:sp>
        <p:nvSpPr>
          <p:cNvPr id="3" name="TextBox 2">
            <a:extLst>
              <a:ext uri="{FF2B5EF4-FFF2-40B4-BE49-F238E27FC236}">
                <a16:creationId xmlns:a16="http://schemas.microsoft.com/office/drawing/2014/main" id="{C9DA3C1C-4427-F613-A24E-E42A1190195E}"/>
              </a:ext>
            </a:extLst>
          </p:cNvPr>
          <p:cNvSpPr txBox="1"/>
          <p:nvPr/>
        </p:nvSpPr>
        <p:spPr>
          <a:xfrm>
            <a:off x="1485900" y="1390114"/>
            <a:ext cx="9669780" cy="2677656"/>
          </a:xfrm>
          <a:prstGeom prst="rect">
            <a:avLst/>
          </a:prstGeom>
          <a:noFill/>
        </p:spPr>
        <p:txBody>
          <a:bodyPr wrap="square">
            <a:spAutoFit/>
          </a:bodyPr>
          <a:lstStyle/>
          <a:p>
            <a:r>
              <a:rPr lang="en-US" sz="2400" dirty="0"/>
              <a:t>A water pump is a mechanical device used to move water from one location to another. It typically operates by creating suction or pressure to draw water through a pipe or hose. Water pumps are utilized in various settings including residential, agricultural, industrial, and commercial applications for irrigation, drainage, circulation, and water supply purposes. They come in different types such as centrifugal, submersible, and diaphragm pumps, each suited to specific needs and environments.</a:t>
            </a:r>
          </a:p>
        </p:txBody>
      </p:sp>
      <p:pic>
        <p:nvPicPr>
          <p:cNvPr id="16390" name="Picture 6">
            <a:extLst>
              <a:ext uri="{FF2B5EF4-FFF2-40B4-BE49-F238E27FC236}">
                <a16:creationId xmlns:a16="http://schemas.microsoft.com/office/drawing/2014/main" id="{A0D66502-5023-A9E4-E67C-01D5014CC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560" y="3589020"/>
            <a:ext cx="4091940" cy="409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15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869871"/>
            <a:ext cx="528316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Our Solution in Action</a:t>
            </a:r>
            <a:endParaRPr lang="en-US" sz="4374" dirty="0"/>
          </a:p>
        </p:txBody>
      </p:sp>
      <p:sp>
        <p:nvSpPr>
          <p:cNvPr id="5" name="Shape 3"/>
          <p:cNvSpPr/>
          <p:nvPr/>
        </p:nvSpPr>
        <p:spPr>
          <a:xfrm>
            <a:off x="2349103" y="2008584"/>
            <a:ext cx="44410" cy="5351026"/>
          </a:xfrm>
          <a:prstGeom prst="roundRect">
            <a:avLst>
              <a:gd name="adj" fmla="val 225151"/>
            </a:avLst>
          </a:prstGeom>
          <a:solidFill>
            <a:srgbClr val="D1C8C6"/>
          </a:solidFill>
          <a:ln/>
        </p:spPr>
      </p:sp>
      <p:sp>
        <p:nvSpPr>
          <p:cNvPr id="6" name="Shape 4"/>
          <p:cNvSpPr/>
          <p:nvPr/>
        </p:nvSpPr>
        <p:spPr>
          <a:xfrm>
            <a:off x="2621220" y="2409885"/>
            <a:ext cx="777597" cy="44410"/>
          </a:xfrm>
          <a:prstGeom prst="roundRect">
            <a:avLst>
              <a:gd name="adj" fmla="val 225151"/>
            </a:avLst>
          </a:prstGeom>
          <a:solidFill>
            <a:srgbClr val="D1C8C6"/>
          </a:solidFill>
          <a:ln/>
        </p:spPr>
      </p:sp>
      <p:sp>
        <p:nvSpPr>
          <p:cNvPr id="7" name="Shape 5"/>
          <p:cNvSpPr/>
          <p:nvPr/>
        </p:nvSpPr>
        <p:spPr>
          <a:xfrm>
            <a:off x="2121277" y="2182177"/>
            <a:ext cx="499943" cy="499943"/>
          </a:xfrm>
          <a:prstGeom prst="roundRect">
            <a:avLst>
              <a:gd name="adj" fmla="val 20000"/>
            </a:avLst>
          </a:prstGeom>
          <a:solidFill>
            <a:srgbClr val="EBE2E0"/>
          </a:solidFill>
          <a:ln w="7620">
            <a:solidFill>
              <a:srgbClr val="D1C8C6"/>
            </a:solidFill>
            <a:prstDash val="solid"/>
          </a:ln>
        </p:spPr>
      </p:sp>
      <p:sp>
        <p:nvSpPr>
          <p:cNvPr id="8" name="Text 6"/>
          <p:cNvSpPr/>
          <p:nvPr/>
        </p:nvSpPr>
        <p:spPr>
          <a:xfrm>
            <a:off x="2308920" y="2223849"/>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7"/>
          <p:cNvSpPr/>
          <p:nvPr/>
        </p:nvSpPr>
        <p:spPr>
          <a:xfrm>
            <a:off x="3593306" y="2230755"/>
            <a:ext cx="2533055"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Scenario Deployment</a:t>
            </a:r>
            <a:endParaRPr lang="en-US" sz="2187" dirty="0"/>
          </a:p>
        </p:txBody>
      </p:sp>
      <p:sp>
        <p:nvSpPr>
          <p:cNvPr id="10" name="Text 8"/>
          <p:cNvSpPr/>
          <p:nvPr/>
        </p:nvSpPr>
        <p:spPr>
          <a:xfrm>
            <a:off x="3593306" y="2711172"/>
            <a:ext cx="899910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Visualizing a day in the life of a farm utilizing our IoT solution, witnessing the tangible benefits and operational ease in real-time.</a:t>
            </a:r>
            <a:endParaRPr lang="en-US" sz="1750" dirty="0"/>
          </a:p>
        </p:txBody>
      </p:sp>
      <p:sp>
        <p:nvSpPr>
          <p:cNvPr id="11" name="Shape 9"/>
          <p:cNvSpPr/>
          <p:nvPr/>
        </p:nvSpPr>
        <p:spPr>
          <a:xfrm>
            <a:off x="2621220" y="4267617"/>
            <a:ext cx="777597" cy="44410"/>
          </a:xfrm>
          <a:prstGeom prst="roundRect">
            <a:avLst>
              <a:gd name="adj" fmla="val 225151"/>
            </a:avLst>
          </a:prstGeom>
          <a:solidFill>
            <a:srgbClr val="D1C8C6"/>
          </a:solidFill>
          <a:ln/>
        </p:spPr>
      </p:sp>
      <p:sp>
        <p:nvSpPr>
          <p:cNvPr id="12" name="Shape 10"/>
          <p:cNvSpPr/>
          <p:nvPr/>
        </p:nvSpPr>
        <p:spPr>
          <a:xfrm>
            <a:off x="2121277" y="4039910"/>
            <a:ext cx="499943" cy="499943"/>
          </a:xfrm>
          <a:prstGeom prst="roundRect">
            <a:avLst>
              <a:gd name="adj" fmla="val 20000"/>
            </a:avLst>
          </a:prstGeom>
          <a:solidFill>
            <a:srgbClr val="EBE2E0"/>
          </a:solidFill>
          <a:ln w="7620">
            <a:solidFill>
              <a:srgbClr val="D1C8C6"/>
            </a:solidFill>
            <a:prstDash val="solid"/>
          </a:ln>
        </p:spPr>
      </p:sp>
      <p:sp>
        <p:nvSpPr>
          <p:cNvPr id="13" name="Text 11"/>
          <p:cNvSpPr/>
          <p:nvPr/>
        </p:nvSpPr>
        <p:spPr>
          <a:xfrm>
            <a:off x="2286298" y="4081582"/>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4" name="Text 12"/>
          <p:cNvSpPr/>
          <p:nvPr/>
        </p:nvSpPr>
        <p:spPr>
          <a:xfrm>
            <a:off x="3593306" y="4088487"/>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Technical Efficacy</a:t>
            </a:r>
            <a:endParaRPr lang="en-US" sz="2187" dirty="0"/>
          </a:p>
        </p:txBody>
      </p:sp>
      <p:sp>
        <p:nvSpPr>
          <p:cNvPr id="15" name="Text 13"/>
          <p:cNvSpPr/>
          <p:nvPr/>
        </p:nvSpPr>
        <p:spPr>
          <a:xfrm>
            <a:off x="3593306" y="4568904"/>
            <a:ext cx="899910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Spotlighting the seamless interplay between sensors, analytics, and action to demonstrate proactive farming at its finest.</a:t>
            </a:r>
            <a:endParaRPr lang="en-US" sz="1750" dirty="0"/>
          </a:p>
        </p:txBody>
      </p:sp>
      <p:sp>
        <p:nvSpPr>
          <p:cNvPr id="16" name="Shape 14"/>
          <p:cNvSpPr/>
          <p:nvPr/>
        </p:nvSpPr>
        <p:spPr>
          <a:xfrm>
            <a:off x="2621220" y="6125349"/>
            <a:ext cx="777597" cy="44410"/>
          </a:xfrm>
          <a:prstGeom prst="roundRect">
            <a:avLst>
              <a:gd name="adj" fmla="val 225151"/>
            </a:avLst>
          </a:prstGeom>
          <a:solidFill>
            <a:srgbClr val="D1C8C6"/>
          </a:solidFill>
          <a:ln/>
        </p:spPr>
      </p:sp>
      <p:sp>
        <p:nvSpPr>
          <p:cNvPr id="17" name="Shape 15"/>
          <p:cNvSpPr/>
          <p:nvPr/>
        </p:nvSpPr>
        <p:spPr>
          <a:xfrm>
            <a:off x="2121277" y="5897642"/>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2289870" y="5939314"/>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9" name="Text 17"/>
          <p:cNvSpPr/>
          <p:nvPr/>
        </p:nvSpPr>
        <p:spPr>
          <a:xfrm>
            <a:off x="3593306" y="5946219"/>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Animated Insights</a:t>
            </a:r>
            <a:endParaRPr lang="en-US" sz="2187" dirty="0"/>
          </a:p>
        </p:txBody>
      </p:sp>
      <p:sp>
        <p:nvSpPr>
          <p:cNvPr id="20" name="Text 18"/>
          <p:cNvSpPr/>
          <p:nvPr/>
        </p:nvSpPr>
        <p:spPr>
          <a:xfrm>
            <a:off x="3593306" y="6426637"/>
            <a:ext cx="899910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An animated journey that captures our IoT solution's dynamics, empowering farmers with revolutionary management capabilities.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653840" y="526186"/>
            <a:ext cx="9172400" cy="763410"/>
          </a:xfrm>
          <a:prstGeom prst="rect">
            <a:avLst/>
          </a:prstGeom>
          <a:noFill/>
          <a:ln/>
        </p:spPr>
        <p:txBody>
          <a:bodyPr wrap="square" rtlCol="0" anchor="t"/>
          <a:lstStyle/>
          <a:p>
            <a:pPr marL="0" indent="0">
              <a:lnSpc>
                <a:spcPts val="5468"/>
              </a:lnSpc>
              <a:buNone/>
            </a:pPr>
            <a:r>
              <a:rPr lang="en-IN" sz="4400" dirty="0"/>
              <a:t>Highlight Of the Identified Challenges</a:t>
            </a:r>
            <a:endParaRPr lang="en-US" sz="4374" dirty="0"/>
          </a:p>
        </p:txBody>
      </p:sp>
      <p:sp>
        <p:nvSpPr>
          <p:cNvPr id="5" name="Text 3"/>
          <p:cNvSpPr/>
          <p:nvPr/>
        </p:nvSpPr>
        <p:spPr>
          <a:xfrm>
            <a:off x="984108" y="2068841"/>
            <a:ext cx="3339465"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984108" y="2504241"/>
            <a:ext cx="5006221" cy="1421606"/>
          </a:xfrm>
          <a:prstGeom prst="rect">
            <a:avLst/>
          </a:prstGeom>
          <a:noFill/>
          <a:ln/>
        </p:spPr>
        <p:txBody>
          <a:bodyPr wrap="square" rtlCol="0" anchor="t"/>
          <a:lstStyle/>
          <a:p>
            <a:pPr marL="0" indent="0">
              <a:lnSpc>
                <a:spcPts val="2799"/>
              </a:lnSpc>
              <a:buNone/>
            </a:pPr>
            <a:endParaRPr lang="en-US" sz="1750" dirty="0"/>
          </a:p>
        </p:txBody>
      </p:sp>
      <p:sp>
        <p:nvSpPr>
          <p:cNvPr id="7" name="Text 5"/>
          <p:cNvSpPr/>
          <p:nvPr/>
        </p:nvSpPr>
        <p:spPr>
          <a:xfrm>
            <a:off x="7593806" y="2068841"/>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7593806" y="2498339"/>
            <a:ext cx="5006221" cy="1421606"/>
          </a:xfrm>
          <a:prstGeom prst="rect">
            <a:avLst/>
          </a:prstGeom>
          <a:noFill/>
          <a:ln/>
        </p:spPr>
        <p:txBody>
          <a:bodyPr wrap="square" rtlCol="0" anchor="t"/>
          <a:lstStyle/>
          <a:p>
            <a:pPr marL="0" indent="0">
              <a:lnSpc>
                <a:spcPts val="2799"/>
              </a:lnSpc>
              <a:buNone/>
            </a:pPr>
            <a:endParaRPr lang="en-US" sz="1750" dirty="0"/>
          </a:p>
        </p:txBody>
      </p:sp>
      <p:sp>
        <p:nvSpPr>
          <p:cNvPr id="10" name="TextBox 9">
            <a:extLst>
              <a:ext uri="{FF2B5EF4-FFF2-40B4-BE49-F238E27FC236}">
                <a16:creationId xmlns:a16="http://schemas.microsoft.com/office/drawing/2014/main" id="{13B388A4-7C16-CE4E-3106-06ED676D7718}"/>
              </a:ext>
            </a:extLst>
          </p:cNvPr>
          <p:cNvSpPr txBox="1"/>
          <p:nvPr/>
        </p:nvSpPr>
        <p:spPr>
          <a:xfrm>
            <a:off x="984108" y="2068841"/>
            <a:ext cx="12235946" cy="5693866"/>
          </a:xfrm>
          <a:prstGeom prst="rect">
            <a:avLst/>
          </a:prstGeom>
          <a:noFill/>
        </p:spPr>
        <p:txBody>
          <a:bodyPr wrap="square" rtlCol="0">
            <a:spAutoFit/>
          </a:bodyPr>
          <a:lstStyle/>
          <a:p>
            <a:r>
              <a:rPr lang="en-US" sz="2000" dirty="0"/>
              <a:t>Our IoT-based agriculture solution directly addresses key challenges faced by farmers:</a:t>
            </a:r>
          </a:p>
          <a:p>
            <a:endParaRPr lang="en-US" sz="2000" dirty="0"/>
          </a:p>
          <a:p>
            <a:r>
              <a:rPr lang="en-US" sz="2000" dirty="0"/>
              <a:t>1. Data-Driven Decision Making: By collecting real-time data on soil conditions, weather patterns, and crop health, farmers can make informed decisions about irrigation, fertilization, and pest management.</a:t>
            </a:r>
          </a:p>
          <a:p>
            <a:endParaRPr lang="en-US" sz="2000" dirty="0"/>
          </a:p>
          <a:p>
            <a:r>
              <a:rPr lang="en-US" sz="2000" dirty="0"/>
              <a:t>2. Resource Conservation: Through precise monitoring and control of irrigation systems, our solution helps conserve water and energy by avoiding overwatering and optimizing resource usage based on actual crop needs.</a:t>
            </a:r>
          </a:p>
          <a:p>
            <a:endParaRPr lang="en-US" sz="2000" dirty="0"/>
          </a:p>
          <a:p>
            <a:r>
              <a:rPr lang="en-US" sz="2000" dirty="0"/>
              <a:t>3. Remote Monitoring and Management: Farmers can remotely monitor field conditions and receive alerts about potential issues such as soil moisture depletion or temperature fluctuations, allowing for timely intervention and problem resolution.</a:t>
            </a:r>
          </a:p>
          <a:p>
            <a:endParaRPr lang="en-US" sz="2000" dirty="0"/>
          </a:p>
          <a:p>
            <a:r>
              <a:rPr lang="en-US" sz="2000" dirty="0"/>
              <a:t>4. Increased Efficiency and Yield: With automated processes and predictive analytics, farmers can optimize their farming practices, leading to increased crop yields, improved quality, and reduced operational costs.</a:t>
            </a:r>
          </a:p>
          <a:p>
            <a:endParaRPr lang="en-US" sz="2000" dirty="0"/>
          </a:p>
          <a:p>
            <a:r>
              <a:rPr lang="en-US" sz="2000" dirty="0"/>
              <a:t>5. Sustainability: By promoting data-driven precision agriculture techniques, our solution supports sustainable farming practices by minimizing environmental impact and maximizing resource efficiency over the long term.</a:t>
            </a:r>
          </a:p>
          <a:p>
            <a:endParaRPr lang="en-US" sz="2400" dirty="0"/>
          </a:p>
        </p:txBody>
      </p:sp>
    </p:spTree>
    <p:extLst>
      <p:ext uri="{BB962C8B-B14F-4D97-AF65-F5344CB8AC3E}">
        <p14:creationId xmlns:p14="http://schemas.microsoft.com/office/powerpoint/2010/main" val="86558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6" name="Text 3"/>
          <p:cNvSpPr/>
          <p:nvPr/>
        </p:nvSpPr>
        <p:spPr>
          <a:xfrm>
            <a:off x="2037993" y="506730"/>
            <a:ext cx="473583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System Architecture</a:t>
            </a:r>
            <a:endParaRPr lang="en-US" sz="4374" dirty="0"/>
          </a:p>
        </p:txBody>
      </p:sp>
      <p:sp>
        <p:nvSpPr>
          <p:cNvPr id="8" name="Text 5"/>
          <p:cNvSpPr/>
          <p:nvPr/>
        </p:nvSpPr>
        <p:spPr>
          <a:xfrm>
            <a:off x="2225635" y="4123253"/>
            <a:ext cx="124658" cy="416481"/>
          </a:xfrm>
          <a:prstGeom prst="rect">
            <a:avLst/>
          </a:prstGeom>
          <a:noFill/>
          <a:ln/>
        </p:spPr>
        <p:txBody>
          <a:bodyPr wrap="none" rtlCol="0" anchor="t"/>
          <a:lstStyle/>
          <a:p>
            <a:pPr marL="0" indent="0" algn="ctr">
              <a:lnSpc>
                <a:spcPts val="3281"/>
              </a:lnSpc>
              <a:buNone/>
            </a:pPr>
            <a:endParaRPr lang="en-US" sz="2624" dirty="0"/>
          </a:p>
        </p:txBody>
      </p:sp>
      <p:pic>
        <p:nvPicPr>
          <p:cNvPr id="17410" name="Picture 2" descr="Smart Irrigation System using ESP32">
            <a:extLst>
              <a:ext uri="{FF2B5EF4-FFF2-40B4-BE49-F238E27FC236}">
                <a16:creationId xmlns:a16="http://schemas.microsoft.com/office/drawing/2014/main" id="{95D0812E-6DD5-4C6A-F20E-5929E3555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4" t="14842" r="25444" b="4220"/>
          <a:stretch/>
        </p:blipFill>
        <p:spPr bwMode="auto">
          <a:xfrm>
            <a:off x="2225635" y="1209377"/>
            <a:ext cx="8412880" cy="666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827FAA-431C-0B5C-2506-A54B45EC7CD1}"/>
              </a:ext>
            </a:extLst>
          </p:cNvPr>
          <p:cNvSpPr txBox="1"/>
          <p:nvPr/>
        </p:nvSpPr>
        <p:spPr>
          <a:xfrm>
            <a:off x="2514602" y="440871"/>
            <a:ext cx="9586450" cy="756617"/>
          </a:xfrm>
          <a:prstGeom prst="rect">
            <a:avLst/>
          </a:prstGeom>
          <a:noFill/>
        </p:spPr>
        <p:txBody>
          <a:bodyPr wrap="square">
            <a:spAutoFit/>
          </a:bodyPr>
          <a:lstStyle/>
          <a:p>
            <a:pPr marL="0" indent="0" algn="ctr">
              <a:lnSpc>
                <a:spcPts val="5353"/>
              </a:lnSpc>
              <a:buNone/>
            </a:pPr>
            <a:r>
              <a:rPr lang="en-US" sz="4280" b="1" dirty="0">
                <a:solidFill>
                  <a:srgbClr val="443728"/>
                </a:solidFill>
                <a:latin typeface="Crimson Pro" pitchFamily="34" charset="0"/>
                <a:ea typeface="Crimson Pro" pitchFamily="34" charset="-122"/>
                <a:cs typeface="Crimson Pro" pitchFamily="34" charset="-120"/>
              </a:rPr>
              <a:t>Key Components Breakdown</a:t>
            </a:r>
            <a:endParaRPr lang="en-US" sz="4280" dirty="0"/>
          </a:p>
        </p:txBody>
      </p:sp>
      <p:graphicFrame>
        <p:nvGraphicFramePr>
          <p:cNvPr id="10" name="Table 9">
            <a:extLst>
              <a:ext uri="{FF2B5EF4-FFF2-40B4-BE49-F238E27FC236}">
                <a16:creationId xmlns:a16="http://schemas.microsoft.com/office/drawing/2014/main" id="{C87F2AA3-B8DE-162B-48E8-DB9CF1AAEB2D}"/>
              </a:ext>
            </a:extLst>
          </p:cNvPr>
          <p:cNvGraphicFramePr>
            <a:graphicFrameLocks noGrp="1"/>
          </p:cNvGraphicFramePr>
          <p:nvPr>
            <p:extLst>
              <p:ext uri="{D42A27DB-BD31-4B8C-83A1-F6EECF244321}">
                <p14:modId xmlns:p14="http://schemas.microsoft.com/office/powerpoint/2010/main" val="1323338533"/>
              </p:ext>
            </p:extLst>
          </p:nvPr>
        </p:nvGraphicFramePr>
        <p:xfrm>
          <a:off x="1474840" y="1578076"/>
          <a:ext cx="11665974" cy="6018924"/>
        </p:xfrm>
        <a:graphic>
          <a:graphicData uri="http://schemas.openxmlformats.org/drawingml/2006/table">
            <a:tbl>
              <a:tblPr firstRow="1" bandRow="1">
                <a:tableStyleId>{0E3FDE45-AF77-4B5C-9715-49D594BDF05E}</a:tableStyleId>
              </a:tblPr>
              <a:tblGrid>
                <a:gridCol w="3888658">
                  <a:extLst>
                    <a:ext uri="{9D8B030D-6E8A-4147-A177-3AD203B41FA5}">
                      <a16:colId xmlns:a16="http://schemas.microsoft.com/office/drawing/2014/main" val="561947239"/>
                    </a:ext>
                  </a:extLst>
                </a:gridCol>
                <a:gridCol w="3888658">
                  <a:extLst>
                    <a:ext uri="{9D8B030D-6E8A-4147-A177-3AD203B41FA5}">
                      <a16:colId xmlns:a16="http://schemas.microsoft.com/office/drawing/2014/main" val="2953401004"/>
                    </a:ext>
                  </a:extLst>
                </a:gridCol>
                <a:gridCol w="3888658">
                  <a:extLst>
                    <a:ext uri="{9D8B030D-6E8A-4147-A177-3AD203B41FA5}">
                      <a16:colId xmlns:a16="http://schemas.microsoft.com/office/drawing/2014/main" val="2435170582"/>
                    </a:ext>
                  </a:extLst>
                </a:gridCol>
              </a:tblGrid>
              <a:tr h="675198">
                <a:tc>
                  <a:txBody>
                    <a:bodyPr/>
                    <a:lstStyle/>
                    <a:p>
                      <a:pPr algn="ctr"/>
                      <a:r>
                        <a:rPr lang="en-US" sz="2400" dirty="0"/>
                        <a:t>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Price in 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6640006"/>
                  </a:ext>
                </a:extLst>
              </a:tr>
              <a:tr h="541547">
                <a:tc>
                  <a:txBody>
                    <a:bodyPr/>
                    <a:lstStyle/>
                    <a:p>
                      <a:pPr algn="ctr"/>
                      <a:r>
                        <a:rPr lang="en-US" sz="2400" dirty="0"/>
                        <a:t>Sensors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Arial" panose="020B0604020202020204" pitchFamily="34" charset="0"/>
                        <a:buNone/>
                      </a:pPr>
                      <a:r>
                        <a:rPr lang="en-US" sz="2400" dirty="0"/>
                        <a:t>DHT11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112751"/>
                  </a:ext>
                </a:extLst>
              </a:tr>
              <a:tr h="540419">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Rain Sensor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696339"/>
                  </a:ext>
                </a:extLst>
              </a:tr>
              <a:tr h="481996">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LCD Display (2*16)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8789189"/>
                  </a:ext>
                </a:extLst>
              </a:tr>
              <a:tr h="555026">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SPST Relay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103659"/>
                  </a:ext>
                </a:extLst>
              </a:tr>
              <a:tr h="511208">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ESP32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5409079"/>
                  </a:ext>
                </a:extLst>
              </a:tr>
              <a:tr h="496602">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Moisture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90208"/>
                  </a:ext>
                </a:extLst>
              </a:tr>
              <a:tr h="522551">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PIR Motion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002293"/>
                  </a:ext>
                </a:extLst>
              </a:tr>
              <a:tr h="549528">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Dc motor 12V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641186"/>
                  </a:ext>
                </a:extLst>
              </a:tr>
              <a:tr h="469651">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Water pump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018883"/>
                  </a:ext>
                </a:extLst>
              </a:tr>
              <a:tr h="675198">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Buzzer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300291"/>
                  </a:ext>
                </a:extLst>
              </a:tr>
            </a:tbl>
          </a:graphicData>
        </a:graphic>
      </p:graphicFrame>
    </p:spTree>
    <p:extLst>
      <p:ext uri="{BB962C8B-B14F-4D97-AF65-F5344CB8AC3E}">
        <p14:creationId xmlns:p14="http://schemas.microsoft.com/office/powerpoint/2010/main" val="241521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0AFF8A-DF86-82AA-CA5F-66054E2EC8C6}"/>
              </a:ext>
            </a:extLst>
          </p:cNvPr>
          <p:cNvSpPr txBox="1"/>
          <p:nvPr/>
        </p:nvSpPr>
        <p:spPr>
          <a:xfrm>
            <a:off x="1053885" y="725324"/>
            <a:ext cx="7315200" cy="720069"/>
          </a:xfrm>
          <a:prstGeom prst="rect">
            <a:avLst/>
          </a:prstGeom>
          <a:noFill/>
        </p:spPr>
        <p:txBody>
          <a:bodyPr wrap="square">
            <a:spAutoFit/>
          </a:bodyPr>
          <a:lstStyle/>
          <a:p>
            <a:pPr marL="0" indent="0">
              <a:lnSpc>
                <a:spcPts val="5353"/>
              </a:lnSpc>
              <a:buNone/>
            </a:pPr>
            <a:r>
              <a:rPr lang="en-US" sz="3200" dirty="0"/>
              <a:t>Data Analytics Platform</a:t>
            </a:r>
          </a:p>
        </p:txBody>
      </p:sp>
      <p:sp>
        <p:nvSpPr>
          <p:cNvPr id="4" name="TextBox 3">
            <a:extLst>
              <a:ext uri="{FF2B5EF4-FFF2-40B4-BE49-F238E27FC236}">
                <a16:creationId xmlns:a16="http://schemas.microsoft.com/office/drawing/2014/main" id="{47D5A072-D001-7737-D2D4-7CE2F493F544}"/>
              </a:ext>
            </a:extLst>
          </p:cNvPr>
          <p:cNvSpPr txBox="1"/>
          <p:nvPr/>
        </p:nvSpPr>
        <p:spPr>
          <a:xfrm>
            <a:off x="1053885" y="1445393"/>
            <a:ext cx="3115158"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a:t>ThingSpeak</a:t>
            </a:r>
          </a:p>
        </p:txBody>
      </p:sp>
      <p:pic>
        <p:nvPicPr>
          <p:cNvPr id="18434" name="Picture 2" descr="How to Send Micro:bit Data to ThingSpeak IoT Platform - Blog">
            <a:extLst>
              <a:ext uri="{FF2B5EF4-FFF2-40B4-BE49-F238E27FC236}">
                <a16:creationId xmlns:a16="http://schemas.microsoft.com/office/drawing/2014/main" id="{47D146D0-90E9-D319-7F32-39526C649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2091724"/>
            <a:ext cx="6590869" cy="3101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A21BF5-FAA2-DDEA-2C68-EEB9EF6349D6}"/>
              </a:ext>
            </a:extLst>
          </p:cNvPr>
          <p:cNvSpPr txBox="1"/>
          <p:nvPr/>
        </p:nvSpPr>
        <p:spPr>
          <a:xfrm>
            <a:off x="600990" y="5424407"/>
            <a:ext cx="13428420" cy="2246769"/>
          </a:xfrm>
          <a:prstGeom prst="rect">
            <a:avLst/>
          </a:prstGeom>
          <a:noFill/>
        </p:spPr>
        <p:txBody>
          <a:bodyPr wrap="square" rtlCol="0">
            <a:spAutoFit/>
          </a:bodyPr>
          <a:lstStyle/>
          <a:p>
            <a:pPr algn="just"/>
            <a:r>
              <a:rPr lang="en-US" sz="2000" dirty="0"/>
              <a:t>ThingSpeak is an Internet of Things (IoT) platform that enables users to collect, analyze, and visualize data from sensors or devices.</a:t>
            </a:r>
          </a:p>
          <a:p>
            <a:pPr algn="just"/>
            <a:r>
              <a:rPr lang="en-US" sz="2000" dirty="0"/>
              <a:t>It provides cloud-based storage for time-series data, offering RESTful APIs for easy integration with IoT devices and applications.</a:t>
            </a:r>
          </a:p>
          <a:p>
            <a:pPr algn="just"/>
            <a:r>
              <a:rPr lang="en-US" sz="2000" dirty="0"/>
              <a:t>With built-in MATLAB analytics capabilities, users can perform complex data analysis and visualization tasks.</a:t>
            </a:r>
          </a:p>
          <a:p>
            <a:pPr algn="just"/>
            <a:r>
              <a:rPr lang="en-US" sz="2000" dirty="0" err="1"/>
              <a:t>ThingSpeak</a:t>
            </a:r>
            <a:r>
              <a:rPr lang="en-US" sz="2000" dirty="0"/>
              <a:t> supports real-time data streaming and allows users to create custom dashboards for monitoring and tracking  various IoT metrics.</a:t>
            </a:r>
          </a:p>
          <a:p>
            <a:pPr algn="just"/>
            <a:r>
              <a:rPr lang="en-US" sz="2000" dirty="0"/>
              <a:t> It's widely used in IoT projects for remote monitoring, environmental sensing, and industrial automation</a:t>
            </a:r>
            <a:r>
              <a:rPr lang="en-US" dirty="0"/>
              <a:t>.</a:t>
            </a:r>
          </a:p>
        </p:txBody>
      </p:sp>
    </p:spTree>
    <p:extLst>
      <p:ext uri="{BB962C8B-B14F-4D97-AF65-F5344CB8AC3E}">
        <p14:creationId xmlns:p14="http://schemas.microsoft.com/office/powerpoint/2010/main" val="298189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0AFF8A-DF86-82AA-CA5F-66054E2EC8C6}"/>
              </a:ext>
            </a:extLst>
          </p:cNvPr>
          <p:cNvSpPr txBox="1"/>
          <p:nvPr/>
        </p:nvSpPr>
        <p:spPr>
          <a:xfrm>
            <a:off x="1053885" y="725324"/>
            <a:ext cx="7315200" cy="720069"/>
          </a:xfrm>
          <a:prstGeom prst="rect">
            <a:avLst/>
          </a:prstGeom>
          <a:noFill/>
        </p:spPr>
        <p:txBody>
          <a:bodyPr wrap="square">
            <a:spAutoFit/>
          </a:bodyPr>
          <a:lstStyle/>
          <a:p>
            <a:pPr marL="0" indent="0">
              <a:lnSpc>
                <a:spcPts val="5353"/>
              </a:lnSpc>
              <a:buNone/>
            </a:pPr>
            <a:r>
              <a:rPr lang="en-US" sz="3200" dirty="0"/>
              <a:t>User Interface</a:t>
            </a:r>
          </a:p>
        </p:txBody>
      </p:sp>
      <p:sp>
        <p:nvSpPr>
          <p:cNvPr id="4" name="TextBox 3">
            <a:extLst>
              <a:ext uri="{FF2B5EF4-FFF2-40B4-BE49-F238E27FC236}">
                <a16:creationId xmlns:a16="http://schemas.microsoft.com/office/drawing/2014/main" id="{47D5A072-D001-7737-D2D4-7CE2F493F544}"/>
              </a:ext>
            </a:extLst>
          </p:cNvPr>
          <p:cNvSpPr txBox="1"/>
          <p:nvPr/>
        </p:nvSpPr>
        <p:spPr>
          <a:xfrm>
            <a:off x="1053885" y="1615874"/>
            <a:ext cx="3115158"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a:t>Arduino Ide</a:t>
            </a:r>
          </a:p>
        </p:txBody>
      </p:sp>
      <p:pic>
        <p:nvPicPr>
          <p:cNvPr id="20482" name="Picture 2" descr="How To Install the Arduino IDE — Nonscio">
            <a:extLst>
              <a:ext uri="{FF2B5EF4-FFF2-40B4-BE49-F238E27FC236}">
                <a16:creationId xmlns:a16="http://schemas.microsoft.com/office/drawing/2014/main" id="{35D99C94-0842-D1FD-A912-5A56984A0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357" y="2432686"/>
            <a:ext cx="6486256" cy="22413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DA0BB7-01C1-485F-739A-9D7C69EFD201}"/>
              </a:ext>
            </a:extLst>
          </p:cNvPr>
          <p:cNvSpPr txBox="1"/>
          <p:nvPr/>
        </p:nvSpPr>
        <p:spPr>
          <a:xfrm>
            <a:off x="1468357" y="4922639"/>
            <a:ext cx="12387128" cy="1815882"/>
          </a:xfrm>
          <a:prstGeom prst="rect">
            <a:avLst/>
          </a:prstGeom>
          <a:noFill/>
        </p:spPr>
        <p:txBody>
          <a:bodyPr wrap="square">
            <a:spAutoFit/>
          </a:bodyPr>
          <a:lstStyle/>
          <a:p>
            <a:r>
              <a:rPr lang="en-US" sz="2800" dirty="0"/>
              <a:t>Arduino IDE is an open-source software, designed by Arduino.cc and mainly used for writing, compiling &amp; uploading code to almost all Arduino Modules. It is an official Arduino software, making code compilation too easy that even a common person with no prior technical knowledge can get their feet wet with the learning process</a:t>
            </a:r>
          </a:p>
        </p:txBody>
      </p:sp>
    </p:spTree>
    <p:extLst>
      <p:ext uri="{BB962C8B-B14F-4D97-AF65-F5344CB8AC3E}">
        <p14:creationId xmlns:p14="http://schemas.microsoft.com/office/powerpoint/2010/main" val="345602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B61C5-D807-59DF-0EF0-880546FE8B79}"/>
              </a:ext>
            </a:extLst>
          </p:cNvPr>
          <p:cNvSpPr txBox="1"/>
          <p:nvPr/>
        </p:nvSpPr>
        <p:spPr>
          <a:xfrm>
            <a:off x="989045" y="522514"/>
            <a:ext cx="5976123" cy="523220"/>
          </a:xfrm>
          <a:prstGeom prst="rect">
            <a:avLst/>
          </a:prstGeom>
          <a:noFill/>
        </p:spPr>
        <p:txBody>
          <a:bodyPr wrap="none" rtlCol="0">
            <a:spAutoFit/>
          </a:bodyPr>
          <a:lstStyle/>
          <a:p>
            <a:r>
              <a:rPr lang="en-US" sz="2800" b="1" dirty="0"/>
              <a:t>Descriptions of Sensors which are used</a:t>
            </a:r>
          </a:p>
        </p:txBody>
      </p:sp>
      <p:sp>
        <p:nvSpPr>
          <p:cNvPr id="7" name="TextBox 6">
            <a:extLst>
              <a:ext uri="{FF2B5EF4-FFF2-40B4-BE49-F238E27FC236}">
                <a16:creationId xmlns:a16="http://schemas.microsoft.com/office/drawing/2014/main" id="{49D2E091-8731-E41C-1B97-3D7ECD12766C}"/>
              </a:ext>
            </a:extLst>
          </p:cNvPr>
          <p:cNvSpPr txBox="1"/>
          <p:nvPr/>
        </p:nvSpPr>
        <p:spPr>
          <a:xfrm>
            <a:off x="989045" y="1530221"/>
            <a:ext cx="1798569"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1 </a:t>
            </a:r>
            <a:r>
              <a:rPr lang="en-US" sz="2800" b="1" dirty="0"/>
              <a:t>ESP32</a:t>
            </a:r>
          </a:p>
        </p:txBody>
      </p:sp>
      <p:sp>
        <p:nvSpPr>
          <p:cNvPr id="9" name="TextBox 8">
            <a:extLst>
              <a:ext uri="{FF2B5EF4-FFF2-40B4-BE49-F238E27FC236}">
                <a16:creationId xmlns:a16="http://schemas.microsoft.com/office/drawing/2014/main" id="{64D8FFA3-8B34-1835-92E7-AD503D889603}"/>
              </a:ext>
            </a:extLst>
          </p:cNvPr>
          <p:cNvSpPr txBox="1"/>
          <p:nvPr/>
        </p:nvSpPr>
        <p:spPr>
          <a:xfrm>
            <a:off x="1436915" y="2090765"/>
            <a:ext cx="9349273" cy="2677656"/>
          </a:xfrm>
          <a:prstGeom prst="rect">
            <a:avLst/>
          </a:prstGeom>
          <a:noFill/>
        </p:spPr>
        <p:txBody>
          <a:bodyPr wrap="square">
            <a:spAutoFit/>
          </a:bodyPr>
          <a:lstStyle/>
          <a:p>
            <a:r>
              <a:rPr lang="en-US" sz="2400" dirty="0"/>
              <a:t>The Node MCU ESP8266 development board comes with the ESP-12E module containing ESP8266 chip having Tensilica </a:t>
            </a:r>
            <a:r>
              <a:rPr lang="en-US" sz="2400" dirty="0" err="1"/>
              <a:t>Xtensa</a:t>
            </a:r>
            <a:r>
              <a:rPr lang="en-US" sz="2400" dirty="0"/>
              <a:t> 32-bit LX106 RISC microprocessor. This microprocessor supports RTOS and operates at 80MHz to160 MHz adjustable clock frequency. Node MCU has 128 KB RAM and 4MB of Flash memory to store data and programs. Its high processing power with in-built Wi-Fi / Bluetooth and Deep Sleep Operating features make it ideal for IOT projects.</a:t>
            </a:r>
          </a:p>
        </p:txBody>
      </p:sp>
      <p:pic>
        <p:nvPicPr>
          <p:cNvPr id="1030" name="Picture 6" descr="Buy ESP32 Development Board WiFi + BT + BLE - KTRON India">
            <a:extLst>
              <a:ext uri="{FF2B5EF4-FFF2-40B4-BE49-F238E27FC236}">
                <a16:creationId xmlns:a16="http://schemas.microsoft.com/office/drawing/2014/main" id="{733FFC5C-E57D-49DA-0EBA-EF7393D70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037" y="3657602"/>
            <a:ext cx="3769567" cy="376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16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122C2-DBE3-D3D7-0C7B-E767232AFB97}"/>
              </a:ext>
            </a:extLst>
          </p:cNvPr>
          <p:cNvSpPr txBox="1"/>
          <p:nvPr/>
        </p:nvSpPr>
        <p:spPr>
          <a:xfrm>
            <a:off x="989045" y="1530221"/>
            <a:ext cx="1978427"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2 </a:t>
            </a:r>
            <a:r>
              <a:rPr lang="en-US" sz="2800" b="1" dirty="0"/>
              <a:t>DHT11</a:t>
            </a:r>
            <a:r>
              <a:rPr lang="en-US" sz="2800" dirty="0"/>
              <a:t> </a:t>
            </a:r>
          </a:p>
        </p:txBody>
      </p:sp>
      <p:sp>
        <p:nvSpPr>
          <p:cNvPr id="4" name="TextBox 3">
            <a:extLst>
              <a:ext uri="{FF2B5EF4-FFF2-40B4-BE49-F238E27FC236}">
                <a16:creationId xmlns:a16="http://schemas.microsoft.com/office/drawing/2014/main" id="{53DC024E-C5FE-D577-061D-945718919650}"/>
              </a:ext>
            </a:extLst>
          </p:cNvPr>
          <p:cNvSpPr txBox="1"/>
          <p:nvPr/>
        </p:nvSpPr>
        <p:spPr>
          <a:xfrm>
            <a:off x="1380931" y="2159675"/>
            <a:ext cx="8714792" cy="2677656"/>
          </a:xfrm>
          <a:prstGeom prst="rect">
            <a:avLst/>
          </a:prstGeom>
          <a:noFill/>
        </p:spPr>
        <p:txBody>
          <a:bodyPr wrap="square">
            <a:spAutoFit/>
          </a:bodyPr>
          <a:lstStyle/>
          <a:p>
            <a:r>
              <a:rPr lang="en-US" sz="2400" dirty="0"/>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 The sensor can measure temperature from 0°C to 50°C and humidity from 20% to 90%with an accuracy of ±1°C and ±1%.</a:t>
            </a:r>
          </a:p>
        </p:txBody>
      </p:sp>
      <p:pic>
        <p:nvPicPr>
          <p:cNvPr id="2052" name="Picture 4" descr="DHT11 - Temprature and Humidity Sensor Module buy online at Low Price in  India - ElectronicsComp.com">
            <a:extLst>
              <a:ext uri="{FF2B5EF4-FFF2-40B4-BE49-F238E27FC236}">
                <a16:creationId xmlns:a16="http://schemas.microsoft.com/office/drawing/2014/main" id="{C61B14CF-B6A0-B947-2E5C-FE5577521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723" y="4731097"/>
            <a:ext cx="2677656"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9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5156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3 </a:t>
            </a:r>
            <a:r>
              <a:rPr lang="en-US" sz="2800" b="1" dirty="0"/>
              <a:t>Soil Moisture Sensor </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2677656"/>
          </a:xfrm>
          <a:prstGeom prst="rect">
            <a:avLst/>
          </a:prstGeom>
          <a:noFill/>
        </p:spPr>
        <p:txBody>
          <a:bodyPr wrap="square">
            <a:spAutoFit/>
          </a:bodyPr>
          <a:lstStyle/>
          <a:p>
            <a:r>
              <a:rPr lang="en-US" sz="2400" dirty="0"/>
              <a:t>The soil moisture sensor is one kind of sensor used to gauge the volumetric content of water within the soil. As the straight gravimetric dimension of soil moisture needs eliminating, drying, as well as sample weighting. These sensors measure the volumetric water content not directly with the help of some other rules of soil like dielectric constant, electrical resistance, otherwise interaction with neutrons, and replacement of the moisture content.</a:t>
            </a:r>
          </a:p>
        </p:txBody>
      </p:sp>
      <p:pic>
        <p:nvPicPr>
          <p:cNvPr id="3074" name="Picture 2" descr="Soil Moisture Sensor – Buy Online in India – Circuit Uncle">
            <a:extLst>
              <a:ext uri="{FF2B5EF4-FFF2-40B4-BE49-F238E27FC236}">
                <a16:creationId xmlns:a16="http://schemas.microsoft.com/office/drawing/2014/main" id="{DE6484DD-0975-409A-0D25-8AD78C391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609" y="3398520"/>
            <a:ext cx="5285581" cy="396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55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1498</Words>
  <Application>Microsoft Office PowerPoint</Application>
  <PresentationFormat>Custom</PresentationFormat>
  <Paragraphs>89</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Shashank Naik</cp:lastModifiedBy>
  <cp:revision>5</cp:revision>
  <dcterms:created xsi:type="dcterms:W3CDTF">2024-02-19T14:06:35Z</dcterms:created>
  <dcterms:modified xsi:type="dcterms:W3CDTF">2024-02-19T18:20:22Z</dcterms:modified>
</cp:coreProperties>
</file>