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5A2081-00B1-45E0-9E45-427013DD3FBD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EE0BAE2-7348-4F50-975D-2560D6809E8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1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4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3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61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03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1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42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01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7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6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8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6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2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E0BAE2-7348-4F50-975D-2560D6809E86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7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files.unity3d.com/tomas/Metro/Examples/MyCustomFog.shader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iedevspot.com/" TargetMode="External"/><Relationship Id="rId2" Type="http://schemas.openxmlformats.org/officeDocument/2006/relationships/hyperlink" Target="mailto:dacrook@Microsoft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pdevcenteroffers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msdn.microsoft.com/en-US/windows/apps/br211386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visualstudio.com/downloads/download-visual-studio-v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dacrook@Microsoft.com" TargetMode="External"/><Relationship Id="rId2" Type="http://schemas.openxmlformats.org/officeDocument/2006/relationships/hyperlink" Target="http://scan.xamarin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Porting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Unity to Windows 8 and windows Phone 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55" y="217727"/>
            <a:ext cx="11052924" cy="30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00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1" y="331305"/>
            <a:ext cx="5790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Direct Communication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490331" y="1162302"/>
            <a:ext cx="103387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within your Unity code: create delegates (or actions) that your hosting environment can have access to</a:t>
            </a:r>
          </a:p>
          <a:p>
            <a:r>
              <a:rPr lang="en-US" dirty="0" smtClean="0"/>
              <a:t>Example:</a:t>
            </a:r>
            <a:endParaRPr lang="en-US" dirty="0"/>
          </a:p>
          <a:p>
            <a:r>
              <a:rPr lang="en-US" dirty="0" smtClean="0"/>
              <a:t>Public Static </a:t>
            </a:r>
            <a:r>
              <a:rPr lang="en-US" dirty="0" err="1" smtClean="0"/>
              <a:t>MadeUpClass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//make a blank implementation to avoid errors</a:t>
            </a:r>
          </a:p>
          <a:p>
            <a:r>
              <a:rPr lang="en-US" dirty="0"/>
              <a:t>	</a:t>
            </a:r>
            <a:r>
              <a:rPr lang="en-US" dirty="0" smtClean="0"/>
              <a:t>public static Action </a:t>
            </a:r>
            <a:r>
              <a:rPr lang="en-US" dirty="0" err="1"/>
              <a:t>d</a:t>
            </a:r>
            <a:r>
              <a:rPr lang="en-US" dirty="0" err="1" smtClean="0"/>
              <a:t>oStuffFromWinRT</a:t>
            </a:r>
            <a:r>
              <a:rPr lang="en-US" dirty="0" smtClean="0"/>
              <a:t> = {};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From your visual studio code: set those functions to something you want.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HandleClick</a:t>
            </a:r>
            <a:r>
              <a:rPr lang="en-US" dirty="0" smtClean="0"/>
              <a:t>(sender 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MadeUpClass.doStuffFromWinRT</a:t>
            </a:r>
            <a:r>
              <a:rPr lang="en-US" dirty="0" smtClean="0"/>
              <a:t> = { exit(0); </a:t>
            </a:r>
            <a:r>
              <a:rPr lang="en-US" dirty="0" err="1"/>
              <a:t>S</a:t>
            </a:r>
            <a:r>
              <a:rPr lang="en-US" dirty="0" err="1" smtClean="0"/>
              <a:t>omeOtherPredefinedFunctionInWinRT</a:t>
            </a:r>
            <a:r>
              <a:rPr lang="en-US" dirty="0" smtClean="0"/>
              <a:t>(s);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812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1" y="331305"/>
            <a:ext cx="726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Direct Communication Cont.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291923" y="4897540"/>
            <a:ext cx="11232968" cy="1195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41275" indent="-6350">
              <a:lnSpc>
                <a:spcPct val="108000"/>
              </a:lnSpc>
              <a:spcBef>
                <a:spcPts val="0"/>
              </a:spcBef>
              <a:spcAft>
                <a:spcPts val="780"/>
              </a:spcAft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</a:rPr>
              <a:t>Things to invoke on UI Thread: Setting up event handlers for Search, or Charms.  Great for plugins.</a:t>
            </a:r>
          </a:p>
          <a:p>
            <a:pPr marL="6350" marR="41275" indent="-6350">
              <a:lnSpc>
                <a:spcPct val="108000"/>
              </a:lnSpc>
              <a:spcBef>
                <a:spcPts val="0"/>
              </a:spcBef>
              <a:spcAft>
                <a:spcPts val="780"/>
              </a:spcAft>
            </a:pPr>
            <a:endParaRPr lang="en-US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6350" marR="41275" indent="-6350">
              <a:lnSpc>
                <a:spcPct val="108000"/>
              </a:lnSpc>
              <a:spcBef>
                <a:spcPts val="0"/>
              </a:spcBef>
              <a:spcAft>
                <a:spcPts val="780"/>
              </a:spcAft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</a:rPr>
              <a:t>Things to invoke on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</a:rPr>
              <a:t>AppThread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</a:rPr>
              <a:t>: Calling of delegates that exist in Unity when you have a handler triggered.</a:t>
            </a:r>
            <a:endParaRPr lang="en-US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845" y="1322776"/>
            <a:ext cx="9822611" cy="12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0" indent="-6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onsolas" panose="020B0609020204030204" pitchFamily="49" charset="0"/>
                <a:ea typeface="Consolas" panose="020B0609020204030204" pitchFamily="49" charset="0"/>
              </a:rPr>
              <a:t>AppCallbacks.Instance.InvokeOnAppThread</a:t>
            </a:r>
            <a:r>
              <a:rPr lang="en-US" dirty="0">
                <a:latin typeface="Consolas" panose="020B0609020204030204" pitchFamily="49" charset="0"/>
                <a:ea typeface="Consolas" panose="020B0609020204030204" pitchFamily="49" charset="0"/>
              </a:rPr>
              <a:t>(() =&gt; </a:t>
            </a:r>
            <a:endParaRPr lang="en-US" sz="28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6350" marR="0" indent="-6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onsolas" panose="020B0609020204030204" pitchFamily="49" charset="0"/>
              </a:rPr>
              <a:t>{ </a:t>
            </a:r>
            <a:endParaRPr lang="en-US" sz="28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635" marR="4219575" indent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ea typeface="Consolas" panose="020B0609020204030204" pitchFamily="49" charset="0"/>
              </a:rPr>
              <a:t>//do things from unity context here</a:t>
            </a:r>
          </a:p>
          <a:p>
            <a:pPr marL="635" marR="4219575" indent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 panose="020B0609020204030204" pitchFamily="49" charset="0"/>
                <a:ea typeface="Consolas" panose="020B0609020204030204" pitchFamily="49" charset="0"/>
              </a:rPr>
              <a:t>}, </a:t>
            </a:r>
            <a:r>
              <a:rPr lang="en-US" dirty="0">
                <a:latin typeface="Consolas" panose="020B0609020204030204" pitchFamily="49" charset="0"/>
                <a:ea typeface="Consolas" panose="020B0609020204030204" pitchFamily="49" charset="0"/>
              </a:rPr>
              <a:t>false);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8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0845" y="2925894"/>
            <a:ext cx="8563155" cy="160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0" indent="-6350">
              <a:lnSpc>
                <a:spcPct val="107000"/>
              </a:lnSpc>
              <a:spcBef>
                <a:spcPts val="0"/>
              </a:spcBef>
              <a:spcAft>
                <a:spcPts val="10"/>
              </a:spcAft>
            </a:pPr>
            <a:r>
              <a:rPr lang="en-US" dirty="0" err="1">
                <a:latin typeface="Consolas" panose="020B0609020204030204" pitchFamily="49" charset="0"/>
                <a:ea typeface="Consolas" panose="020B0609020204030204" pitchFamily="49" charset="0"/>
              </a:rPr>
              <a:t>AppCallbacks.Instance.InvokeOnUIThread</a:t>
            </a:r>
            <a:r>
              <a:rPr lang="en-US" dirty="0">
                <a:latin typeface="Consolas" panose="020B0609020204030204" pitchFamily="49" charset="0"/>
                <a:ea typeface="Consolas" panose="020B0609020204030204" pitchFamily="49" charset="0"/>
              </a:rPr>
              <a:t>(() =&gt;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6350" marR="0" indent="-6350">
              <a:lnSpc>
                <a:spcPct val="107000"/>
              </a:lnSpc>
              <a:spcBef>
                <a:spcPts val="0"/>
              </a:spcBef>
              <a:spcAft>
                <a:spcPts val="10"/>
              </a:spcAft>
            </a:pPr>
            <a:r>
              <a:rPr lang="en-US" dirty="0">
                <a:latin typeface="Consolas" panose="020B0609020204030204" pitchFamily="49" charset="0"/>
                <a:ea typeface="Consolas" panose="020B0609020204030204" pitchFamily="49" charset="0"/>
              </a:rPr>
              <a:t>{ 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45085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 panose="020B0609020204030204" pitchFamily="49" charset="0"/>
                <a:ea typeface="Consolas" panose="020B0609020204030204" pitchFamily="49" charset="0"/>
              </a:rPr>
              <a:t>//do things from windows context here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6350" marR="0" indent="-6350">
              <a:lnSpc>
                <a:spcPct val="107000"/>
              </a:lnSpc>
              <a:spcBef>
                <a:spcPts val="0"/>
              </a:spcBef>
              <a:spcAft>
                <a:spcPts val="10"/>
              </a:spcAft>
            </a:pPr>
            <a:r>
              <a:rPr lang="en-US" dirty="0">
                <a:latin typeface="Consolas" panose="020B0609020204030204" pitchFamily="49" charset="0"/>
                <a:ea typeface="Consolas" panose="020B0609020204030204" pitchFamily="49" charset="0"/>
              </a:rPr>
              <a:t>}, false);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5114" y="3026257"/>
            <a:ext cx="4099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This is typically used for plugins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331" y="1429720"/>
            <a:ext cx="8438009" cy="169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41275" indent="-6350">
              <a:lnSpc>
                <a:spcPct val="108000"/>
              </a:lnSpc>
              <a:spcBef>
                <a:spcPts val="0"/>
              </a:spcBef>
              <a:spcAft>
                <a:spcPts val="780"/>
              </a:spcAft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Use #if UNITY_METRO &amp;&amp; !UNITY_EDITOR to ensure your gateway classes and any code that makes use of them is only executed in the context of a Windows Store run.  </a:t>
            </a:r>
          </a:p>
          <a:p>
            <a:pPr marL="6350" marR="41275" indent="-6350">
              <a:lnSpc>
                <a:spcPct val="108000"/>
              </a:lnSpc>
              <a:spcBef>
                <a:spcPts val="0"/>
              </a:spcBef>
              <a:spcAft>
                <a:spcPts val="2150"/>
              </a:spcAft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Note: You can also use UNITY_WINRT to cover both Windows Store and Windows Phone 8 or you can use UNITY_WP8 for just Windows Phone 8. </a:t>
            </a:r>
            <a:endParaRPr lang="en-US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331" y="331305"/>
            <a:ext cx="8738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Direct Communication Cont. Cont.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986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1" y="331305"/>
            <a:ext cx="2790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Keyboards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07366" y="1544128"/>
            <a:ext cx="77120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sure you read page 20 of the porting documentation.</a:t>
            </a:r>
          </a:p>
          <a:p>
            <a:endParaRPr lang="en-US" dirty="0"/>
          </a:p>
          <a:p>
            <a:r>
              <a:rPr lang="en-US" dirty="0" smtClean="0"/>
              <a:t>Essentially:</a:t>
            </a:r>
          </a:p>
          <a:p>
            <a:r>
              <a:rPr lang="en-US" dirty="0" smtClean="0"/>
              <a:t>If there is a physical keyboard present: </a:t>
            </a:r>
            <a:r>
              <a:rPr lang="en-US" dirty="0" err="1"/>
              <a:t>GUI.TextField</a:t>
            </a:r>
            <a:r>
              <a:rPr lang="en-US" dirty="0"/>
              <a:t> and </a:t>
            </a:r>
            <a:r>
              <a:rPr lang="en-US" dirty="0" err="1"/>
              <a:t>GUI.TextArea</a:t>
            </a:r>
            <a:r>
              <a:rPr lang="en-US" dirty="0"/>
              <a:t> </a:t>
            </a:r>
            <a:r>
              <a:rPr lang="en-US" dirty="0" smtClean="0"/>
              <a:t>work great</a:t>
            </a:r>
          </a:p>
          <a:p>
            <a:endParaRPr lang="en-US" dirty="0"/>
          </a:p>
          <a:p>
            <a:r>
              <a:rPr lang="en-US" dirty="0" smtClean="0"/>
              <a:t>If not, the expected behavior if you click on a field is for a soft keyboard to appear.  To achieve this in Windows, you will need to compose one from windows native </a:t>
            </a:r>
            <a:r>
              <a:rPr lang="en-US" dirty="0" err="1" smtClean="0"/>
              <a:t>xaml</a:t>
            </a:r>
            <a:r>
              <a:rPr lang="en-US" dirty="0" smtClean="0"/>
              <a:t> and show/hide it using the direct communication techniques discussed above.</a:t>
            </a:r>
          </a:p>
          <a:p>
            <a:endParaRPr lang="en-US" dirty="0"/>
          </a:p>
          <a:p>
            <a:r>
              <a:rPr lang="en-US" dirty="0" smtClean="0"/>
              <a:t>Note that for extremely high resolution devices Windows changes the resolution of input buttons to ensure they are clickable (think </a:t>
            </a:r>
            <a:r>
              <a:rPr lang="en-US" dirty="0" err="1" smtClean="0"/>
              <a:t>nokia</a:t>
            </a:r>
            <a:r>
              <a:rPr lang="en-US" dirty="0" smtClean="0"/>
              <a:t> 1020 type devices).  To help with that…</a:t>
            </a:r>
          </a:p>
          <a:p>
            <a:r>
              <a:rPr lang="en-US" dirty="0" err="1"/>
              <a:t>Windows.Graphics.Display.DisplayProperties.ResolutionScale</a:t>
            </a:r>
            <a:r>
              <a:rPr lang="en-US" dirty="0"/>
              <a:t> property.  If the value is Scale100Percent, then it is a 1:1 ratio, at Scale140Percent, then a XAML unit is going to be 1/1.4 the Unity scale, and at Scale180Percent, it will be 1/1.8 scale.   </a:t>
            </a:r>
          </a:p>
        </p:txBody>
      </p:sp>
    </p:spTree>
    <p:extLst>
      <p:ext uri="{BB962C8B-B14F-4D97-AF65-F5344CB8AC3E}">
        <p14:creationId xmlns:p14="http://schemas.microsoft.com/office/powerpoint/2010/main" val="205861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1" y="331305"/>
            <a:ext cx="2160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Shaders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490331" y="1382543"/>
            <a:ext cx="8653669" cy="3092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41275" indent="-6350">
              <a:lnSpc>
                <a:spcPct val="108000"/>
              </a:lnSpc>
              <a:spcBef>
                <a:spcPts val="0"/>
              </a:spcBef>
              <a:spcAft>
                <a:spcPts val="780"/>
              </a:spcAft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(Unity main menu -&gt; edit -&gt; Graphics Emulation) </a:t>
            </a:r>
          </a:p>
          <a:p>
            <a:pPr marL="6350" marR="41275" indent="-6350">
              <a:lnSpc>
                <a:spcPct val="108000"/>
              </a:lnSpc>
              <a:spcBef>
                <a:spcPts val="0"/>
              </a:spcBef>
              <a:spcAft>
                <a:spcPts val="780"/>
              </a:spcAft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When your build target is set to Windows Store App, the graphics emulation level choices are: </a:t>
            </a:r>
          </a:p>
          <a:p>
            <a:pPr marL="342900" marR="41275" lvl="0" indent="-342900" fontAlgn="base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DirectX 11 9.3 (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shader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model 3) </a:t>
            </a:r>
          </a:p>
          <a:p>
            <a:pPr marL="342900" marR="41275" lvl="0" indent="-342900" fontAlgn="base">
              <a:lnSpc>
                <a:spcPct val="108000"/>
              </a:lnSpc>
              <a:spcBef>
                <a:spcPts val="0"/>
              </a:spcBef>
              <a:spcAft>
                <a:spcPts val="78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DirectX 11 9.1 (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shader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model 2) No fixed function. This feature level is used for Surface RT first generation devices, so it is recommended that you support down to this level.  </a:t>
            </a:r>
          </a:p>
          <a:p>
            <a:pPr marL="6350" marR="41275" indent="-6350">
              <a:lnSpc>
                <a:spcPct val="108000"/>
              </a:lnSpc>
              <a:spcBef>
                <a:spcPts val="0"/>
              </a:spcBef>
              <a:spcAft>
                <a:spcPts val="780"/>
              </a:spcAft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If you write your own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</a:rPr>
              <a:t>shaders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, keep in mind that semantics are required on all variables passed between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</a:rPr>
              <a:t>shader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stages. </a:t>
            </a:r>
          </a:p>
        </p:txBody>
      </p:sp>
    </p:spTree>
    <p:extLst>
      <p:ext uri="{BB962C8B-B14F-4D97-AF65-F5344CB8AC3E}">
        <p14:creationId xmlns:p14="http://schemas.microsoft.com/office/powerpoint/2010/main" val="7946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1" y="331305"/>
            <a:ext cx="3634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Shaders</a:t>
            </a:r>
            <a:r>
              <a:rPr lang="en-US" sz="4800" dirty="0" smtClean="0"/>
              <a:t> Cont.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77265"/>
            <a:ext cx="431060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s</a:t>
            </a:r>
            <a:r>
              <a:rPr lang="en-US" sz="3200" dirty="0" err="1" smtClean="0"/>
              <a:t>truct</a:t>
            </a:r>
            <a:r>
              <a:rPr lang="en-US" sz="3200" dirty="0" smtClean="0"/>
              <a:t> </a:t>
            </a:r>
            <a:r>
              <a:rPr lang="en-US" sz="3200" dirty="0" err="1" smtClean="0"/>
              <a:t>vertOut</a:t>
            </a:r>
            <a:r>
              <a:rPr lang="en-US" sz="3200" dirty="0" smtClean="0"/>
              <a:t>{</a:t>
            </a:r>
          </a:p>
          <a:p>
            <a:r>
              <a:rPr lang="en-US" sz="3200" dirty="0"/>
              <a:t>f</a:t>
            </a:r>
            <a:r>
              <a:rPr lang="en-US" sz="3200" dirty="0" smtClean="0"/>
              <a:t>loat4 </a:t>
            </a:r>
            <a:r>
              <a:rPr lang="en-US" sz="3200" dirty="0" err="1" smtClean="0"/>
              <a:t>pos:SV_POSITION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Float4 </a:t>
            </a:r>
            <a:r>
              <a:rPr lang="en-US" sz="3200" dirty="0" err="1" smtClean="0"/>
              <a:t>scrPos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411580"/>
            <a:ext cx="83098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</a:t>
            </a:r>
            <a:r>
              <a:rPr lang="en-US" sz="3200" dirty="0" err="1" smtClean="0"/>
              <a:t>truct</a:t>
            </a:r>
            <a:r>
              <a:rPr lang="en-US" sz="3200" dirty="0" smtClean="0"/>
              <a:t> </a:t>
            </a:r>
            <a:r>
              <a:rPr lang="en-US" sz="3200" dirty="0" err="1" smtClean="0"/>
              <a:t>vertOut</a:t>
            </a:r>
            <a:r>
              <a:rPr lang="en-US" sz="3200" dirty="0" smtClean="0"/>
              <a:t>{</a:t>
            </a:r>
          </a:p>
          <a:p>
            <a:r>
              <a:rPr lang="en-US" sz="3200" dirty="0" smtClean="0"/>
              <a:t>float4 </a:t>
            </a:r>
            <a:r>
              <a:rPr lang="en-US" sz="3200" dirty="0" err="1" smtClean="0"/>
              <a:t>pos:SV_POSITION</a:t>
            </a:r>
            <a:r>
              <a:rPr lang="en-US" sz="3200" dirty="0" smtClean="0"/>
              <a:t>;</a:t>
            </a:r>
          </a:p>
          <a:p>
            <a:r>
              <a:rPr lang="en-US" sz="3200" dirty="0"/>
              <a:t>f</a:t>
            </a:r>
            <a:r>
              <a:rPr lang="en-US" sz="3200" dirty="0" smtClean="0"/>
              <a:t>loat4 </a:t>
            </a:r>
            <a:r>
              <a:rPr lang="en-US" sz="3200" dirty="0" err="1" smtClean="0"/>
              <a:t>scrPos</a:t>
            </a:r>
            <a:r>
              <a:rPr lang="en-US" sz="3200" dirty="0" smtClean="0"/>
              <a:t>: TEXCOORD0;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616460" y="2717321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Doesn’t Work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16460" y="4968814"/>
            <a:ext cx="105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46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925" y="2737051"/>
            <a:ext cx="11119448" cy="2498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1275" lvl="0" indent="-342900" fontAlgn="base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Fixed function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shaders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are not supported for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shader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model 2. </a:t>
            </a:r>
          </a:p>
          <a:p>
            <a:pPr marL="463550" marR="41275" indent="-6350">
              <a:lnSpc>
                <a:spcPct val="108000"/>
              </a:lnSpc>
              <a:spcBef>
                <a:spcPts val="0"/>
              </a:spcBef>
              <a:spcAft>
                <a:spcPts val="85"/>
              </a:spcAft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Unity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</a:rPr>
              <a:t>shaders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come in three flavors: surface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</a:rPr>
              <a:t>shaders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, vertex and fragment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</a:rPr>
              <a:t>shaders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, and fixed function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</a:rPr>
              <a:t>shaders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. Surface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</a:rPr>
              <a:t>shaders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are not supported for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</a:rPr>
              <a:t>shader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model 2. </a:t>
            </a:r>
          </a:p>
          <a:p>
            <a:pPr marL="342900" marR="41275" lvl="0" indent="-342900" fontAlgn="base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Fog doesn’t work on devices with feature level &lt;9.3&gt; </a:t>
            </a:r>
          </a:p>
          <a:p>
            <a:pPr marL="463550" marR="41275" indent="-635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You need to implement it manually. Unity has shared a sample fog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</a:rPr>
              <a:t>shader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at 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hlinkClick r:id="rId2"/>
              </a:rPr>
              <a:t>http://files.unity3d.com/tomas/Metro/Examples/MyCustomFog.shader.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There is also a couple more fog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</a:rPr>
              <a:t>shaders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in the sample provided with this write-up.  The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</a:rPr>
              <a:t>shaders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are at </a:t>
            </a:r>
          </a:p>
          <a:p>
            <a:pPr marL="463550" marR="0" indent="-6350">
              <a:lnSpc>
                <a:spcPct val="108000"/>
              </a:lnSpc>
              <a:spcBef>
                <a:spcPts val="0"/>
              </a:spcBef>
              <a:spcAft>
                <a:spcPts val="790"/>
              </a:spcAft>
            </a:pPr>
            <a:r>
              <a:rPr lang="en-US" i="1" dirty="0">
                <a:latin typeface="Segoe UI" panose="020B0502040204020203" pitchFamily="34" charset="0"/>
                <a:ea typeface="Segoe UI" panose="020B0502040204020203" pitchFamily="34" charset="0"/>
              </a:rPr>
              <a:t>/</a:t>
            </a:r>
            <a:r>
              <a:rPr lang="en-US" i="1" dirty="0" err="1">
                <a:latin typeface="Segoe UI" panose="020B0502040204020203" pitchFamily="34" charset="0"/>
                <a:ea typeface="Segoe UI" panose="020B0502040204020203" pitchFamily="34" charset="0"/>
              </a:rPr>
              <a:t>UnityPorting</a:t>
            </a:r>
            <a:r>
              <a:rPr lang="en-US" i="1" dirty="0">
                <a:latin typeface="Segoe UI" panose="020B0502040204020203" pitchFamily="34" charset="0"/>
                <a:ea typeface="Segoe UI" panose="020B0502040204020203" pitchFamily="34" charset="0"/>
              </a:rPr>
              <a:t>/blob/master/Resources/</a:t>
            </a:r>
            <a:r>
              <a:rPr lang="en-US" i="1" dirty="0" err="1">
                <a:latin typeface="Segoe UI" panose="020B0502040204020203" pitchFamily="34" charset="0"/>
                <a:ea typeface="Segoe UI" panose="020B0502040204020203" pitchFamily="34" charset="0"/>
              </a:rPr>
              <a:t>ShaderIssueExamples.unitypackage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endParaRPr lang="en-US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331" y="331305"/>
            <a:ext cx="5108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Shaders</a:t>
            </a:r>
            <a:r>
              <a:rPr lang="en-US" sz="4800" dirty="0" smtClean="0"/>
              <a:t> Cont. Cont.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429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4729" y="2536014"/>
            <a:ext cx="64107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Let the porting begin!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683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9274" y="991465"/>
            <a:ext cx="2348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Who Am I?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809274" y="174734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David Crook</a:t>
            </a:r>
          </a:p>
          <a:p>
            <a:r>
              <a:rPr lang="en-US" dirty="0" smtClean="0"/>
              <a:t>Technical Evangelist for Microsoft</a:t>
            </a:r>
          </a:p>
          <a:p>
            <a:r>
              <a:rPr lang="en-US" dirty="0" smtClean="0"/>
              <a:t>Focus on Game and App Development Communities</a:t>
            </a:r>
          </a:p>
          <a:p>
            <a:r>
              <a:rPr lang="en-US" dirty="0" smtClean="0"/>
              <a:t>Background in Enterprise Consulting and Game Development</a:t>
            </a:r>
          </a:p>
          <a:p>
            <a:r>
              <a:rPr lang="en-US" dirty="0" smtClean="0"/>
              <a:t>Hobbies: Brewing Beer, Brazilian Jiu </a:t>
            </a:r>
            <a:r>
              <a:rPr lang="en-US" dirty="0" err="1" smtClean="0"/>
              <a:t>Jitsu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dacrook@Microsoft.com</a:t>
            </a:r>
            <a:endParaRPr lang="en-US" dirty="0" smtClean="0"/>
          </a:p>
          <a:p>
            <a:r>
              <a:rPr lang="en-US" dirty="0" smtClean="0"/>
              <a:t>Twitter: @DavidCrook1988</a:t>
            </a:r>
          </a:p>
          <a:p>
            <a:r>
              <a:rPr lang="en-US" dirty="0" smtClean="0"/>
              <a:t>Skype: DavidCrook1234</a:t>
            </a:r>
          </a:p>
          <a:p>
            <a:r>
              <a:rPr lang="en-US" dirty="0" smtClean="0"/>
              <a:t>Web Site: </a:t>
            </a:r>
            <a:r>
              <a:rPr lang="en-US" dirty="0" smtClean="0">
                <a:hlinkClick r:id="rId3"/>
              </a:rPr>
              <a:t>www.IndieDevSpot.com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134" y="542651"/>
            <a:ext cx="31337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9357" y="23987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Best App a Month (BAM)</a:t>
            </a:r>
          </a:p>
          <a:p>
            <a:pPr marL="742950" lvl="2"/>
            <a:r>
              <a:rPr lang="en-US" dirty="0" smtClean="0"/>
              <a:t>Register your app (or game) with me for BAM to win a Dell Venue Pro Tablet.</a:t>
            </a:r>
          </a:p>
          <a:p>
            <a:r>
              <a:rPr lang="en-US" dirty="0" smtClean="0"/>
              <a:t>Bring your game to Windows.</a:t>
            </a:r>
          </a:p>
          <a:p>
            <a:pPr lvl="1"/>
            <a:r>
              <a:rPr lang="en-US" dirty="0" smtClean="0">
                <a:hlinkClick r:id="rId2"/>
              </a:rPr>
              <a:t>http://www.wpdevcenteroffers.com/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649357" y="792681"/>
            <a:ext cx="51317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Current Promotions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2692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1" y="331305"/>
            <a:ext cx="3633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Pre-requisites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490331" y="1162302"/>
            <a:ext cx="9329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 up for a developer account: </a:t>
            </a:r>
            <a:r>
              <a:rPr lang="en-US" dirty="0" smtClean="0">
                <a:hlinkClick r:id="rId2"/>
              </a:rPr>
              <a:t>http://msdn.microsoft.com/en-US/windows/apps/br211386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6" y="1623967"/>
            <a:ext cx="8693426" cy="22705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096" y="4171521"/>
            <a:ext cx="106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8:  Use </a:t>
            </a:r>
            <a:r>
              <a:rPr lang="en-US" dirty="0" err="1" smtClean="0"/>
              <a:t>dreamspark</a:t>
            </a:r>
            <a:r>
              <a:rPr lang="en-US" dirty="0" smtClean="0"/>
              <a:t> or </a:t>
            </a:r>
            <a:r>
              <a:rPr lang="en-US" dirty="0" err="1" smtClean="0"/>
              <a:t>bizspark</a:t>
            </a:r>
            <a:r>
              <a:rPr lang="en-US" dirty="0" smtClean="0"/>
              <a:t>.  If you do not qualify for those things, purchase it and start developing.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3096" y="4817852"/>
            <a:ext cx="11108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Studio: 2012 update 4 or 2013 will work. </a:t>
            </a:r>
            <a:r>
              <a:rPr lang="en-US" dirty="0" smtClean="0">
                <a:hlinkClick r:id="rId4"/>
              </a:rPr>
              <a:t>http://www.visualstudio.com/downloads/download-visual-studio-vs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 like to recommend 2012 Express for Phone as it comes with the phone 8 </a:t>
            </a:r>
            <a:r>
              <a:rPr lang="en-US" dirty="0" err="1" smtClean="0"/>
              <a:t>sdk</a:t>
            </a:r>
            <a:r>
              <a:rPr lang="en-US" dirty="0" smtClean="0"/>
              <a:t> as well.  Alternatively you can install </a:t>
            </a:r>
          </a:p>
          <a:p>
            <a:r>
              <a:rPr lang="en-US" dirty="0" smtClean="0"/>
              <a:t>them separately.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6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1" y="331305"/>
            <a:ext cx="4663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Porting Resources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490331" y="1162302"/>
            <a:ext cx="4329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http://unity3d.com/pages/windows/porting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0331" y="1623967"/>
            <a:ext cx="5532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https://github.com/windowsgamessamples/UnityPorting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4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1" y="331305"/>
            <a:ext cx="41184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Common Issues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89113" y="1696278"/>
            <a:ext cx="75021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Compilation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 smtClean="0"/>
              <a:t>Plugins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Support the Platform (snap</a:t>
            </a:r>
            <a:r>
              <a:rPr lang="en-US" dirty="0" smtClean="0"/>
              <a:t>, switch to another app, share charm activated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Direct Communication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Keyboards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113" y="4505739"/>
            <a:ext cx="893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of this information has been documented on the porting tips guide, along with resolutions.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1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2" y="2194757"/>
            <a:ext cx="6353175" cy="2228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0331" y="331305"/>
            <a:ext cx="3223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Compilation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53902" y="1355364"/>
            <a:ext cx="1010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problem is that some namespaces are missing altogether.  There are also some instances of missing functions.  The recommendation is to create wrappers or use extension methods for missing functionality.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2912" y="4882551"/>
            <a:ext cx="10112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types include </a:t>
            </a:r>
            <a:r>
              <a:rPr lang="en-US" dirty="0" err="1"/>
              <a:t>Hashtable</a:t>
            </a:r>
            <a:r>
              <a:rPr lang="en-US" dirty="0"/>
              <a:t>, </a:t>
            </a:r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/>
              <a:t>OrderedDictionary</a:t>
            </a:r>
            <a:r>
              <a:rPr lang="en-US" dirty="0"/>
              <a:t>, </a:t>
            </a:r>
            <a:r>
              <a:rPr lang="en-US" dirty="0" err="1"/>
              <a:t>SortedList</a:t>
            </a:r>
            <a:r>
              <a:rPr lang="en-US" dirty="0"/>
              <a:t>, Queue, Stack and a few others.  </a:t>
            </a:r>
          </a:p>
          <a:p>
            <a:endParaRPr lang="en-US" dirty="0" smtClean="0"/>
          </a:p>
          <a:p>
            <a:r>
              <a:rPr lang="en-US" dirty="0" smtClean="0"/>
              <a:t>Unsupported overloads include </a:t>
            </a:r>
            <a:r>
              <a:rPr lang="en-US" dirty="0" err="1" smtClean="0"/>
              <a:t>String.Format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would then create wrappers for </a:t>
            </a:r>
            <a:r>
              <a:rPr lang="en-US" dirty="0" err="1" smtClean="0"/>
              <a:t>Hashtable</a:t>
            </a:r>
            <a:r>
              <a:rPr lang="en-US" dirty="0" smtClean="0"/>
              <a:t> and extension methods for </a:t>
            </a:r>
            <a:r>
              <a:rPr lang="en-US" dirty="0" err="1" smtClean="0"/>
              <a:t>String.Format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8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1" y="331305"/>
            <a:ext cx="4835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Third Party Plugins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490331" y="15617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A good way to check if a plug-in is compatible is to run it through the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hlinkClick r:id="rId2"/>
              </a:rPr>
              <a:t>http://scan.xamarin.com.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331" y="2607441"/>
            <a:ext cx="5744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 binary plugin is not compatible, email the plugin owner as well as myself (</a:t>
            </a:r>
            <a:r>
              <a:rPr lang="en-US" dirty="0" smtClean="0">
                <a:hlinkClick r:id="rId3"/>
              </a:rPr>
              <a:t>dacrook@Microsoft.com</a:t>
            </a:r>
            <a:r>
              <a:rPr lang="en-US" dirty="0" smtClean="0"/>
              <a:t>) and Jaime (</a:t>
            </a:r>
            <a:r>
              <a:rPr lang="en-US" u="sng" dirty="0" smtClean="0"/>
              <a:t>jaimer@microsoft.com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331" y="3930175"/>
            <a:ext cx="5785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 plugin is not compatible but has source code available with it, we simply need to implement any of the missing namespaces/classes as well as functions.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493" y="1697506"/>
            <a:ext cx="23526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7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1" y="331305"/>
            <a:ext cx="5468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Support the platform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854015" y="1630392"/>
            <a:ext cx="5105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Snap View (registering this event and dealing with it) and various states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Charms (Share, Search, Settings).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Splash Screen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Various Logos and Badges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Remember the many different computer configurations (touch, keyboard &amp; mouse, accessibility)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217" y="863183"/>
            <a:ext cx="752475" cy="5200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07" y="4124340"/>
            <a:ext cx="4032076" cy="2268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355" y="4124340"/>
            <a:ext cx="3903972" cy="219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28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252</TotalTime>
  <Words>958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Segoe UI</vt:lpstr>
      <vt:lpstr>Wingdings</vt:lpstr>
      <vt:lpstr>Celestial</vt:lpstr>
      <vt:lpstr>Porting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Porting Workshop</dc:title>
  <dc:creator>David Crook</dc:creator>
  <cp:lastModifiedBy>David Crook</cp:lastModifiedBy>
  <cp:revision>16</cp:revision>
  <dcterms:created xsi:type="dcterms:W3CDTF">2014-04-29T20:47:39Z</dcterms:created>
  <dcterms:modified xsi:type="dcterms:W3CDTF">2014-04-30T13:14:41Z</dcterms:modified>
</cp:coreProperties>
</file>