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bAkK1BPFlYRJ8DYDlGo89JU11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8E4"/>
    <a:srgbClr val="FFFFFF"/>
    <a:srgbClr val="BF9000"/>
    <a:srgbClr val="1E1E1E"/>
    <a:srgbClr val="F1AF0E"/>
    <a:srgbClr val="577430"/>
    <a:srgbClr val="EEE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F9016C-D325-47DD-9EF6-01BD737E96B6}">
  <a:tblStyle styleId="{15F9016C-D325-47DD-9EF6-01BD737E96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194"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d67aebb4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g15d67aebb47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d67aebe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5d67aebe4a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3887391" y="987426"/>
            <a:ext cx="4629150" cy="4873625"/>
          </a:xfrm>
          <a:prstGeom prst="rect">
            <a:avLst/>
          </a:prstGeom>
          <a:noFill/>
          <a:ln>
            <a:noFill/>
          </a:ln>
        </p:spPr>
      </p:sp>
      <p:sp>
        <p:nvSpPr>
          <p:cNvPr id="64" name="Google Shape;64;p1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3.png"/><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15d67aebb47_0_0"/>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Microsoft JhengHei"/>
              <a:buNone/>
            </a:pPr>
            <a:r>
              <a:rPr lang="en-US">
                <a:latin typeface="Microsoft JhengHei"/>
                <a:ea typeface="Microsoft JhengHei"/>
                <a:cs typeface="Microsoft JhengHei"/>
                <a:sym typeface="Microsoft JhengHei"/>
              </a:rPr>
              <a:t>Assembly Language</a:t>
            </a:r>
            <a:endParaRPr>
              <a:latin typeface="Microsoft JhengHei"/>
              <a:ea typeface="Microsoft JhengHei"/>
              <a:cs typeface="Microsoft JhengHei"/>
              <a:sym typeface="Microsoft JhengHei"/>
            </a:endParaRPr>
          </a:p>
          <a:p>
            <a:pPr marL="0" lvl="0" indent="0" algn="ctr" rtl="0">
              <a:lnSpc>
                <a:spcPct val="90000"/>
              </a:lnSpc>
              <a:spcBef>
                <a:spcPts val="0"/>
              </a:spcBef>
              <a:spcAft>
                <a:spcPts val="0"/>
              </a:spcAft>
              <a:buClr>
                <a:schemeClr val="dk1"/>
              </a:buClr>
              <a:buSzPts val="6000"/>
              <a:buFont typeface="Microsoft JhengHei"/>
              <a:buNone/>
            </a:pPr>
            <a:r>
              <a:rPr lang="en-US">
                <a:latin typeface="Microsoft JhengHei"/>
                <a:ea typeface="Microsoft JhengHei"/>
                <a:cs typeface="Microsoft JhengHei"/>
                <a:sym typeface="Microsoft JhengHei"/>
              </a:rPr>
              <a:t>Lab 4</a:t>
            </a:r>
            <a:endParaRPr>
              <a:latin typeface="Microsoft JhengHei"/>
              <a:ea typeface="Microsoft JhengHei"/>
              <a:cs typeface="Microsoft JhengHei"/>
              <a:sym typeface="Microsoft JhengHei"/>
            </a:endParaRPr>
          </a:p>
        </p:txBody>
      </p:sp>
      <p:sp>
        <p:nvSpPr>
          <p:cNvPr id="85" name="Google Shape;85;g15d67aebb47_0_0"/>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2022/10/10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Objectives</a:t>
            </a:r>
            <a:endParaRPr/>
          </a:p>
        </p:txBody>
      </p:sp>
      <p:cxnSp>
        <p:nvCxnSpPr>
          <p:cNvPr id="91" name="Google Shape;91;p2"/>
          <p:cNvCxnSpPr/>
          <p:nvPr/>
        </p:nvCxnSpPr>
        <p:spPr>
          <a:xfrm rot="10800000" flipH="1">
            <a:off x="411892" y="1474574"/>
            <a:ext cx="8311978" cy="8238"/>
          </a:xfrm>
          <a:prstGeom prst="straightConnector1">
            <a:avLst/>
          </a:prstGeom>
          <a:noFill/>
          <a:ln w="9525" cap="flat" cmpd="sng">
            <a:solidFill>
              <a:schemeClr val="accent1"/>
            </a:solidFill>
            <a:prstDash val="solid"/>
            <a:miter lim="800000"/>
            <a:headEnd type="none" w="sm" len="sm"/>
            <a:tailEnd type="none" w="sm" len="sm"/>
          </a:ln>
        </p:spPr>
      </p:cxnSp>
      <p:sp>
        <p:nvSpPr>
          <p:cNvPr id="92" name="Google Shape;92;p2"/>
          <p:cNvSpPr txBox="1"/>
          <p:nvPr/>
        </p:nvSpPr>
        <p:spPr>
          <a:xfrm>
            <a:off x="679881" y="1630955"/>
            <a:ext cx="7776000" cy="49272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SzPts val="1100"/>
              <a:buNone/>
            </a:pPr>
            <a:r>
              <a:rPr lang="en-US" sz="1800" dirty="0">
                <a:solidFill>
                  <a:schemeClr val="dk1"/>
                </a:solidFill>
                <a:latin typeface="Microsoft JhengHei"/>
                <a:ea typeface="Microsoft JhengHei"/>
                <a:cs typeface="Microsoft JhengHei"/>
                <a:sym typeface="Microsoft JhengHei"/>
              </a:rPr>
              <a:t>There are two PROC, Convert and Convert2</a:t>
            </a:r>
            <a:endParaRPr sz="1800" dirty="0">
              <a:solidFill>
                <a:schemeClr val="dk1"/>
              </a:solidFill>
              <a:latin typeface="Microsoft JhengHei"/>
              <a:ea typeface="Microsoft JhengHei"/>
              <a:cs typeface="Microsoft JhengHei"/>
              <a:sym typeface="Microsoft JhengHei"/>
            </a:endParaRPr>
          </a:p>
          <a:p>
            <a:pPr marL="0" lvl="0" indent="0" algn="l" rtl="0">
              <a:lnSpc>
                <a:spcPct val="115000"/>
              </a:lnSpc>
              <a:spcBef>
                <a:spcPts val="0"/>
              </a:spcBef>
              <a:spcAft>
                <a:spcPts val="0"/>
              </a:spcAft>
              <a:buSzPts val="1100"/>
              <a:buNone/>
            </a:pPr>
            <a:r>
              <a:rPr lang="en-US" sz="1800" dirty="0">
                <a:solidFill>
                  <a:schemeClr val="dk1"/>
                </a:solidFill>
                <a:latin typeface="Microsoft JhengHei"/>
                <a:ea typeface="Microsoft JhengHei"/>
                <a:cs typeface="Microsoft JhengHei"/>
                <a:sym typeface="Microsoft JhengHei"/>
              </a:rPr>
              <a:t>store a value in esi register then change 0 to A, 1 to B, 2 to C and so on,</a:t>
            </a:r>
            <a:endParaRPr sz="1800" dirty="0">
              <a:solidFill>
                <a:schemeClr val="dk1"/>
              </a:solidFill>
              <a:latin typeface="Microsoft JhengHei"/>
              <a:ea typeface="Microsoft JhengHei"/>
              <a:cs typeface="Microsoft JhengHei"/>
              <a:sym typeface="Microsoft JhengHei"/>
            </a:endParaRPr>
          </a:p>
          <a:p>
            <a:pPr marL="0" lvl="0" indent="0" algn="l" rtl="0">
              <a:lnSpc>
                <a:spcPct val="115000"/>
              </a:lnSpc>
              <a:spcBef>
                <a:spcPts val="0"/>
              </a:spcBef>
              <a:spcAft>
                <a:spcPts val="0"/>
              </a:spcAft>
              <a:buSzPts val="1100"/>
              <a:buNone/>
            </a:pPr>
            <a:endParaRPr sz="1800" dirty="0">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Convert PROC </a:t>
            </a:r>
            <a:r>
              <a:rPr lang="en-US" sz="1800" b="1" dirty="0">
                <a:solidFill>
                  <a:srgbClr val="FF0000"/>
                </a:solidFill>
                <a:latin typeface="Calibri"/>
                <a:ea typeface="Calibri"/>
                <a:cs typeface="Calibri"/>
                <a:sym typeface="Calibri"/>
              </a:rPr>
              <a:t>USES</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___	;Convert change </a:t>
            </a:r>
            <a:r>
              <a:rPr lang="en-US" sz="1800" dirty="0" err="1">
                <a:solidFill>
                  <a:schemeClr val="dk1"/>
                </a:solidFill>
                <a:latin typeface="Calibri"/>
                <a:ea typeface="Calibri"/>
                <a:cs typeface="Calibri"/>
                <a:sym typeface="Calibri"/>
              </a:rPr>
              <a:t>myID</a:t>
            </a:r>
            <a:r>
              <a:rPr lang="en-US" sz="1800" dirty="0">
                <a:solidFill>
                  <a:schemeClr val="dk1"/>
                </a:solidFill>
                <a:latin typeface="Calibri"/>
                <a:ea typeface="Calibri"/>
                <a:cs typeface="Calibri"/>
                <a:sym typeface="Calibri"/>
              </a:rPr>
              <a:t> value 0-A 1-B and so 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L1:</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dirty="0">
                <a:solidFill>
                  <a:srgbClr val="FF0000"/>
                </a:solidFill>
                <a:latin typeface="Calibri"/>
                <a:ea typeface="Calibri"/>
                <a:cs typeface="Calibri"/>
                <a:sym typeface="Calibri"/>
              </a:rPr>
              <a:t>Do something</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loop L1</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ret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Convert ENDP</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Convert2 PROC		;Convert2 do the same thing as ConvertL1:</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L1: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dirty="0">
                <a:solidFill>
                  <a:srgbClr val="FF0000"/>
                </a:solidFill>
                <a:latin typeface="Calibri"/>
                <a:ea typeface="Calibri"/>
                <a:cs typeface="Calibri"/>
                <a:sym typeface="Calibri"/>
              </a:rPr>
              <a:t>Do something</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loop L1</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ret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Convert2 ENDP</a:t>
            </a:r>
            <a:endParaRPr dirty="0"/>
          </a:p>
          <a:p>
            <a:pPr marL="0" marR="0" lvl="0" indent="0" algn="l" rtl="0">
              <a:spcBef>
                <a:spcPts val="0"/>
              </a:spcBef>
              <a:spcAft>
                <a:spcPts val="0"/>
              </a:spcAft>
              <a:buNone/>
            </a:pPr>
            <a:endParaRPr sz="1800" dirty="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3"/>
          <p:cNvPicPr preferRelativeResize="0"/>
          <p:nvPr/>
        </p:nvPicPr>
        <p:blipFill rotWithShape="1">
          <a:blip r:embed="rId3">
            <a:alphaModFix/>
          </a:blip>
          <a:srcRect l="-136" t="39749" r="136" b="373"/>
          <a:stretch/>
        </p:blipFill>
        <p:spPr>
          <a:xfrm>
            <a:off x="893866" y="3092680"/>
            <a:ext cx="6055004" cy="1377492"/>
          </a:xfrm>
          <a:prstGeom prst="rect">
            <a:avLst/>
          </a:prstGeom>
          <a:noFill/>
          <a:ln w="9525" cap="flat" cmpd="sng">
            <a:noFill/>
            <a:prstDash val="solid"/>
            <a:round/>
            <a:headEnd type="none" w="sm" len="sm"/>
            <a:tailEnd type="none" w="sm" len="sm"/>
          </a:ln>
        </p:spPr>
      </p:pic>
      <p:sp>
        <p:nvSpPr>
          <p:cNvPr id="98" name="Google Shape;98;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Hint</a:t>
            </a:r>
            <a:endParaRPr>
              <a:latin typeface="Microsoft JhengHei"/>
              <a:ea typeface="Microsoft JhengHei"/>
              <a:cs typeface="Microsoft JhengHei"/>
              <a:sym typeface="Microsoft JhengHei"/>
            </a:endParaRPr>
          </a:p>
        </p:txBody>
      </p:sp>
      <p:cxnSp>
        <p:nvCxnSpPr>
          <p:cNvPr id="99" name="Google Shape;99;p3"/>
          <p:cNvCxnSpPr/>
          <p:nvPr/>
        </p:nvCxnSpPr>
        <p:spPr>
          <a:xfrm rot="10800000" flipH="1">
            <a:off x="411892" y="1474574"/>
            <a:ext cx="8311978" cy="8238"/>
          </a:xfrm>
          <a:prstGeom prst="straightConnector1">
            <a:avLst/>
          </a:prstGeom>
          <a:noFill/>
          <a:ln w="9525" cap="flat" cmpd="sng">
            <a:solidFill>
              <a:schemeClr val="accent1"/>
            </a:solidFill>
            <a:prstDash val="solid"/>
            <a:miter lim="800000"/>
            <a:headEnd type="none" w="sm" len="sm"/>
            <a:tailEnd type="none" w="sm" len="sm"/>
          </a:ln>
        </p:spPr>
      </p:cxnSp>
      <p:sp>
        <p:nvSpPr>
          <p:cNvPr id="100" name="Google Shape;100;p3"/>
          <p:cNvSpPr txBox="1"/>
          <p:nvPr/>
        </p:nvSpPr>
        <p:spPr>
          <a:xfrm>
            <a:off x="721288" y="1509724"/>
            <a:ext cx="7693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Microsoft JhengHei"/>
                <a:ea typeface="Microsoft JhengHei"/>
                <a:cs typeface="Microsoft JhengHei"/>
                <a:sym typeface="Microsoft JhengHei"/>
              </a:rPr>
              <a:t>The use of push and pop instructions needs to be considered to avoid repeated execution of unnecessary instructions</a:t>
            </a:r>
            <a:endParaRPr sz="1800" b="1" dirty="0">
              <a:solidFill>
                <a:schemeClr val="dk1"/>
              </a:solidFill>
              <a:latin typeface="Microsoft JhengHei"/>
              <a:ea typeface="Microsoft JhengHei"/>
              <a:cs typeface="Microsoft JhengHei"/>
              <a:sym typeface="Microsoft JhengHei"/>
            </a:endParaRPr>
          </a:p>
        </p:txBody>
      </p:sp>
      <p:sp>
        <p:nvSpPr>
          <p:cNvPr id="101" name="Google Shape;101;p3"/>
          <p:cNvSpPr txBox="1"/>
          <p:nvPr/>
        </p:nvSpPr>
        <p:spPr>
          <a:xfrm>
            <a:off x="3682174" y="5789207"/>
            <a:ext cx="2130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ASCII CODE</a:t>
            </a:r>
            <a:endParaRPr sz="1800">
              <a:solidFill>
                <a:schemeClr val="dk1"/>
              </a:solidFill>
              <a:latin typeface="Calibri"/>
              <a:ea typeface="Calibri"/>
              <a:cs typeface="Calibri"/>
              <a:sym typeface="Calibri"/>
            </a:endParaRPr>
          </a:p>
        </p:txBody>
      </p:sp>
      <p:pic>
        <p:nvPicPr>
          <p:cNvPr id="102" name="Google Shape;102;p3"/>
          <p:cNvPicPr preferRelativeResize="0"/>
          <p:nvPr/>
        </p:nvPicPr>
        <p:blipFill rotWithShape="1">
          <a:blip r:embed="rId4">
            <a:alphaModFix/>
          </a:blip>
          <a:srcRect t="9934"/>
          <a:stretch/>
        </p:blipFill>
        <p:spPr>
          <a:xfrm>
            <a:off x="5290404" y="4848225"/>
            <a:ext cx="3586904" cy="1988762"/>
          </a:xfrm>
          <a:prstGeom prst="rect">
            <a:avLst/>
          </a:prstGeom>
          <a:noFill/>
          <a:ln>
            <a:noFill/>
          </a:ln>
        </p:spPr>
      </p:pic>
      <p:graphicFrame>
        <p:nvGraphicFramePr>
          <p:cNvPr id="103" name="Google Shape;103;p3"/>
          <p:cNvGraphicFramePr/>
          <p:nvPr>
            <p:extLst>
              <p:ext uri="{D42A27DB-BD31-4B8C-83A1-F6EECF244321}">
                <p14:modId xmlns:p14="http://schemas.microsoft.com/office/powerpoint/2010/main" val="2032493257"/>
              </p:ext>
            </p:extLst>
          </p:nvPr>
        </p:nvGraphicFramePr>
        <p:xfrm>
          <a:off x="5313299" y="4017557"/>
          <a:ext cx="1820926" cy="851326"/>
        </p:xfrm>
        <a:graphic>
          <a:graphicData uri="http://schemas.openxmlformats.org/drawingml/2006/table">
            <a:tbl>
              <a:tblPr>
                <a:noFill/>
                <a:tableStyleId>{15F9016C-D325-47DD-9EF6-01BD737E96B6}</a:tableStyleId>
              </a:tblPr>
              <a:tblGrid>
                <a:gridCol w="554101">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485775">
                  <a:extLst>
                    <a:ext uri="{9D8B030D-6E8A-4147-A177-3AD203B41FA5}">
                      <a16:colId xmlns:a16="http://schemas.microsoft.com/office/drawing/2014/main" val="20002"/>
                    </a:ext>
                  </a:extLst>
                </a:gridCol>
                <a:gridCol w="409575">
                  <a:extLst>
                    <a:ext uri="{9D8B030D-6E8A-4147-A177-3AD203B41FA5}">
                      <a16:colId xmlns:a16="http://schemas.microsoft.com/office/drawing/2014/main" val="20003"/>
                    </a:ext>
                  </a:extLst>
                </a:gridCol>
              </a:tblGrid>
              <a:tr h="851326">
                <a:tc>
                  <a:txBody>
                    <a:bodyPr/>
                    <a:lstStyle/>
                    <a:p>
                      <a:pPr marL="0" lvl="0" indent="0" algn="l" rtl="0">
                        <a:spcBef>
                          <a:spcPts val="0"/>
                        </a:spcBef>
                        <a:spcAft>
                          <a:spcPts val="0"/>
                        </a:spcAft>
                        <a:buNone/>
                      </a:pPr>
                      <a:r>
                        <a:rPr lang="en-US" sz="800" b="1" dirty="0">
                          <a:solidFill>
                            <a:schemeClr val="tx1"/>
                          </a:solidFill>
                        </a:rPr>
                        <a:t>Binary</a:t>
                      </a:r>
                      <a:endParaRPr sz="800" b="1" dirty="0">
                        <a:solidFill>
                          <a:schemeClr val="tx1"/>
                        </a:solidFill>
                      </a:endParaRPr>
                    </a:p>
                  </a:txBody>
                  <a:tcPr marL="91425" marR="91425" marT="91425" marB="91425" vert="vert27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r>
                        <a:rPr lang="en-US" sz="800" b="1" dirty="0">
                          <a:solidFill>
                            <a:schemeClr val="tx1"/>
                          </a:solidFill>
                        </a:rPr>
                        <a:t>Decimal</a:t>
                      </a:r>
                      <a:endParaRPr sz="800" b="1" dirty="0">
                        <a:solidFill>
                          <a:schemeClr val="tx1"/>
                        </a:solidFill>
                      </a:endParaRPr>
                    </a:p>
                  </a:txBody>
                  <a:tcPr marL="91425" marR="91425" marT="91425" marB="91425" vert="vert27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r>
                        <a:rPr lang="en-US" sz="800" b="1" dirty="0">
                          <a:solidFill>
                            <a:schemeClr val="tx1"/>
                          </a:solidFill>
                        </a:rPr>
                        <a:t>Hexadecimal</a:t>
                      </a:r>
                      <a:endParaRPr sz="800" b="1" dirty="0">
                        <a:solidFill>
                          <a:schemeClr val="tx1"/>
                        </a:solidFill>
                      </a:endParaRPr>
                    </a:p>
                  </a:txBody>
                  <a:tcPr marL="91425" marR="91425" marT="91425" marB="91425" vert="vert27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r>
                        <a:rPr lang="en-US" sz="800" b="1" dirty="0">
                          <a:solidFill>
                            <a:schemeClr val="tx1"/>
                          </a:solidFill>
                        </a:rPr>
                        <a:t>Character</a:t>
                      </a:r>
                      <a:endParaRPr sz="800" b="1" dirty="0">
                        <a:solidFill>
                          <a:schemeClr val="tx1"/>
                        </a:solidFill>
                      </a:endParaRPr>
                    </a:p>
                  </a:txBody>
                  <a:tcPr marL="91425" marR="91425" marT="91425" marB="91425" vert="vert27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3EAD3AF5-8A47-AB79-4CB9-DD2A4BD890B2}"/>
              </a:ext>
            </a:extLst>
          </p:cNvPr>
          <p:cNvSpPr txBox="1"/>
          <p:nvPr/>
        </p:nvSpPr>
        <p:spPr>
          <a:xfrm>
            <a:off x="892737" y="2100983"/>
            <a:ext cx="7146363" cy="738664"/>
          </a:xfrm>
          <a:prstGeom prst="rect">
            <a:avLst/>
          </a:prstGeom>
          <a:noFill/>
        </p:spPr>
        <p:txBody>
          <a:bodyPr wrap="square" rtlCol="0">
            <a:spAutoFit/>
          </a:bodyPr>
          <a:lstStyle/>
          <a:p>
            <a:pPr rtl="0">
              <a:spcBef>
                <a:spcPts val="0"/>
              </a:spcBef>
              <a:spcAft>
                <a:spcPts val="0"/>
              </a:spcAft>
            </a:pPr>
            <a:r>
              <a:rPr lang="en-US" b="0" i="0" u="none" strike="noStrike" dirty="0">
                <a:solidFill>
                  <a:srgbClr val="000000"/>
                </a:solidFill>
                <a:effectLst/>
                <a:latin typeface="Calibri" panose="020F0502020204030204" pitchFamily="34" charset="0"/>
              </a:rPr>
              <a:t>USES operator: List the temporary registers used in the program, generate a </a:t>
            </a:r>
            <a:r>
              <a:rPr lang="en-US" b="1" i="0" u="none" strike="noStrike" dirty="0">
                <a:solidFill>
                  <a:srgbClr val="000000"/>
                </a:solidFill>
                <a:effectLst/>
                <a:latin typeface="Calibri" panose="020F0502020204030204" pitchFamily="34" charset="0"/>
              </a:rPr>
              <a:t>push</a:t>
            </a:r>
            <a:r>
              <a:rPr lang="en-US" b="0" i="0" u="none" strike="noStrike" dirty="0">
                <a:solidFill>
                  <a:srgbClr val="000000"/>
                </a:solidFill>
                <a:effectLst/>
                <a:latin typeface="Calibri" panose="020F0502020204030204" pitchFamily="34" charset="0"/>
              </a:rPr>
              <a:t> instruction in the beginning of the program, store value of the temporary register into the stack, generate a </a:t>
            </a:r>
            <a:r>
              <a:rPr lang="en-US" b="1" i="0" u="none" strike="noStrike" dirty="0">
                <a:solidFill>
                  <a:srgbClr val="000000"/>
                </a:solidFill>
                <a:effectLst/>
                <a:latin typeface="Calibri" panose="020F0502020204030204" pitchFamily="34" charset="0"/>
              </a:rPr>
              <a:t>pop</a:t>
            </a:r>
            <a:r>
              <a:rPr lang="en-US" b="0" i="0" u="none" strike="noStrike" dirty="0">
                <a:solidFill>
                  <a:srgbClr val="000000"/>
                </a:solidFill>
                <a:effectLst/>
                <a:latin typeface="Calibri" panose="020F0502020204030204" pitchFamily="34" charset="0"/>
              </a:rPr>
              <a:t> instruction reply at the end of the program</a:t>
            </a:r>
            <a:endParaRPr lang="en-US" sz="1100" dirty="0"/>
          </a:p>
        </p:txBody>
      </p:sp>
      <p:graphicFrame>
        <p:nvGraphicFramePr>
          <p:cNvPr id="3" name="Table 2">
            <a:extLst>
              <a:ext uri="{FF2B5EF4-FFF2-40B4-BE49-F238E27FC236}">
                <a16:creationId xmlns:a16="http://schemas.microsoft.com/office/drawing/2014/main" id="{F3216B22-9ED2-2D6A-F3A9-AAC4B0859101}"/>
              </a:ext>
            </a:extLst>
          </p:cNvPr>
          <p:cNvGraphicFramePr>
            <a:graphicFrameLocks noGrp="1"/>
          </p:cNvGraphicFramePr>
          <p:nvPr>
            <p:extLst>
              <p:ext uri="{D42A27DB-BD31-4B8C-83A1-F6EECF244321}">
                <p14:modId xmlns:p14="http://schemas.microsoft.com/office/powerpoint/2010/main" val="1361857502"/>
              </p:ext>
            </p:extLst>
          </p:nvPr>
        </p:nvGraphicFramePr>
        <p:xfrm>
          <a:off x="970066" y="2800136"/>
          <a:ext cx="5915025" cy="276439"/>
        </p:xfrm>
        <a:graphic>
          <a:graphicData uri="http://schemas.openxmlformats.org/drawingml/2006/table">
            <a:tbl>
              <a:tblPr firstRow="1" bandRow="1">
                <a:tableStyleId>{15F9016C-D325-47DD-9EF6-01BD737E96B6}</a:tableStyleId>
              </a:tblPr>
              <a:tblGrid>
                <a:gridCol w="3030434">
                  <a:extLst>
                    <a:ext uri="{9D8B030D-6E8A-4147-A177-3AD203B41FA5}">
                      <a16:colId xmlns:a16="http://schemas.microsoft.com/office/drawing/2014/main" val="1304739389"/>
                    </a:ext>
                  </a:extLst>
                </a:gridCol>
                <a:gridCol w="2884591">
                  <a:extLst>
                    <a:ext uri="{9D8B030D-6E8A-4147-A177-3AD203B41FA5}">
                      <a16:colId xmlns:a16="http://schemas.microsoft.com/office/drawing/2014/main" val="3552358299"/>
                    </a:ext>
                  </a:extLst>
                </a:gridCol>
              </a:tblGrid>
              <a:tr h="276439">
                <a:tc>
                  <a:txBody>
                    <a:bodyPr/>
                    <a:lstStyle/>
                    <a:p>
                      <a:pPr algn="ctr"/>
                      <a:r>
                        <a:rPr lang="en-US" sz="1000" b="1" dirty="0"/>
                        <a:t>Sample Program</a:t>
                      </a:r>
                    </a:p>
                  </a:txBody>
                  <a:tcPr/>
                </a:tc>
                <a:tc>
                  <a:txBody>
                    <a:bodyPr/>
                    <a:lstStyle/>
                    <a:p>
                      <a:pPr algn="ctr"/>
                      <a:r>
                        <a:rPr lang="en-US" sz="1000" b="1" dirty="0"/>
                        <a:t>The code will be generated by the assembler</a:t>
                      </a:r>
                    </a:p>
                  </a:txBody>
                  <a:tcPr/>
                </a:tc>
                <a:extLst>
                  <a:ext uri="{0D108BD9-81ED-4DB2-BD59-A6C34878D82A}">
                    <a16:rowId xmlns:a16="http://schemas.microsoft.com/office/drawing/2014/main" val="375373581"/>
                  </a:ext>
                </a:extLst>
              </a:tr>
            </a:tbl>
          </a:graphicData>
        </a:graphic>
      </p:graphicFrame>
      <p:graphicFrame>
        <p:nvGraphicFramePr>
          <p:cNvPr id="4" name="Google Shape;103;p3">
            <a:extLst>
              <a:ext uri="{FF2B5EF4-FFF2-40B4-BE49-F238E27FC236}">
                <a16:creationId xmlns:a16="http://schemas.microsoft.com/office/drawing/2014/main" id="{85CAE364-BC15-259F-16E2-80945CA030FE}"/>
              </a:ext>
            </a:extLst>
          </p:cNvPr>
          <p:cNvGraphicFramePr/>
          <p:nvPr>
            <p:extLst>
              <p:ext uri="{D42A27DB-BD31-4B8C-83A1-F6EECF244321}">
                <p14:modId xmlns:p14="http://schemas.microsoft.com/office/powerpoint/2010/main" val="4269062643"/>
              </p:ext>
            </p:extLst>
          </p:nvPr>
        </p:nvGraphicFramePr>
        <p:xfrm>
          <a:off x="7157120" y="4017557"/>
          <a:ext cx="1720188" cy="851326"/>
        </p:xfrm>
        <a:graphic>
          <a:graphicData uri="http://schemas.openxmlformats.org/drawingml/2006/table">
            <a:tbl>
              <a:tblPr>
                <a:noFill/>
                <a:tableStyleId>{15F9016C-D325-47DD-9EF6-01BD737E96B6}</a:tableStyleId>
              </a:tblPr>
              <a:tblGrid>
                <a:gridCol w="567655">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476250">
                  <a:extLst>
                    <a:ext uri="{9D8B030D-6E8A-4147-A177-3AD203B41FA5}">
                      <a16:colId xmlns:a16="http://schemas.microsoft.com/office/drawing/2014/main" val="20002"/>
                    </a:ext>
                  </a:extLst>
                </a:gridCol>
                <a:gridCol w="304808">
                  <a:extLst>
                    <a:ext uri="{9D8B030D-6E8A-4147-A177-3AD203B41FA5}">
                      <a16:colId xmlns:a16="http://schemas.microsoft.com/office/drawing/2014/main" val="20003"/>
                    </a:ext>
                  </a:extLst>
                </a:gridCol>
              </a:tblGrid>
              <a:tr h="851326">
                <a:tc>
                  <a:txBody>
                    <a:bodyPr/>
                    <a:lstStyle/>
                    <a:p>
                      <a:pPr marL="0" lvl="0" indent="0" algn="l" rtl="0">
                        <a:spcBef>
                          <a:spcPts val="0"/>
                        </a:spcBef>
                        <a:spcAft>
                          <a:spcPts val="0"/>
                        </a:spcAft>
                        <a:buNone/>
                      </a:pPr>
                      <a:r>
                        <a:rPr lang="en-US" sz="800" b="1" dirty="0">
                          <a:solidFill>
                            <a:schemeClr val="tx1"/>
                          </a:solidFill>
                        </a:rPr>
                        <a:t>Binary</a:t>
                      </a:r>
                      <a:endParaRPr sz="800" b="1" dirty="0">
                        <a:solidFill>
                          <a:schemeClr val="tx1"/>
                        </a:solidFill>
                      </a:endParaRPr>
                    </a:p>
                  </a:txBody>
                  <a:tcPr marL="91425" marR="91425" marT="91425" marB="91425" vert="vert27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r>
                        <a:rPr lang="en-US" sz="800" b="1" dirty="0">
                          <a:solidFill>
                            <a:schemeClr val="tx1"/>
                          </a:solidFill>
                        </a:rPr>
                        <a:t>Decimal</a:t>
                      </a:r>
                      <a:endParaRPr sz="800" b="1" dirty="0">
                        <a:solidFill>
                          <a:schemeClr val="tx1"/>
                        </a:solidFill>
                      </a:endParaRPr>
                    </a:p>
                  </a:txBody>
                  <a:tcPr marL="91425" marR="91425" marT="91425" marB="91425" vert="vert27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r>
                        <a:rPr lang="en-US" sz="800" b="1" dirty="0">
                          <a:solidFill>
                            <a:schemeClr val="tx1"/>
                          </a:solidFill>
                        </a:rPr>
                        <a:t>Hexadecimal</a:t>
                      </a:r>
                      <a:endParaRPr sz="800" b="1" dirty="0">
                        <a:solidFill>
                          <a:schemeClr val="tx1"/>
                        </a:solidFill>
                      </a:endParaRPr>
                    </a:p>
                  </a:txBody>
                  <a:tcPr marL="91425" marR="91425" marT="91425" marB="91425" vert="vert27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r>
                        <a:rPr lang="en-US" sz="800" b="1" dirty="0">
                          <a:solidFill>
                            <a:schemeClr val="tx1"/>
                          </a:solidFill>
                        </a:rPr>
                        <a:t>Character</a:t>
                      </a:r>
                      <a:endParaRPr sz="800" b="1" dirty="0">
                        <a:solidFill>
                          <a:schemeClr val="tx1"/>
                        </a:solidFill>
                      </a:endParaRPr>
                    </a:p>
                  </a:txBody>
                  <a:tcPr marL="91425" marR="91425" marT="91425" marB="91425" vert="vert27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g15d67aebe4a_0_2"/>
          <p:cNvPicPr preferRelativeResize="0"/>
          <p:nvPr/>
        </p:nvPicPr>
        <p:blipFill rotWithShape="1">
          <a:blip r:embed="rId3">
            <a:alphaModFix/>
          </a:blip>
          <a:srcRect/>
          <a:stretch/>
        </p:blipFill>
        <p:spPr>
          <a:xfrm>
            <a:off x="311975" y="1345237"/>
            <a:ext cx="7886701" cy="2996425"/>
          </a:xfrm>
          <a:prstGeom prst="rect">
            <a:avLst/>
          </a:prstGeom>
          <a:noFill/>
          <a:ln w="9525" cap="flat" cmpd="sng">
            <a:solidFill>
              <a:schemeClr val="accent1"/>
            </a:solidFill>
            <a:prstDash val="solid"/>
            <a:round/>
            <a:headEnd type="none" w="sm" len="sm"/>
            <a:tailEnd type="none" w="sm" len="sm"/>
          </a:ln>
        </p:spPr>
      </p:pic>
      <p:sp>
        <p:nvSpPr>
          <p:cNvPr id="109" name="Google Shape;109;g15d67aebe4a_0_2"/>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Hint</a:t>
            </a:r>
            <a:endParaRPr>
              <a:latin typeface="Microsoft JhengHei"/>
              <a:ea typeface="Microsoft JhengHei"/>
              <a:cs typeface="Microsoft JhengHei"/>
              <a:sym typeface="Microsoft JhengHei"/>
            </a:endParaRPr>
          </a:p>
        </p:txBody>
      </p:sp>
      <p:cxnSp>
        <p:nvCxnSpPr>
          <p:cNvPr id="110" name="Google Shape;110;g15d67aebe4a_0_2"/>
          <p:cNvCxnSpPr/>
          <p:nvPr/>
        </p:nvCxnSpPr>
        <p:spPr>
          <a:xfrm rot="10800000" flipH="1">
            <a:off x="411892" y="1474712"/>
            <a:ext cx="8312100" cy="8100"/>
          </a:xfrm>
          <a:prstGeom prst="straightConnector1">
            <a:avLst/>
          </a:prstGeom>
          <a:noFill/>
          <a:ln w="9525" cap="flat" cmpd="sng">
            <a:solidFill>
              <a:schemeClr val="accent1"/>
            </a:solidFill>
            <a:prstDash val="solid"/>
            <a:miter lim="800000"/>
            <a:headEnd type="none" w="sm" len="sm"/>
            <a:tailEnd type="none" w="sm" len="sm"/>
          </a:ln>
        </p:spPr>
      </p:cxnSp>
      <p:sp>
        <p:nvSpPr>
          <p:cNvPr id="112" name="Google Shape;112;g15d67aebe4a_0_2"/>
          <p:cNvSpPr txBox="1"/>
          <p:nvPr/>
        </p:nvSpPr>
        <p:spPr>
          <a:xfrm>
            <a:off x="3682174" y="5789207"/>
            <a:ext cx="2130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ASCII CODE</a:t>
            </a:r>
            <a:endParaRPr sz="1800">
              <a:solidFill>
                <a:schemeClr val="dk1"/>
              </a:solidFill>
              <a:latin typeface="Calibri"/>
              <a:ea typeface="Calibri"/>
              <a:cs typeface="Calibri"/>
              <a:sym typeface="Calibri"/>
            </a:endParaRPr>
          </a:p>
        </p:txBody>
      </p:sp>
      <p:pic>
        <p:nvPicPr>
          <p:cNvPr id="113" name="Google Shape;113;g15d67aebe4a_0_2"/>
          <p:cNvPicPr preferRelativeResize="0"/>
          <p:nvPr/>
        </p:nvPicPr>
        <p:blipFill rotWithShape="1">
          <a:blip r:embed="rId4">
            <a:alphaModFix/>
          </a:blip>
          <a:srcRect/>
          <a:stretch/>
        </p:blipFill>
        <p:spPr>
          <a:xfrm>
            <a:off x="4928454" y="4419314"/>
            <a:ext cx="3586904" cy="2208123"/>
          </a:xfrm>
          <a:prstGeom prst="rect">
            <a:avLst/>
          </a:prstGeom>
          <a:noFill/>
          <a:ln>
            <a:noFill/>
          </a:ln>
        </p:spPr>
      </p:pic>
      <p:graphicFrame>
        <p:nvGraphicFramePr>
          <p:cNvPr id="114" name="Google Shape;114;g15d67aebe4a_0_2"/>
          <p:cNvGraphicFramePr/>
          <p:nvPr>
            <p:extLst>
              <p:ext uri="{D42A27DB-BD31-4B8C-83A1-F6EECF244321}">
                <p14:modId xmlns:p14="http://schemas.microsoft.com/office/powerpoint/2010/main" val="1083703657"/>
              </p:ext>
            </p:extLst>
          </p:nvPr>
        </p:nvGraphicFramePr>
        <p:xfrm>
          <a:off x="4611775" y="4343374"/>
          <a:ext cx="3903575" cy="404775"/>
        </p:xfrm>
        <a:graphic>
          <a:graphicData uri="http://schemas.openxmlformats.org/drawingml/2006/table">
            <a:tbl>
              <a:tblPr>
                <a:noFill/>
                <a:tableStyleId>{15F9016C-D325-47DD-9EF6-01BD737E96B6}</a:tableStyleId>
              </a:tblPr>
              <a:tblGrid>
                <a:gridCol w="708000">
                  <a:extLst>
                    <a:ext uri="{9D8B030D-6E8A-4147-A177-3AD203B41FA5}">
                      <a16:colId xmlns:a16="http://schemas.microsoft.com/office/drawing/2014/main" val="20000"/>
                    </a:ext>
                  </a:extLst>
                </a:gridCol>
                <a:gridCol w="860225">
                  <a:extLst>
                    <a:ext uri="{9D8B030D-6E8A-4147-A177-3AD203B41FA5}">
                      <a16:colId xmlns:a16="http://schemas.microsoft.com/office/drawing/2014/main" val="20001"/>
                    </a:ext>
                  </a:extLst>
                </a:gridCol>
                <a:gridCol w="1251100">
                  <a:extLst>
                    <a:ext uri="{9D8B030D-6E8A-4147-A177-3AD203B41FA5}">
                      <a16:colId xmlns:a16="http://schemas.microsoft.com/office/drawing/2014/main" val="20002"/>
                    </a:ext>
                  </a:extLst>
                </a:gridCol>
                <a:gridCol w="1084250">
                  <a:extLst>
                    <a:ext uri="{9D8B030D-6E8A-4147-A177-3AD203B41FA5}">
                      <a16:colId xmlns:a16="http://schemas.microsoft.com/office/drawing/2014/main" val="20003"/>
                    </a:ext>
                  </a:extLst>
                </a:gridCol>
              </a:tblGrid>
              <a:tr h="404775">
                <a:tc>
                  <a:txBody>
                    <a:bodyPr/>
                    <a:lstStyle/>
                    <a:p>
                      <a:pPr marL="0" lvl="0" indent="0" algn="l" rtl="0">
                        <a:spcBef>
                          <a:spcPts val="0"/>
                        </a:spcBef>
                        <a:spcAft>
                          <a:spcPts val="0"/>
                        </a:spcAft>
                        <a:buNone/>
                      </a:pPr>
                      <a:r>
                        <a:rPr lang="en-US" sz="1200">
                          <a:solidFill>
                            <a:schemeClr val="accent1"/>
                          </a:solidFill>
                        </a:rPr>
                        <a:t>Binary</a:t>
                      </a:r>
                      <a:endParaRPr sz="1200">
                        <a:solidFill>
                          <a:schemeClr val="accent1"/>
                        </a:solidFill>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200">
                          <a:solidFill>
                            <a:schemeClr val="accent1"/>
                          </a:solidFill>
                        </a:rPr>
                        <a:t>Decimal</a:t>
                      </a:r>
                      <a:endParaRPr sz="1200">
                        <a:solidFill>
                          <a:schemeClr val="accent1"/>
                        </a:solidFill>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200">
                          <a:solidFill>
                            <a:schemeClr val="accent1"/>
                          </a:solidFill>
                        </a:rPr>
                        <a:t>Hexadecimal</a:t>
                      </a:r>
                      <a:endParaRPr sz="1200">
                        <a:solidFill>
                          <a:schemeClr val="accent1"/>
                        </a:solidFill>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accent1"/>
                          </a:solidFill>
                        </a:rPr>
                        <a:t>Character</a:t>
                      </a:r>
                      <a:endParaRPr sz="1200" dirty="0">
                        <a:solidFill>
                          <a:schemeClr val="accent1"/>
                        </a:solidFill>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4"/>
          <p:cNvPicPr preferRelativeResize="0"/>
          <p:nvPr/>
        </p:nvPicPr>
        <p:blipFill rotWithShape="1">
          <a:blip r:embed="rId3">
            <a:alphaModFix/>
          </a:blip>
          <a:srcRect/>
          <a:stretch/>
        </p:blipFill>
        <p:spPr>
          <a:xfrm>
            <a:off x="0" y="1380607"/>
            <a:ext cx="9144000" cy="5344472"/>
          </a:xfrm>
          <a:prstGeom prst="rect">
            <a:avLst/>
          </a:prstGeom>
          <a:noFill/>
          <a:ln>
            <a:noFill/>
          </a:ln>
        </p:spPr>
      </p:pic>
      <p:sp>
        <p:nvSpPr>
          <p:cNvPr id="120" name="Google Shape;120;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Initial State</a:t>
            </a:r>
            <a:endParaRPr/>
          </a:p>
        </p:txBody>
      </p:sp>
      <p:sp>
        <p:nvSpPr>
          <p:cNvPr id="121" name="Google Shape;121;p4"/>
          <p:cNvSpPr/>
          <p:nvPr/>
        </p:nvSpPr>
        <p:spPr>
          <a:xfrm>
            <a:off x="3083292" y="1803105"/>
            <a:ext cx="3341817" cy="48758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4"/>
          <p:cNvSpPr/>
          <p:nvPr/>
        </p:nvSpPr>
        <p:spPr>
          <a:xfrm>
            <a:off x="4301527" y="4390930"/>
            <a:ext cx="3855645" cy="487587"/>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4"/>
          <p:cNvSpPr/>
          <p:nvPr/>
        </p:nvSpPr>
        <p:spPr>
          <a:xfrm>
            <a:off x="40051" y="2845433"/>
            <a:ext cx="746060" cy="31191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Program Result</a:t>
            </a:r>
            <a:endParaRPr/>
          </a:p>
        </p:txBody>
      </p:sp>
      <p:grpSp>
        <p:nvGrpSpPr>
          <p:cNvPr id="129" name="Google Shape;129;p5"/>
          <p:cNvGrpSpPr/>
          <p:nvPr/>
        </p:nvGrpSpPr>
        <p:grpSpPr>
          <a:xfrm>
            <a:off x="694592" y="1497956"/>
            <a:ext cx="7886700" cy="5138234"/>
            <a:chOff x="694592" y="1497956"/>
            <a:chExt cx="7561385" cy="4945554"/>
          </a:xfrm>
        </p:grpSpPr>
        <p:pic>
          <p:nvPicPr>
            <p:cNvPr id="130" name="Google Shape;130;p5"/>
            <p:cNvPicPr preferRelativeResize="0"/>
            <p:nvPr/>
          </p:nvPicPr>
          <p:blipFill rotWithShape="1">
            <a:blip r:embed="rId3">
              <a:alphaModFix/>
            </a:blip>
            <a:srcRect/>
            <a:stretch/>
          </p:blipFill>
          <p:spPr>
            <a:xfrm>
              <a:off x="694592" y="1497956"/>
              <a:ext cx="7561385" cy="4945554"/>
            </a:xfrm>
            <a:prstGeom prst="rect">
              <a:avLst/>
            </a:prstGeom>
            <a:noFill/>
            <a:ln>
              <a:noFill/>
            </a:ln>
          </p:spPr>
        </p:pic>
        <p:sp>
          <p:nvSpPr>
            <p:cNvPr id="131" name="Google Shape;131;p5"/>
            <p:cNvSpPr/>
            <p:nvPr/>
          </p:nvSpPr>
          <p:spPr>
            <a:xfrm>
              <a:off x="2273288" y="1957998"/>
              <a:ext cx="3274658" cy="477471"/>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5"/>
            <p:cNvSpPr/>
            <p:nvPr/>
          </p:nvSpPr>
          <p:spPr>
            <a:xfrm>
              <a:off x="3473677" y="4422533"/>
              <a:ext cx="3525000" cy="439614"/>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3" name="Google Shape;133;p5"/>
          <p:cNvSpPr/>
          <p:nvPr/>
        </p:nvSpPr>
        <p:spPr>
          <a:xfrm>
            <a:off x="694591" y="3983525"/>
            <a:ext cx="824847" cy="31191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Report</a:t>
            </a:r>
            <a:endParaRPr/>
          </a:p>
        </p:txBody>
      </p:sp>
      <p:sp>
        <p:nvSpPr>
          <p:cNvPr id="139" name="Google Shape;139;p6"/>
          <p:cNvSpPr txBox="1">
            <a:spLocks noGrp="1"/>
          </p:cNvSpPr>
          <p:nvPr>
            <p:ph type="body" idx="1"/>
          </p:nvPr>
        </p:nvSpPr>
        <p:spPr>
          <a:xfrm>
            <a:off x="628650" y="1690690"/>
            <a:ext cx="7886700" cy="4943192"/>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US" sz="2600" dirty="0">
                <a:latin typeface="Microsoft JhengHei"/>
                <a:ea typeface="Microsoft JhengHei"/>
                <a:cs typeface="Microsoft JhengHei"/>
                <a:sym typeface="Microsoft JhengHei"/>
              </a:rPr>
              <a:t>Due to 2022/10/11</a:t>
            </a:r>
            <a:endParaRPr sz="2600" dirty="0">
              <a:latin typeface="Microsoft JhengHei"/>
              <a:ea typeface="Microsoft JhengHei"/>
              <a:cs typeface="Microsoft JhengHei"/>
              <a:sym typeface="Microsoft JhengHei"/>
            </a:endParaRPr>
          </a:p>
          <a:p>
            <a:pPr marL="457200" lvl="0" indent="-342900" algn="l" rtl="0">
              <a:spcBef>
                <a:spcPts val="0"/>
              </a:spcBef>
              <a:spcAft>
                <a:spcPts val="0"/>
              </a:spcAft>
              <a:buSzPts val="1800"/>
              <a:buChar char="•"/>
            </a:pPr>
            <a:r>
              <a:rPr lang="en-US" sz="2600" dirty="0">
                <a:latin typeface="Microsoft JhengHei"/>
                <a:ea typeface="Microsoft JhengHei"/>
                <a:cs typeface="Microsoft JhengHei"/>
                <a:sym typeface="Microsoft JhengHei"/>
              </a:rPr>
              <a:t>Before 12:00</a:t>
            </a:r>
            <a:endParaRPr sz="2600" dirty="0">
              <a:latin typeface="Microsoft JhengHei"/>
              <a:ea typeface="Microsoft JhengHei"/>
              <a:cs typeface="Microsoft JhengHei"/>
              <a:sym typeface="Microsoft JhengHei"/>
            </a:endParaRPr>
          </a:p>
          <a:p>
            <a:pPr marL="914400" lvl="1" indent="-342900" algn="l" rtl="0">
              <a:spcBef>
                <a:spcPts val="0"/>
              </a:spcBef>
              <a:spcAft>
                <a:spcPts val="0"/>
              </a:spcAft>
              <a:buSzPts val="1800"/>
              <a:buChar char="•"/>
            </a:pPr>
            <a:r>
              <a:rPr lang="en-US" sz="2200" dirty="0">
                <a:latin typeface="Microsoft JhengHei"/>
                <a:ea typeface="Microsoft JhengHei"/>
                <a:cs typeface="Microsoft JhengHei"/>
                <a:sym typeface="Microsoft JhengHei"/>
              </a:rPr>
              <a:t>If you submit late, please send a letter to the teaching assistant, points will be deducted</a:t>
            </a:r>
            <a:endParaRPr sz="2200" dirty="0">
              <a:latin typeface="Microsoft JhengHei"/>
              <a:ea typeface="Microsoft JhengHei"/>
              <a:cs typeface="Microsoft JhengHei"/>
              <a:sym typeface="Microsoft JhengHei"/>
            </a:endParaRPr>
          </a:p>
          <a:p>
            <a:pPr marL="457200" lvl="0" indent="-342900" algn="l" rtl="0">
              <a:spcBef>
                <a:spcPts val="0"/>
              </a:spcBef>
              <a:spcAft>
                <a:spcPts val="0"/>
              </a:spcAft>
              <a:buSzPts val="1800"/>
              <a:buChar char="•"/>
            </a:pPr>
            <a:r>
              <a:rPr lang="en-US" sz="2600" dirty="0">
                <a:latin typeface="Microsoft JhengHei"/>
                <a:ea typeface="Microsoft JhengHei"/>
                <a:cs typeface="Microsoft JhengHei"/>
                <a:sym typeface="Microsoft JhengHei"/>
              </a:rPr>
              <a:t>Group Task</a:t>
            </a:r>
            <a:endParaRPr sz="2600" dirty="0">
              <a:latin typeface="Microsoft JhengHei"/>
              <a:ea typeface="Microsoft JhengHei"/>
              <a:cs typeface="Microsoft JhengHei"/>
              <a:sym typeface="Microsoft JhengHei"/>
            </a:endParaRPr>
          </a:p>
          <a:p>
            <a:pPr marL="457200" lvl="0" indent="-342900" algn="l" rtl="0">
              <a:spcBef>
                <a:spcPts val="0"/>
              </a:spcBef>
              <a:spcAft>
                <a:spcPts val="0"/>
              </a:spcAft>
              <a:buSzPts val="1800"/>
              <a:buChar char="•"/>
            </a:pPr>
            <a:r>
              <a:rPr lang="en-US" sz="2600" dirty="0"/>
              <a:t>Compress(.zip,.</a:t>
            </a:r>
            <a:r>
              <a:rPr lang="en-US" sz="2600" dirty="0" err="1"/>
              <a:t>rar</a:t>
            </a:r>
            <a:r>
              <a:rPr lang="en-US" sz="2600" dirty="0"/>
              <a:t>) the following file with the name of the group ( e.g. lab4_01.zip)</a:t>
            </a:r>
            <a:endParaRPr sz="2600" dirty="0"/>
          </a:p>
          <a:p>
            <a:pPr marL="914400" lvl="1" indent="-342900" algn="l" rtl="0">
              <a:spcBef>
                <a:spcPts val="0"/>
              </a:spcBef>
              <a:spcAft>
                <a:spcPts val="0"/>
              </a:spcAft>
              <a:buSzPts val="1800"/>
              <a:buChar char="•"/>
            </a:pPr>
            <a:r>
              <a:rPr lang="en-US" sz="1900" dirty="0"/>
              <a:t>Code(lab4_01.asm)</a:t>
            </a:r>
            <a:endParaRPr sz="1900" dirty="0"/>
          </a:p>
          <a:p>
            <a:pPr marL="914400" lvl="1" indent="-342900" algn="l" rtl="0">
              <a:spcBef>
                <a:spcPts val="0"/>
              </a:spcBef>
              <a:spcAft>
                <a:spcPts val="0"/>
              </a:spcAft>
              <a:buSzPts val="1800"/>
              <a:buChar char="•"/>
            </a:pPr>
            <a:r>
              <a:rPr lang="en-US" sz="1900" dirty="0"/>
              <a:t>Report(lab4_01.doc or lab4_01.pdf)</a:t>
            </a:r>
            <a:endParaRPr sz="1900" dirty="0"/>
          </a:p>
          <a:p>
            <a:pPr marL="1371600" lvl="2" indent="-342900" algn="l" rtl="0">
              <a:spcBef>
                <a:spcPts val="0"/>
              </a:spcBef>
              <a:spcAft>
                <a:spcPts val="0"/>
              </a:spcAft>
              <a:buSzPts val="1800"/>
              <a:buChar char="•"/>
            </a:pPr>
            <a:r>
              <a:rPr lang="en-US" sz="1700" dirty="0"/>
              <a:t>Report Title</a:t>
            </a:r>
            <a:endParaRPr sz="1700" dirty="0"/>
          </a:p>
          <a:p>
            <a:pPr marL="1371600" lvl="2" indent="-342900" algn="l" rtl="0">
              <a:spcBef>
                <a:spcPts val="0"/>
              </a:spcBef>
              <a:spcAft>
                <a:spcPts val="0"/>
              </a:spcAft>
              <a:buSzPts val="1800"/>
              <a:buChar char="•"/>
            </a:pPr>
            <a:r>
              <a:rPr lang="en-US" sz="1700" dirty="0"/>
              <a:t>Group, name, student ID</a:t>
            </a:r>
            <a:endParaRPr sz="1700" dirty="0"/>
          </a:p>
          <a:p>
            <a:pPr marL="1371600" lvl="2" indent="-342900" algn="l" rtl="0">
              <a:spcBef>
                <a:spcPts val="0"/>
              </a:spcBef>
              <a:spcAft>
                <a:spcPts val="0"/>
              </a:spcAft>
              <a:buSzPts val="1800"/>
              <a:buChar char="•"/>
            </a:pPr>
            <a:r>
              <a:rPr lang="en-US" sz="1700" dirty="0"/>
              <a:t>Step by step of program execution flow, memory (register) status</a:t>
            </a:r>
            <a:endParaRPr sz="1700" dirty="0"/>
          </a:p>
          <a:p>
            <a:pPr marL="1371600" lvl="2" indent="-342900" algn="l" rtl="0">
              <a:spcBef>
                <a:spcPts val="0"/>
              </a:spcBef>
              <a:spcAft>
                <a:spcPts val="0"/>
              </a:spcAft>
              <a:buSzPts val="1800"/>
              <a:buChar char="•"/>
            </a:pPr>
            <a:r>
              <a:rPr lang="en-US" sz="1700" dirty="0"/>
              <a:t>Screenshots description, code Description</a:t>
            </a:r>
            <a:endParaRPr sz="1700" dirty="0"/>
          </a:p>
          <a:p>
            <a:pPr marL="1371600" lvl="2" indent="-342900" algn="l" rtl="0">
              <a:spcBef>
                <a:spcPts val="0"/>
              </a:spcBef>
              <a:spcAft>
                <a:spcPts val="0"/>
              </a:spcAft>
              <a:buSzPts val="1800"/>
              <a:buChar char="•"/>
            </a:pPr>
            <a:r>
              <a:rPr lang="en-US" sz="1700" dirty="0"/>
              <a:t>Reviews for the class, lesson learned, the tools we used, TA, </a:t>
            </a:r>
            <a:r>
              <a:rPr lang="en-US" sz="1700" dirty="0" err="1"/>
              <a:t>etc</a:t>
            </a:r>
            <a:endParaRPr dirty="0">
              <a:latin typeface="Microsoft JhengHei"/>
              <a:ea typeface="Microsoft JhengHei"/>
              <a:cs typeface="Microsoft JhengHei"/>
              <a:sym typeface="Microsoft JhengHei"/>
            </a:endParaRPr>
          </a:p>
        </p:txBody>
      </p:sp>
      <p:cxnSp>
        <p:nvCxnSpPr>
          <p:cNvPr id="140" name="Google Shape;140;p6"/>
          <p:cNvCxnSpPr/>
          <p:nvPr/>
        </p:nvCxnSpPr>
        <p:spPr>
          <a:xfrm rot="10800000" flipH="1">
            <a:off x="411892" y="1474574"/>
            <a:ext cx="8311978" cy="8238"/>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2719B8C-90DE-A2DE-827F-7361E8936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535" y="2348865"/>
            <a:ext cx="5734050" cy="235267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3DFB9DDE-6027-2763-0F0B-3A9B7995A58D}"/>
              </a:ext>
            </a:extLst>
          </p:cNvPr>
          <p:cNvSpPr/>
          <p:nvPr/>
        </p:nvSpPr>
        <p:spPr>
          <a:xfrm>
            <a:off x="1242962" y="2506133"/>
            <a:ext cx="5402580" cy="533400"/>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9248CF94-55C3-8F51-5053-1B1567618F95}"/>
              </a:ext>
            </a:extLst>
          </p:cNvPr>
          <p:cNvPicPr>
            <a:picLocks noChangeAspect="1"/>
          </p:cNvPicPr>
          <p:nvPr/>
        </p:nvPicPr>
        <p:blipFill rotWithShape="1">
          <a:blip r:embed="rId3"/>
          <a:srcRect b="3495"/>
          <a:stretch/>
        </p:blipFill>
        <p:spPr>
          <a:xfrm>
            <a:off x="3379260" y="2506133"/>
            <a:ext cx="989750" cy="533400"/>
          </a:xfrm>
          <a:prstGeom prst="rect">
            <a:avLst/>
          </a:prstGeom>
        </p:spPr>
      </p:pic>
      <p:sp>
        <p:nvSpPr>
          <p:cNvPr id="7" name="矩形 6">
            <a:extLst>
              <a:ext uri="{FF2B5EF4-FFF2-40B4-BE49-F238E27FC236}">
                <a16:creationId xmlns:a16="http://schemas.microsoft.com/office/drawing/2014/main" id="{0E27814C-E27A-93EC-67CD-01132F7ECBFA}"/>
              </a:ext>
            </a:extLst>
          </p:cNvPr>
          <p:cNvSpPr/>
          <p:nvPr/>
        </p:nvSpPr>
        <p:spPr>
          <a:xfrm>
            <a:off x="1242962" y="3196801"/>
            <a:ext cx="5402580" cy="323639"/>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70A7B4DB-52D1-46B0-D45B-2A466B4864DE}"/>
              </a:ext>
            </a:extLst>
          </p:cNvPr>
          <p:cNvPicPr>
            <a:picLocks noChangeAspect="1"/>
          </p:cNvPicPr>
          <p:nvPr/>
        </p:nvPicPr>
        <p:blipFill>
          <a:blip r:embed="rId4"/>
          <a:stretch>
            <a:fillRect/>
          </a:stretch>
        </p:blipFill>
        <p:spPr>
          <a:xfrm>
            <a:off x="3379260" y="3252901"/>
            <a:ext cx="989750" cy="230490"/>
          </a:xfrm>
          <a:prstGeom prst="rect">
            <a:avLst/>
          </a:prstGeom>
        </p:spPr>
      </p:pic>
      <p:sp>
        <p:nvSpPr>
          <p:cNvPr id="12" name="矩形 11">
            <a:extLst>
              <a:ext uri="{FF2B5EF4-FFF2-40B4-BE49-F238E27FC236}">
                <a16:creationId xmlns:a16="http://schemas.microsoft.com/office/drawing/2014/main" id="{F7A9BA5B-15FD-C41E-589E-5C0D16C3B2B0}"/>
              </a:ext>
            </a:extLst>
          </p:cNvPr>
          <p:cNvSpPr/>
          <p:nvPr/>
        </p:nvSpPr>
        <p:spPr>
          <a:xfrm>
            <a:off x="1242962" y="3830214"/>
            <a:ext cx="5402580" cy="195052"/>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a:extLst>
              <a:ext uri="{FF2B5EF4-FFF2-40B4-BE49-F238E27FC236}">
                <a16:creationId xmlns:a16="http://schemas.microsoft.com/office/drawing/2014/main" id="{8578684E-B5D5-D998-DEE2-9FADDA5AB497}"/>
              </a:ext>
            </a:extLst>
          </p:cNvPr>
          <p:cNvPicPr>
            <a:picLocks noChangeAspect="1"/>
          </p:cNvPicPr>
          <p:nvPr/>
        </p:nvPicPr>
        <p:blipFill>
          <a:blip r:embed="rId5"/>
          <a:stretch>
            <a:fillRect/>
          </a:stretch>
        </p:blipFill>
        <p:spPr>
          <a:xfrm>
            <a:off x="3379260" y="3870499"/>
            <a:ext cx="989750" cy="104874"/>
          </a:xfrm>
          <a:prstGeom prst="rect">
            <a:avLst/>
          </a:prstGeom>
        </p:spPr>
      </p:pic>
      <p:pic>
        <p:nvPicPr>
          <p:cNvPr id="18" name="圖片 17">
            <a:extLst>
              <a:ext uri="{FF2B5EF4-FFF2-40B4-BE49-F238E27FC236}">
                <a16:creationId xmlns:a16="http://schemas.microsoft.com/office/drawing/2014/main" id="{A189053D-B122-4900-40E7-3CB28C807798}"/>
              </a:ext>
            </a:extLst>
          </p:cNvPr>
          <p:cNvPicPr>
            <a:picLocks noChangeAspect="1"/>
          </p:cNvPicPr>
          <p:nvPr/>
        </p:nvPicPr>
        <p:blipFill>
          <a:blip r:embed="rId6"/>
          <a:stretch>
            <a:fillRect/>
          </a:stretch>
        </p:blipFill>
        <p:spPr>
          <a:xfrm>
            <a:off x="4392714" y="3525948"/>
            <a:ext cx="2073809" cy="304091"/>
          </a:xfrm>
          <a:prstGeom prst="rect">
            <a:avLst/>
          </a:prstGeom>
        </p:spPr>
      </p:pic>
      <p:sp>
        <p:nvSpPr>
          <p:cNvPr id="19" name="矩形 18">
            <a:extLst>
              <a:ext uri="{FF2B5EF4-FFF2-40B4-BE49-F238E27FC236}">
                <a16:creationId xmlns:a16="http://schemas.microsoft.com/office/drawing/2014/main" id="{A9B5B56E-EEF6-B673-38C7-F233B905D71E}"/>
              </a:ext>
            </a:extLst>
          </p:cNvPr>
          <p:cNvSpPr/>
          <p:nvPr/>
        </p:nvSpPr>
        <p:spPr>
          <a:xfrm>
            <a:off x="1242962" y="4323202"/>
            <a:ext cx="5402580" cy="195052"/>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1" name="圖片 20">
            <a:extLst>
              <a:ext uri="{FF2B5EF4-FFF2-40B4-BE49-F238E27FC236}">
                <a16:creationId xmlns:a16="http://schemas.microsoft.com/office/drawing/2014/main" id="{ACF352E1-0956-3E88-D79E-447F579BEA57}"/>
              </a:ext>
            </a:extLst>
          </p:cNvPr>
          <p:cNvPicPr>
            <a:picLocks noChangeAspect="1"/>
          </p:cNvPicPr>
          <p:nvPr/>
        </p:nvPicPr>
        <p:blipFill>
          <a:blip r:embed="rId7"/>
          <a:stretch>
            <a:fillRect/>
          </a:stretch>
        </p:blipFill>
        <p:spPr>
          <a:xfrm>
            <a:off x="4392714" y="4031731"/>
            <a:ext cx="2073809" cy="291237"/>
          </a:xfrm>
          <a:prstGeom prst="rect">
            <a:avLst/>
          </a:prstGeom>
        </p:spPr>
      </p:pic>
      <p:pic>
        <p:nvPicPr>
          <p:cNvPr id="1028" name="Picture 4">
            <a:extLst>
              <a:ext uri="{FF2B5EF4-FFF2-40B4-BE49-F238E27FC236}">
                <a16:creationId xmlns:a16="http://schemas.microsoft.com/office/drawing/2014/main" id="{6E867D46-4C09-2DCC-8EA8-D9F3719794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8535" y="1393931"/>
            <a:ext cx="5734050" cy="876300"/>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a:extLst>
              <a:ext uri="{FF2B5EF4-FFF2-40B4-BE49-F238E27FC236}">
                <a16:creationId xmlns:a16="http://schemas.microsoft.com/office/drawing/2014/main" id="{F3903AC2-A7A3-9B14-8547-38278D633835}"/>
              </a:ext>
            </a:extLst>
          </p:cNvPr>
          <p:cNvSpPr/>
          <p:nvPr/>
        </p:nvSpPr>
        <p:spPr>
          <a:xfrm>
            <a:off x="1242962" y="1899898"/>
            <a:ext cx="5402580" cy="314232"/>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a:extLst>
              <a:ext uri="{FF2B5EF4-FFF2-40B4-BE49-F238E27FC236}">
                <a16:creationId xmlns:a16="http://schemas.microsoft.com/office/drawing/2014/main" id="{A07D1EC3-5AEC-1E60-8049-1C58FA2295F5}"/>
              </a:ext>
            </a:extLst>
          </p:cNvPr>
          <p:cNvPicPr>
            <a:picLocks noChangeAspect="1"/>
          </p:cNvPicPr>
          <p:nvPr/>
        </p:nvPicPr>
        <p:blipFill>
          <a:blip r:embed="rId9"/>
          <a:stretch>
            <a:fillRect/>
          </a:stretch>
        </p:blipFill>
        <p:spPr>
          <a:xfrm>
            <a:off x="4391870" y="1922758"/>
            <a:ext cx="2079258" cy="287664"/>
          </a:xfrm>
          <a:prstGeom prst="rect">
            <a:avLst/>
          </a:prstGeom>
        </p:spPr>
      </p:pic>
    </p:spTree>
    <p:extLst>
      <p:ext uri="{BB962C8B-B14F-4D97-AF65-F5344CB8AC3E}">
        <p14:creationId xmlns:p14="http://schemas.microsoft.com/office/powerpoint/2010/main" val="428753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群組 41">
            <a:extLst>
              <a:ext uri="{FF2B5EF4-FFF2-40B4-BE49-F238E27FC236}">
                <a16:creationId xmlns:a16="http://schemas.microsoft.com/office/drawing/2014/main" id="{7DBB8A8A-F4C0-9BA8-CE60-7A12667DA84D}"/>
              </a:ext>
            </a:extLst>
          </p:cNvPr>
          <p:cNvGrpSpPr/>
          <p:nvPr/>
        </p:nvGrpSpPr>
        <p:grpSpPr>
          <a:xfrm>
            <a:off x="809624" y="-349363"/>
            <a:ext cx="7191375" cy="7023802"/>
            <a:chOff x="809624" y="-349363"/>
            <a:chExt cx="7191375" cy="7023802"/>
          </a:xfrm>
        </p:grpSpPr>
        <p:sp>
          <p:nvSpPr>
            <p:cNvPr id="30" name="矩形 29">
              <a:extLst>
                <a:ext uri="{FF2B5EF4-FFF2-40B4-BE49-F238E27FC236}">
                  <a16:creationId xmlns:a16="http://schemas.microsoft.com/office/drawing/2014/main" id="{9DB0AE48-B05C-26BE-04D2-582D5AE42BAF}"/>
                </a:ext>
              </a:extLst>
            </p:cNvPr>
            <p:cNvSpPr/>
            <p:nvPr/>
          </p:nvSpPr>
          <p:spPr>
            <a:xfrm>
              <a:off x="809624" y="-349363"/>
              <a:ext cx="7191375" cy="7023802"/>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693080B9-C879-A88F-E0E7-29C4EFC0009B}"/>
                </a:ext>
              </a:extLst>
            </p:cNvPr>
            <p:cNvPicPr>
              <a:picLocks noChangeAspect="1"/>
            </p:cNvPicPr>
            <p:nvPr/>
          </p:nvPicPr>
          <p:blipFill>
            <a:blip r:embed="rId2"/>
            <a:stretch>
              <a:fillRect/>
            </a:stretch>
          </p:blipFill>
          <p:spPr>
            <a:xfrm>
              <a:off x="908685" y="-267402"/>
              <a:ext cx="2009965" cy="6858000"/>
            </a:xfrm>
            <a:prstGeom prst="rect">
              <a:avLst/>
            </a:prstGeom>
          </p:spPr>
        </p:pic>
        <p:pic>
          <p:nvPicPr>
            <p:cNvPr id="11" name="圖片 10">
              <a:extLst>
                <a:ext uri="{FF2B5EF4-FFF2-40B4-BE49-F238E27FC236}">
                  <a16:creationId xmlns:a16="http://schemas.microsoft.com/office/drawing/2014/main" id="{30B4001F-91A7-B31F-2DDA-8E495DAF9C1A}"/>
                </a:ext>
              </a:extLst>
            </p:cNvPr>
            <p:cNvPicPr>
              <a:picLocks noChangeAspect="1"/>
            </p:cNvPicPr>
            <p:nvPr/>
          </p:nvPicPr>
          <p:blipFill>
            <a:blip r:embed="rId3"/>
            <a:stretch>
              <a:fillRect/>
            </a:stretch>
          </p:blipFill>
          <p:spPr>
            <a:xfrm>
              <a:off x="2982150" y="116978"/>
              <a:ext cx="2591162" cy="228632"/>
            </a:xfrm>
            <a:prstGeom prst="rect">
              <a:avLst/>
            </a:prstGeom>
          </p:spPr>
        </p:pic>
        <p:pic>
          <p:nvPicPr>
            <p:cNvPr id="13" name="圖片 12">
              <a:extLst>
                <a:ext uri="{FF2B5EF4-FFF2-40B4-BE49-F238E27FC236}">
                  <a16:creationId xmlns:a16="http://schemas.microsoft.com/office/drawing/2014/main" id="{C251E2C6-4B1C-9563-4F89-82AAABEB7D8F}"/>
                </a:ext>
              </a:extLst>
            </p:cNvPr>
            <p:cNvPicPr>
              <a:picLocks noChangeAspect="1"/>
            </p:cNvPicPr>
            <p:nvPr/>
          </p:nvPicPr>
          <p:blipFill>
            <a:blip r:embed="rId4"/>
            <a:stretch>
              <a:fillRect/>
            </a:stretch>
          </p:blipFill>
          <p:spPr>
            <a:xfrm>
              <a:off x="2982150" y="734303"/>
              <a:ext cx="2553056" cy="200053"/>
            </a:xfrm>
            <a:prstGeom prst="rect">
              <a:avLst/>
            </a:prstGeom>
          </p:spPr>
        </p:pic>
        <p:pic>
          <p:nvPicPr>
            <p:cNvPr id="15" name="圖片 14">
              <a:extLst>
                <a:ext uri="{FF2B5EF4-FFF2-40B4-BE49-F238E27FC236}">
                  <a16:creationId xmlns:a16="http://schemas.microsoft.com/office/drawing/2014/main" id="{340C54C0-B303-3B23-F8E7-01497AB69887}"/>
                </a:ext>
              </a:extLst>
            </p:cNvPr>
            <p:cNvPicPr>
              <a:picLocks noChangeAspect="1"/>
            </p:cNvPicPr>
            <p:nvPr/>
          </p:nvPicPr>
          <p:blipFill>
            <a:blip r:embed="rId5"/>
            <a:stretch>
              <a:fillRect/>
            </a:stretch>
          </p:blipFill>
          <p:spPr>
            <a:xfrm>
              <a:off x="2982150" y="1409864"/>
              <a:ext cx="2514951" cy="209579"/>
            </a:xfrm>
            <a:prstGeom prst="rect">
              <a:avLst/>
            </a:prstGeom>
          </p:spPr>
        </p:pic>
        <p:pic>
          <p:nvPicPr>
            <p:cNvPr id="17" name="圖片 16">
              <a:extLst>
                <a:ext uri="{FF2B5EF4-FFF2-40B4-BE49-F238E27FC236}">
                  <a16:creationId xmlns:a16="http://schemas.microsoft.com/office/drawing/2014/main" id="{709A7CFA-77EE-8C97-864B-627D43A1630F}"/>
                </a:ext>
              </a:extLst>
            </p:cNvPr>
            <p:cNvPicPr>
              <a:picLocks noChangeAspect="1"/>
            </p:cNvPicPr>
            <p:nvPr/>
          </p:nvPicPr>
          <p:blipFill>
            <a:blip r:embed="rId6"/>
            <a:stretch>
              <a:fillRect/>
            </a:stretch>
          </p:blipFill>
          <p:spPr>
            <a:xfrm>
              <a:off x="2982150" y="2052341"/>
              <a:ext cx="2581635" cy="219106"/>
            </a:xfrm>
            <a:prstGeom prst="rect">
              <a:avLst/>
            </a:prstGeom>
          </p:spPr>
        </p:pic>
        <p:pic>
          <p:nvPicPr>
            <p:cNvPr id="19" name="圖片 18">
              <a:extLst>
                <a:ext uri="{FF2B5EF4-FFF2-40B4-BE49-F238E27FC236}">
                  <a16:creationId xmlns:a16="http://schemas.microsoft.com/office/drawing/2014/main" id="{0EEAACAD-C0EE-D6A5-EC11-7097D83CDD7A}"/>
                </a:ext>
              </a:extLst>
            </p:cNvPr>
            <p:cNvPicPr>
              <a:picLocks noChangeAspect="1"/>
            </p:cNvPicPr>
            <p:nvPr/>
          </p:nvPicPr>
          <p:blipFill>
            <a:blip r:embed="rId7"/>
            <a:stretch>
              <a:fillRect/>
            </a:stretch>
          </p:blipFill>
          <p:spPr>
            <a:xfrm>
              <a:off x="2982149" y="2704345"/>
              <a:ext cx="2514951" cy="181000"/>
            </a:xfrm>
            <a:prstGeom prst="rect">
              <a:avLst/>
            </a:prstGeom>
          </p:spPr>
        </p:pic>
        <p:pic>
          <p:nvPicPr>
            <p:cNvPr id="21" name="圖片 20">
              <a:extLst>
                <a:ext uri="{FF2B5EF4-FFF2-40B4-BE49-F238E27FC236}">
                  <a16:creationId xmlns:a16="http://schemas.microsoft.com/office/drawing/2014/main" id="{BE2A62D4-E044-8703-054A-AC764A6B0E1A}"/>
                </a:ext>
              </a:extLst>
            </p:cNvPr>
            <p:cNvPicPr>
              <a:picLocks noChangeAspect="1"/>
            </p:cNvPicPr>
            <p:nvPr/>
          </p:nvPicPr>
          <p:blipFill>
            <a:blip r:embed="rId8"/>
            <a:stretch>
              <a:fillRect/>
            </a:stretch>
          </p:blipFill>
          <p:spPr>
            <a:xfrm>
              <a:off x="2978642" y="3354625"/>
              <a:ext cx="2562583" cy="209579"/>
            </a:xfrm>
            <a:prstGeom prst="rect">
              <a:avLst/>
            </a:prstGeom>
          </p:spPr>
        </p:pic>
        <p:pic>
          <p:nvPicPr>
            <p:cNvPr id="23" name="圖片 22">
              <a:extLst>
                <a:ext uri="{FF2B5EF4-FFF2-40B4-BE49-F238E27FC236}">
                  <a16:creationId xmlns:a16="http://schemas.microsoft.com/office/drawing/2014/main" id="{32E1D393-27E7-EF25-4B27-A64CA9179DC8}"/>
                </a:ext>
              </a:extLst>
            </p:cNvPr>
            <p:cNvPicPr>
              <a:picLocks noChangeAspect="1"/>
            </p:cNvPicPr>
            <p:nvPr/>
          </p:nvPicPr>
          <p:blipFill>
            <a:blip r:embed="rId9"/>
            <a:stretch>
              <a:fillRect/>
            </a:stretch>
          </p:blipFill>
          <p:spPr>
            <a:xfrm>
              <a:off x="2978642" y="4033484"/>
              <a:ext cx="1914792" cy="171474"/>
            </a:xfrm>
            <a:prstGeom prst="rect">
              <a:avLst/>
            </a:prstGeom>
          </p:spPr>
        </p:pic>
        <p:pic>
          <p:nvPicPr>
            <p:cNvPr id="25" name="圖片 24">
              <a:extLst>
                <a:ext uri="{FF2B5EF4-FFF2-40B4-BE49-F238E27FC236}">
                  <a16:creationId xmlns:a16="http://schemas.microsoft.com/office/drawing/2014/main" id="{7363F587-CB70-AC35-FA68-D6ACDF92FDD8}"/>
                </a:ext>
              </a:extLst>
            </p:cNvPr>
            <p:cNvPicPr>
              <a:picLocks noChangeAspect="1"/>
            </p:cNvPicPr>
            <p:nvPr/>
          </p:nvPicPr>
          <p:blipFill>
            <a:blip r:embed="rId10"/>
            <a:stretch>
              <a:fillRect/>
            </a:stretch>
          </p:blipFill>
          <p:spPr>
            <a:xfrm>
              <a:off x="2987268" y="4674238"/>
              <a:ext cx="1648055" cy="219106"/>
            </a:xfrm>
            <a:prstGeom prst="rect">
              <a:avLst/>
            </a:prstGeom>
          </p:spPr>
        </p:pic>
        <p:pic>
          <p:nvPicPr>
            <p:cNvPr id="27" name="圖片 26">
              <a:extLst>
                <a:ext uri="{FF2B5EF4-FFF2-40B4-BE49-F238E27FC236}">
                  <a16:creationId xmlns:a16="http://schemas.microsoft.com/office/drawing/2014/main" id="{B867AE9D-DB8C-6263-C90B-6E2FE03E37E6}"/>
                </a:ext>
              </a:extLst>
            </p:cNvPr>
            <p:cNvPicPr>
              <a:picLocks noChangeAspect="1"/>
            </p:cNvPicPr>
            <p:nvPr/>
          </p:nvPicPr>
          <p:blipFill rotWithShape="1">
            <a:blip r:embed="rId11"/>
            <a:srcRect l="1079" t="-12688" r="-607" b="9393"/>
            <a:stretch/>
          </p:blipFill>
          <p:spPr>
            <a:xfrm>
              <a:off x="2987268" y="5259645"/>
              <a:ext cx="1820429" cy="285367"/>
            </a:xfrm>
            <a:prstGeom prst="rect">
              <a:avLst/>
            </a:prstGeom>
          </p:spPr>
        </p:pic>
        <p:pic>
          <p:nvPicPr>
            <p:cNvPr id="29" name="圖片 28">
              <a:extLst>
                <a:ext uri="{FF2B5EF4-FFF2-40B4-BE49-F238E27FC236}">
                  <a16:creationId xmlns:a16="http://schemas.microsoft.com/office/drawing/2014/main" id="{8CD7775C-F220-4EF4-06BB-63ABD4D43747}"/>
                </a:ext>
              </a:extLst>
            </p:cNvPr>
            <p:cNvPicPr>
              <a:picLocks noChangeAspect="1"/>
            </p:cNvPicPr>
            <p:nvPr/>
          </p:nvPicPr>
          <p:blipFill>
            <a:blip r:embed="rId12"/>
            <a:stretch>
              <a:fillRect/>
            </a:stretch>
          </p:blipFill>
          <p:spPr>
            <a:xfrm>
              <a:off x="2978642" y="5980160"/>
              <a:ext cx="1695687" cy="209579"/>
            </a:xfrm>
            <a:prstGeom prst="rect">
              <a:avLst/>
            </a:prstGeom>
          </p:spPr>
        </p:pic>
        <p:cxnSp>
          <p:nvCxnSpPr>
            <p:cNvPr id="32" name="直線接點 31">
              <a:extLst>
                <a:ext uri="{FF2B5EF4-FFF2-40B4-BE49-F238E27FC236}">
                  <a16:creationId xmlns:a16="http://schemas.microsoft.com/office/drawing/2014/main" id="{11FAECA8-EA17-1315-E060-AF4F8A74CC9A}"/>
                </a:ext>
              </a:extLst>
            </p:cNvPr>
            <p:cNvCxnSpPr>
              <a:cxnSpLocks/>
            </p:cNvCxnSpPr>
            <p:nvPr/>
          </p:nvCxnSpPr>
          <p:spPr>
            <a:xfrm>
              <a:off x="2918650" y="97928"/>
              <a:ext cx="5009015" cy="0"/>
            </a:xfrm>
            <a:prstGeom prst="line">
              <a:avLst/>
            </a:prstGeom>
            <a:ln w="22225">
              <a:solidFill>
                <a:srgbClr val="EEEBEE"/>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C02EEBD8-64BE-206A-9900-A06FA8CDA9DA}"/>
                </a:ext>
              </a:extLst>
            </p:cNvPr>
            <p:cNvCxnSpPr>
              <a:cxnSpLocks/>
            </p:cNvCxnSpPr>
            <p:nvPr/>
          </p:nvCxnSpPr>
          <p:spPr>
            <a:xfrm>
              <a:off x="2918650" y="749595"/>
              <a:ext cx="5009015" cy="0"/>
            </a:xfrm>
            <a:prstGeom prst="line">
              <a:avLst/>
            </a:prstGeom>
            <a:ln w="22225">
              <a:solidFill>
                <a:srgbClr val="EEEBEE"/>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EAE4207-7029-FE21-0E49-5215F116BF15}"/>
                </a:ext>
              </a:extLst>
            </p:cNvPr>
            <p:cNvCxnSpPr>
              <a:cxnSpLocks/>
            </p:cNvCxnSpPr>
            <p:nvPr/>
          </p:nvCxnSpPr>
          <p:spPr>
            <a:xfrm>
              <a:off x="2918650" y="1401262"/>
              <a:ext cx="5009015" cy="0"/>
            </a:xfrm>
            <a:prstGeom prst="line">
              <a:avLst/>
            </a:prstGeom>
            <a:ln w="22225">
              <a:solidFill>
                <a:srgbClr val="EEEBEE"/>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629ED9A-3F45-9DBB-EA2C-295450AA5EAC}"/>
                </a:ext>
              </a:extLst>
            </p:cNvPr>
            <p:cNvCxnSpPr>
              <a:cxnSpLocks/>
            </p:cNvCxnSpPr>
            <p:nvPr/>
          </p:nvCxnSpPr>
          <p:spPr>
            <a:xfrm>
              <a:off x="2918650" y="2052929"/>
              <a:ext cx="5009015" cy="0"/>
            </a:xfrm>
            <a:prstGeom prst="line">
              <a:avLst/>
            </a:prstGeom>
            <a:ln w="22225">
              <a:solidFill>
                <a:srgbClr val="EEEBEE"/>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1A2A7137-7FF6-45BE-A993-17DD9C088412}"/>
                </a:ext>
              </a:extLst>
            </p:cNvPr>
            <p:cNvCxnSpPr>
              <a:cxnSpLocks/>
            </p:cNvCxnSpPr>
            <p:nvPr/>
          </p:nvCxnSpPr>
          <p:spPr>
            <a:xfrm>
              <a:off x="2918650" y="2704596"/>
              <a:ext cx="5009015" cy="0"/>
            </a:xfrm>
            <a:prstGeom prst="line">
              <a:avLst/>
            </a:prstGeom>
            <a:ln w="22225">
              <a:solidFill>
                <a:srgbClr val="EEEBEE"/>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C9C3C37-339D-2D9B-CFF6-5182B7F65CE7}"/>
                </a:ext>
              </a:extLst>
            </p:cNvPr>
            <p:cNvCxnSpPr>
              <a:cxnSpLocks/>
            </p:cNvCxnSpPr>
            <p:nvPr/>
          </p:nvCxnSpPr>
          <p:spPr>
            <a:xfrm>
              <a:off x="2918650" y="3356263"/>
              <a:ext cx="5009015" cy="0"/>
            </a:xfrm>
            <a:prstGeom prst="line">
              <a:avLst/>
            </a:prstGeom>
            <a:ln w="22225">
              <a:solidFill>
                <a:srgbClr val="EEEBEE"/>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ADAA05DA-3425-B77D-8A72-844052D80BDE}"/>
                </a:ext>
              </a:extLst>
            </p:cNvPr>
            <p:cNvCxnSpPr>
              <a:cxnSpLocks/>
            </p:cNvCxnSpPr>
            <p:nvPr/>
          </p:nvCxnSpPr>
          <p:spPr>
            <a:xfrm>
              <a:off x="2918650" y="4007930"/>
              <a:ext cx="5009015" cy="0"/>
            </a:xfrm>
            <a:prstGeom prst="line">
              <a:avLst/>
            </a:prstGeom>
            <a:ln w="22225">
              <a:solidFill>
                <a:srgbClr val="EEEBEE"/>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DEBDCE86-52B4-C635-96CF-F5BDD0E261EF}"/>
                </a:ext>
              </a:extLst>
            </p:cNvPr>
            <p:cNvCxnSpPr>
              <a:cxnSpLocks/>
            </p:cNvCxnSpPr>
            <p:nvPr/>
          </p:nvCxnSpPr>
          <p:spPr>
            <a:xfrm>
              <a:off x="2918650" y="4659597"/>
              <a:ext cx="5009015" cy="0"/>
            </a:xfrm>
            <a:prstGeom prst="line">
              <a:avLst/>
            </a:prstGeom>
            <a:ln w="22225">
              <a:solidFill>
                <a:srgbClr val="EEEBEE"/>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27A6CFDA-5350-84E8-D006-9B143BB61DB3}"/>
                </a:ext>
              </a:extLst>
            </p:cNvPr>
            <p:cNvCxnSpPr>
              <a:cxnSpLocks/>
            </p:cNvCxnSpPr>
            <p:nvPr/>
          </p:nvCxnSpPr>
          <p:spPr>
            <a:xfrm>
              <a:off x="2918650" y="5311264"/>
              <a:ext cx="5009015" cy="0"/>
            </a:xfrm>
            <a:prstGeom prst="line">
              <a:avLst/>
            </a:prstGeom>
            <a:ln w="22225">
              <a:solidFill>
                <a:srgbClr val="EEEBEE"/>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D5C61C70-F410-1F3A-1205-511F09C9DFFC}"/>
                </a:ext>
              </a:extLst>
            </p:cNvPr>
            <p:cNvCxnSpPr>
              <a:cxnSpLocks/>
            </p:cNvCxnSpPr>
            <p:nvPr/>
          </p:nvCxnSpPr>
          <p:spPr>
            <a:xfrm>
              <a:off x="2918650" y="5962935"/>
              <a:ext cx="5009015" cy="0"/>
            </a:xfrm>
            <a:prstGeom prst="line">
              <a:avLst/>
            </a:prstGeom>
            <a:ln w="22225">
              <a:solidFill>
                <a:srgbClr val="EEEBEE"/>
              </a:solidFill>
            </a:ln>
          </p:spPr>
          <p:style>
            <a:lnRef idx="1">
              <a:schemeClr val="accent1"/>
            </a:lnRef>
            <a:fillRef idx="0">
              <a:schemeClr val="accent1"/>
            </a:fillRef>
            <a:effectRef idx="0">
              <a:schemeClr val="accent1"/>
            </a:effectRef>
            <a:fontRef idx="minor">
              <a:schemeClr val="tx1"/>
            </a:fontRef>
          </p:style>
        </p:cxnSp>
      </p:grpSp>
      <p:pic>
        <p:nvPicPr>
          <p:cNvPr id="44" name="圖片 43">
            <a:extLst>
              <a:ext uri="{FF2B5EF4-FFF2-40B4-BE49-F238E27FC236}">
                <a16:creationId xmlns:a16="http://schemas.microsoft.com/office/drawing/2014/main" id="{0E06629E-B992-92CF-B24D-DF06C1425ACC}"/>
              </a:ext>
            </a:extLst>
          </p:cNvPr>
          <p:cNvPicPr>
            <a:picLocks noChangeAspect="1"/>
          </p:cNvPicPr>
          <p:nvPr/>
        </p:nvPicPr>
        <p:blipFill>
          <a:blip r:embed="rId13"/>
          <a:stretch>
            <a:fillRect/>
          </a:stretch>
        </p:blipFill>
        <p:spPr>
          <a:xfrm>
            <a:off x="6136340" y="-287007"/>
            <a:ext cx="1209010" cy="283996"/>
          </a:xfrm>
          <a:prstGeom prst="rect">
            <a:avLst/>
          </a:prstGeom>
        </p:spPr>
      </p:pic>
      <p:pic>
        <p:nvPicPr>
          <p:cNvPr id="46" name="圖片 45">
            <a:extLst>
              <a:ext uri="{FF2B5EF4-FFF2-40B4-BE49-F238E27FC236}">
                <a16:creationId xmlns:a16="http://schemas.microsoft.com/office/drawing/2014/main" id="{C5517CEE-BC54-09BE-DCFE-41EB40877B07}"/>
              </a:ext>
            </a:extLst>
          </p:cNvPr>
          <p:cNvPicPr>
            <a:picLocks noChangeAspect="1"/>
          </p:cNvPicPr>
          <p:nvPr/>
        </p:nvPicPr>
        <p:blipFill>
          <a:blip r:embed="rId14"/>
          <a:stretch>
            <a:fillRect/>
          </a:stretch>
        </p:blipFill>
        <p:spPr>
          <a:xfrm>
            <a:off x="6164919" y="306203"/>
            <a:ext cx="1180431" cy="255635"/>
          </a:xfrm>
          <a:prstGeom prst="rect">
            <a:avLst/>
          </a:prstGeom>
        </p:spPr>
      </p:pic>
      <p:pic>
        <p:nvPicPr>
          <p:cNvPr id="52" name="圖片 51">
            <a:extLst>
              <a:ext uri="{FF2B5EF4-FFF2-40B4-BE49-F238E27FC236}">
                <a16:creationId xmlns:a16="http://schemas.microsoft.com/office/drawing/2014/main" id="{1310DA0E-DE7D-988F-F581-8775813403BA}"/>
              </a:ext>
            </a:extLst>
          </p:cNvPr>
          <p:cNvPicPr>
            <a:picLocks noChangeAspect="1"/>
          </p:cNvPicPr>
          <p:nvPr/>
        </p:nvPicPr>
        <p:blipFill>
          <a:blip r:embed="rId15"/>
          <a:stretch>
            <a:fillRect/>
          </a:stretch>
        </p:blipFill>
        <p:spPr>
          <a:xfrm>
            <a:off x="7408333" y="99982"/>
            <a:ext cx="440267" cy="649610"/>
          </a:xfrm>
          <a:prstGeom prst="rect">
            <a:avLst/>
          </a:prstGeom>
        </p:spPr>
      </p:pic>
      <p:pic>
        <p:nvPicPr>
          <p:cNvPr id="54" name="圖片 53">
            <a:extLst>
              <a:ext uri="{FF2B5EF4-FFF2-40B4-BE49-F238E27FC236}">
                <a16:creationId xmlns:a16="http://schemas.microsoft.com/office/drawing/2014/main" id="{7E5DFAF6-5E7D-8923-0C92-BF0CAF8B7075}"/>
              </a:ext>
            </a:extLst>
          </p:cNvPr>
          <p:cNvPicPr>
            <a:picLocks noChangeAspect="1"/>
          </p:cNvPicPr>
          <p:nvPr/>
        </p:nvPicPr>
        <p:blipFill>
          <a:blip r:embed="rId16"/>
          <a:stretch>
            <a:fillRect/>
          </a:stretch>
        </p:blipFill>
        <p:spPr>
          <a:xfrm>
            <a:off x="7408333" y="1401258"/>
            <a:ext cx="440267" cy="662580"/>
          </a:xfrm>
          <a:prstGeom prst="rect">
            <a:avLst/>
          </a:prstGeom>
        </p:spPr>
      </p:pic>
      <p:pic>
        <p:nvPicPr>
          <p:cNvPr id="55" name="圖片 54">
            <a:extLst>
              <a:ext uri="{FF2B5EF4-FFF2-40B4-BE49-F238E27FC236}">
                <a16:creationId xmlns:a16="http://schemas.microsoft.com/office/drawing/2014/main" id="{FF53B79B-0B7D-A567-42A5-F0D67B4B9B74}"/>
              </a:ext>
            </a:extLst>
          </p:cNvPr>
          <p:cNvPicPr>
            <a:picLocks noChangeAspect="1"/>
          </p:cNvPicPr>
          <p:nvPr/>
        </p:nvPicPr>
        <p:blipFill>
          <a:blip r:embed="rId15"/>
          <a:stretch>
            <a:fillRect/>
          </a:stretch>
        </p:blipFill>
        <p:spPr>
          <a:xfrm>
            <a:off x="7408332" y="745999"/>
            <a:ext cx="440267" cy="649610"/>
          </a:xfrm>
          <a:prstGeom prst="rect">
            <a:avLst/>
          </a:prstGeom>
        </p:spPr>
      </p:pic>
      <p:pic>
        <p:nvPicPr>
          <p:cNvPr id="59" name="圖片 58">
            <a:extLst>
              <a:ext uri="{FF2B5EF4-FFF2-40B4-BE49-F238E27FC236}">
                <a16:creationId xmlns:a16="http://schemas.microsoft.com/office/drawing/2014/main" id="{F391D497-4125-CFA3-654A-8612C383B60B}"/>
              </a:ext>
            </a:extLst>
          </p:cNvPr>
          <p:cNvPicPr>
            <a:picLocks noChangeAspect="1"/>
          </p:cNvPicPr>
          <p:nvPr/>
        </p:nvPicPr>
        <p:blipFill>
          <a:blip r:embed="rId17"/>
          <a:stretch>
            <a:fillRect/>
          </a:stretch>
        </p:blipFill>
        <p:spPr>
          <a:xfrm>
            <a:off x="7335506" y="-232335"/>
            <a:ext cx="570677" cy="219491"/>
          </a:xfrm>
          <a:prstGeom prst="rect">
            <a:avLst/>
          </a:prstGeom>
        </p:spPr>
      </p:pic>
      <p:pic>
        <p:nvPicPr>
          <p:cNvPr id="60" name="圖片 59">
            <a:extLst>
              <a:ext uri="{FF2B5EF4-FFF2-40B4-BE49-F238E27FC236}">
                <a16:creationId xmlns:a16="http://schemas.microsoft.com/office/drawing/2014/main" id="{C7210373-EEED-1436-AB10-B2C7A7F01EAB}"/>
              </a:ext>
            </a:extLst>
          </p:cNvPr>
          <p:cNvPicPr>
            <a:picLocks noChangeAspect="1"/>
          </p:cNvPicPr>
          <p:nvPr/>
        </p:nvPicPr>
        <p:blipFill>
          <a:blip r:embed="rId16"/>
          <a:stretch>
            <a:fillRect/>
          </a:stretch>
        </p:blipFill>
        <p:spPr>
          <a:xfrm>
            <a:off x="7408332" y="2052920"/>
            <a:ext cx="440267" cy="662580"/>
          </a:xfrm>
          <a:prstGeom prst="rect">
            <a:avLst/>
          </a:prstGeom>
        </p:spPr>
      </p:pic>
      <p:pic>
        <p:nvPicPr>
          <p:cNvPr id="61" name="圖片 60">
            <a:extLst>
              <a:ext uri="{FF2B5EF4-FFF2-40B4-BE49-F238E27FC236}">
                <a16:creationId xmlns:a16="http://schemas.microsoft.com/office/drawing/2014/main" id="{7863259F-DBF8-79A0-0A0E-39FD4001F570}"/>
              </a:ext>
            </a:extLst>
          </p:cNvPr>
          <p:cNvPicPr>
            <a:picLocks noChangeAspect="1"/>
          </p:cNvPicPr>
          <p:nvPr/>
        </p:nvPicPr>
        <p:blipFill>
          <a:blip r:embed="rId16"/>
          <a:stretch>
            <a:fillRect/>
          </a:stretch>
        </p:blipFill>
        <p:spPr>
          <a:xfrm>
            <a:off x="7408332" y="2693688"/>
            <a:ext cx="440267" cy="662580"/>
          </a:xfrm>
          <a:prstGeom prst="rect">
            <a:avLst/>
          </a:prstGeom>
        </p:spPr>
      </p:pic>
      <p:pic>
        <p:nvPicPr>
          <p:cNvPr id="63" name="圖片 62">
            <a:extLst>
              <a:ext uri="{FF2B5EF4-FFF2-40B4-BE49-F238E27FC236}">
                <a16:creationId xmlns:a16="http://schemas.microsoft.com/office/drawing/2014/main" id="{20A79988-50ED-FE25-FC36-543CAC8D30D1}"/>
              </a:ext>
            </a:extLst>
          </p:cNvPr>
          <p:cNvPicPr>
            <a:picLocks noChangeAspect="1"/>
          </p:cNvPicPr>
          <p:nvPr/>
        </p:nvPicPr>
        <p:blipFill>
          <a:blip r:embed="rId18"/>
          <a:stretch>
            <a:fillRect/>
          </a:stretch>
        </p:blipFill>
        <p:spPr>
          <a:xfrm>
            <a:off x="6174446" y="2250723"/>
            <a:ext cx="1170904" cy="255893"/>
          </a:xfrm>
          <a:prstGeom prst="rect">
            <a:avLst/>
          </a:prstGeom>
        </p:spPr>
      </p:pic>
      <p:pic>
        <p:nvPicPr>
          <p:cNvPr id="2048" name="圖片 2047">
            <a:extLst>
              <a:ext uri="{FF2B5EF4-FFF2-40B4-BE49-F238E27FC236}">
                <a16:creationId xmlns:a16="http://schemas.microsoft.com/office/drawing/2014/main" id="{A268449A-AD64-EF20-87FF-1151FA58F3A6}"/>
              </a:ext>
            </a:extLst>
          </p:cNvPr>
          <p:cNvPicPr>
            <a:picLocks noChangeAspect="1"/>
          </p:cNvPicPr>
          <p:nvPr/>
        </p:nvPicPr>
        <p:blipFill>
          <a:blip r:embed="rId14"/>
          <a:stretch>
            <a:fillRect/>
          </a:stretch>
        </p:blipFill>
        <p:spPr>
          <a:xfrm>
            <a:off x="6175824" y="923764"/>
            <a:ext cx="1180431" cy="255635"/>
          </a:xfrm>
          <a:prstGeom prst="rect">
            <a:avLst/>
          </a:prstGeom>
        </p:spPr>
      </p:pic>
      <p:pic>
        <p:nvPicPr>
          <p:cNvPr id="2049" name="圖片 2048">
            <a:extLst>
              <a:ext uri="{FF2B5EF4-FFF2-40B4-BE49-F238E27FC236}">
                <a16:creationId xmlns:a16="http://schemas.microsoft.com/office/drawing/2014/main" id="{73658941-0221-E988-13CB-D5FDCDEEE28F}"/>
              </a:ext>
            </a:extLst>
          </p:cNvPr>
          <p:cNvPicPr>
            <a:picLocks noChangeAspect="1"/>
          </p:cNvPicPr>
          <p:nvPr/>
        </p:nvPicPr>
        <p:blipFill>
          <a:blip r:embed="rId14"/>
          <a:stretch>
            <a:fillRect/>
          </a:stretch>
        </p:blipFill>
        <p:spPr>
          <a:xfrm>
            <a:off x="6161735" y="1586391"/>
            <a:ext cx="1180431" cy="255635"/>
          </a:xfrm>
          <a:prstGeom prst="rect">
            <a:avLst/>
          </a:prstGeom>
        </p:spPr>
      </p:pic>
      <p:pic>
        <p:nvPicPr>
          <p:cNvPr id="2053" name="圖片 2052">
            <a:extLst>
              <a:ext uri="{FF2B5EF4-FFF2-40B4-BE49-F238E27FC236}">
                <a16:creationId xmlns:a16="http://schemas.microsoft.com/office/drawing/2014/main" id="{CF11F6DF-5B83-39A9-EEA1-1DFA2C7E491B}"/>
              </a:ext>
            </a:extLst>
          </p:cNvPr>
          <p:cNvPicPr>
            <a:picLocks noChangeAspect="1"/>
          </p:cNvPicPr>
          <p:nvPr/>
        </p:nvPicPr>
        <p:blipFill>
          <a:blip r:embed="rId19"/>
          <a:stretch>
            <a:fillRect/>
          </a:stretch>
        </p:blipFill>
        <p:spPr>
          <a:xfrm>
            <a:off x="6049300" y="3146104"/>
            <a:ext cx="1341348" cy="181001"/>
          </a:xfrm>
          <a:prstGeom prst="rect">
            <a:avLst/>
          </a:prstGeom>
        </p:spPr>
      </p:pic>
      <p:pic>
        <p:nvPicPr>
          <p:cNvPr id="2055" name="圖片 2054">
            <a:extLst>
              <a:ext uri="{FF2B5EF4-FFF2-40B4-BE49-F238E27FC236}">
                <a16:creationId xmlns:a16="http://schemas.microsoft.com/office/drawing/2014/main" id="{4B407D9D-157D-CECF-802D-1837B7D463F7}"/>
              </a:ext>
            </a:extLst>
          </p:cNvPr>
          <p:cNvPicPr>
            <a:picLocks noChangeAspect="1"/>
          </p:cNvPicPr>
          <p:nvPr/>
        </p:nvPicPr>
        <p:blipFill>
          <a:blip r:embed="rId20"/>
          <a:stretch>
            <a:fillRect/>
          </a:stretch>
        </p:blipFill>
        <p:spPr>
          <a:xfrm>
            <a:off x="6200692" y="2818332"/>
            <a:ext cx="1189261" cy="291706"/>
          </a:xfrm>
          <a:prstGeom prst="rect">
            <a:avLst/>
          </a:prstGeom>
        </p:spPr>
      </p:pic>
      <p:pic>
        <p:nvPicPr>
          <p:cNvPr id="2057" name="圖片 2056">
            <a:extLst>
              <a:ext uri="{FF2B5EF4-FFF2-40B4-BE49-F238E27FC236}">
                <a16:creationId xmlns:a16="http://schemas.microsoft.com/office/drawing/2014/main" id="{E21C528F-E3EE-8F8F-B443-11DACFE6B686}"/>
              </a:ext>
            </a:extLst>
          </p:cNvPr>
          <p:cNvPicPr>
            <a:picLocks noChangeAspect="1"/>
          </p:cNvPicPr>
          <p:nvPr/>
        </p:nvPicPr>
        <p:blipFill>
          <a:blip r:embed="rId21"/>
          <a:stretch>
            <a:fillRect/>
          </a:stretch>
        </p:blipFill>
        <p:spPr>
          <a:xfrm>
            <a:off x="6174446" y="3538183"/>
            <a:ext cx="1181809" cy="281384"/>
          </a:xfrm>
          <a:prstGeom prst="rect">
            <a:avLst/>
          </a:prstGeom>
        </p:spPr>
      </p:pic>
      <p:pic>
        <p:nvPicPr>
          <p:cNvPr id="2058" name="圖片 2057">
            <a:extLst>
              <a:ext uri="{FF2B5EF4-FFF2-40B4-BE49-F238E27FC236}">
                <a16:creationId xmlns:a16="http://schemas.microsoft.com/office/drawing/2014/main" id="{BBAC48B9-F41B-F04A-B7FA-77B4611C45F6}"/>
              </a:ext>
            </a:extLst>
          </p:cNvPr>
          <p:cNvPicPr>
            <a:picLocks noChangeAspect="1"/>
          </p:cNvPicPr>
          <p:nvPr/>
        </p:nvPicPr>
        <p:blipFill>
          <a:blip r:embed="rId15"/>
          <a:stretch>
            <a:fillRect/>
          </a:stretch>
        </p:blipFill>
        <p:spPr>
          <a:xfrm>
            <a:off x="7408332" y="3354819"/>
            <a:ext cx="440267" cy="649610"/>
          </a:xfrm>
          <a:prstGeom prst="rect">
            <a:avLst/>
          </a:prstGeom>
        </p:spPr>
      </p:pic>
      <p:sp>
        <p:nvSpPr>
          <p:cNvPr id="2059" name="箭號: 有線條的向右箭號 2058">
            <a:extLst>
              <a:ext uri="{FF2B5EF4-FFF2-40B4-BE49-F238E27FC236}">
                <a16:creationId xmlns:a16="http://schemas.microsoft.com/office/drawing/2014/main" id="{A0911D05-6741-51CD-76DB-13CB35BC6C29}"/>
              </a:ext>
            </a:extLst>
          </p:cNvPr>
          <p:cNvSpPr/>
          <p:nvPr/>
        </p:nvSpPr>
        <p:spPr>
          <a:xfrm>
            <a:off x="7308658" y="320224"/>
            <a:ext cx="203200" cy="141217"/>
          </a:xfrm>
          <a:prstGeom prst="stripedRightArrow">
            <a:avLst>
              <a:gd name="adj1" fmla="val 50000"/>
              <a:gd name="adj2" fmla="val 8372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60" name="箭號: 有線條的向右箭號 2059">
            <a:extLst>
              <a:ext uri="{FF2B5EF4-FFF2-40B4-BE49-F238E27FC236}">
                <a16:creationId xmlns:a16="http://schemas.microsoft.com/office/drawing/2014/main" id="{54E116F4-9F6B-2578-BBB5-F3B8523BE235}"/>
              </a:ext>
            </a:extLst>
          </p:cNvPr>
          <p:cNvSpPr/>
          <p:nvPr/>
        </p:nvSpPr>
        <p:spPr>
          <a:xfrm>
            <a:off x="7308658" y="1583110"/>
            <a:ext cx="203200" cy="141217"/>
          </a:xfrm>
          <a:prstGeom prst="stripedRightArrow">
            <a:avLst>
              <a:gd name="adj1" fmla="val 50000"/>
              <a:gd name="adj2" fmla="val 8372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61" name="箭號: 有線條的向右箭號 2060">
            <a:extLst>
              <a:ext uri="{FF2B5EF4-FFF2-40B4-BE49-F238E27FC236}">
                <a16:creationId xmlns:a16="http://schemas.microsoft.com/office/drawing/2014/main" id="{644A798E-C448-E8E2-70EA-85CEE2196510}"/>
              </a:ext>
            </a:extLst>
          </p:cNvPr>
          <p:cNvSpPr/>
          <p:nvPr/>
        </p:nvSpPr>
        <p:spPr>
          <a:xfrm rot="10800000">
            <a:off x="7289049" y="3548271"/>
            <a:ext cx="203200" cy="141217"/>
          </a:xfrm>
          <a:prstGeom prst="stripedRightArrow">
            <a:avLst>
              <a:gd name="adj1" fmla="val 50000"/>
              <a:gd name="adj2" fmla="val 8372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63" name="圖片 2062">
            <a:extLst>
              <a:ext uri="{FF2B5EF4-FFF2-40B4-BE49-F238E27FC236}">
                <a16:creationId xmlns:a16="http://schemas.microsoft.com/office/drawing/2014/main" id="{FC46EAE0-FD6A-E33A-F2F8-9619077FD50F}"/>
              </a:ext>
            </a:extLst>
          </p:cNvPr>
          <p:cNvPicPr>
            <a:picLocks noChangeAspect="1"/>
          </p:cNvPicPr>
          <p:nvPr/>
        </p:nvPicPr>
        <p:blipFill>
          <a:blip r:embed="rId22"/>
          <a:stretch>
            <a:fillRect/>
          </a:stretch>
        </p:blipFill>
        <p:spPr>
          <a:xfrm>
            <a:off x="6174446" y="4179291"/>
            <a:ext cx="1181809" cy="281756"/>
          </a:xfrm>
          <a:prstGeom prst="rect">
            <a:avLst/>
          </a:prstGeom>
        </p:spPr>
      </p:pic>
      <p:pic>
        <p:nvPicPr>
          <p:cNvPr id="2064" name="圖片 2063">
            <a:extLst>
              <a:ext uri="{FF2B5EF4-FFF2-40B4-BE49-F238E27FC236}">
                <a16:creationId xmlns:a16="http://schemas.microsoft.com/office/drawing/2014/main" id="{6604DA48-A899-5AFD-A98F-27F30891A174}"/>
              </a:ext>
            </a:extLst>
          </p:cNvPr>
          <p:cNvPicPr>
            <a:picLocks noChangeAspect="1"/>
          </p:cNvPicPr>
          <p:nvPr/>
        </p:nvPicPr>
        <p:blipFill>
          <a:blip r:embed="rId15"/>
          <a:stretch>
            <a:fillRect/>
          </a:stretch>
        </p:blipFill>
        <p:spPr>
          <a:xfrm>
            <a:off x="7408332" y="4019351"/>
            <a:ext cx="440267" cy="649610"/>
          </a:xfrm>
          <a:prstGeom prst="rect">
            <a:avLst/>
          </a:prstGeom>
        </p:spPr>
      </p:pic>
      <p:sp>
        <p:nvSpPr>
          <p:cNvPr id="2067" name="矩形 2066">
            <a:extLst>
              <a:ext uri="{FF2B5EF4-FFF2-40B4-BE49-F238E27FC236}">
                <a16:creationId xmlns:a16="http://schemas.microsoft.com/office/drawing/2014/main" id="{157F94F6-BF64-BBB2-DDB4-D4444296DCDC}"/>
              </a:ext>
            </a:extLst>
          </p:cNvPr>
          <p:cNvSpPr/>
          <p:nvPr/>
        </p:nvSpPr>
        <p:spPr>
          <a:xfrm>
            <a:off x="2865708" y="1389842"/>
            <a:ext cx="95473" cy="326140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68" name="矩形 2067">
            <a:extLst>
              <a:ext uri="{FF2B5EF4-FFF2-40B4-BE49-F238E27FC236}">
                <a16:creationId xmlns:a16="http://schemas.microsoft.com/office/drawing/2014/main" id="{A5E2FD59-004F-6ADA-FFFB-E5081B91DB5D}"/>
              </a:ext>
            </a:extLst>
          </p:cNvPr>
          <p:cNvSpPr/>
          <p:nvPr/>
        </p:nvSpPr>
        <p:spPr>
          <a:xfrm>
            <a:off x="3702050" y="4651247"/>
            <a:ext cx="440267" cy="285365"/>
          </a:xfrm>
          <a:prstGeom prst="rect">
            <a:avLst/>
          </a:prstGeom>
          <a:noFill/>
          <a:ln w="69850">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69" name="矩形 2068">
            <a:extLst>
              <a:ext uri="{FF2B5EF4-FFF2-40B4-BE49-F238E27FC236}">
                <a16:creationId xmlns:a16="http://schemas.microsoft.com/office/drawing/2014/main" id="{582F27DC-1CD8-4F39-4CD6-2563F1D23B52}"/>
              </a:ext>
            </a:extLst>
          </p:cNvPr>
          <p:cNvSpPr/>
          <p:nvPr/>
        </p:nvSpPr>
        <p:spPr>
          <a:xfrm>
            <a:off x="2865708" y="4607974"/>
            <a:ext cx="1276609" cy="75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70" name="圖片 2069">
            <a:extLst>
              <a:ext uri="{FF2B5EF4-FFF2-40B4-BE49-F238E27FC236}">
                <a16:creationId xmlns:a16="http://schemas.microsoft.com/office/drawing/2014/main" id="{B364DA6D-48DD-AD01-779F-023C1B170E02}"/>
              </a:ext>
            </a:extLst>
          </p:cNvPr>
          <p:cNvPicPr>
            <a:picLocks noChangeAspect="1"/>
          </p:cNvPicPr>
          <p:nvPr/>
        </p:nvPicPr>
        <p:blipFill>
          <a:blip r:embed="rId15"/>
          <a:stretch>
            <a:fillRect/>
          </a:stretch>
        </p:blipFill>
        <p:spPr>
          <a:xfrm>
            <a:off x="7400710" y="5304339"/>
            <a:ext cx="440267" cy="649610"/>
          </a:xfrm>
          <a:prstGeom prst="rect">
            <a:avLst/>
          </a:prstGeom>
        </p:spPr>
      </p:pic>
      <p:pic>
        <p:nvPicPr>
          <p:cNvPr id="2071" name="圖片 2070">
            <a:extLst>
              <a:ext uri="{FF2B5EF4-FFF2-40B4-BE49-F238E27FC236}">
                <a16:creationId xmlns:a16="http://schemas.microsoft.com/office/drawing/2014/main" id="{AE50DD8C-1971-91C9-A159-7CCEBF2BB76E}"/>
              </a:ext>
            </a:extLst>
          </p:cNvPr>
          <p:cNvPicPr>
            <a:picLocks noChangeAspect="1"/>
          </p:cNvPicPr>
          <p:nvPr/>
        </p:nvPicPr>
        <p:blipFill>
          <a:blip r:embed="rId15"/>
          <a:stretch>
            <a:fillRect/>
          </a:stretch>
        </p:blipFill>
        <p:spPr>
          <a:xfrm>
            <a:off x="7400710" y="5980264"/>
            <a:ext cx="440267" cy="649610"/>
          </a:xfrm>
          <a:prstGeom prst="rect">
            <a:avLst/>
          </a:prstGeom>
        </p:spPr>
      </p:pic>
      <p:pic>
        <p:nvPicPr>
          <p:cNvPr id="2073" name="圖片 2072">
            <a:extLst>
              <a:ext uri="{FF2B5EF4-FFF2-40B4-BE49-F238E27FC236}">
                <a16:creationId xmlns:a16="http://schemas.microsoft.com/office/drawing/2014/main" id="{F4C8BDB5-44D1-4945-E489-F7432188C574}"/>
              </a:ext>
            </a:extLst>
          </p:cNvPr>
          <p:cNvPicPr>
            <a:picLocks noChangeAspect="1"/>
          </p:cNvPicPr>
          <p:nvPr/>
        </p:nvPicPr>
        <p:blipFill>
          <a:blip r:embed="rId23"/>
          <a:stretch>
            <a:fillRect/>
          </a:stretch>
        </p:blipFill>
        <p:spPr>
          <a:xfrm>
            <a:off x="6179131" y="5499072"/>
            <a:ext cx="1177124" cy="290250"/>
          </a:xfrm>
          <a:prstGeom prst="rect">
            <a:avLst/>
          </a:prstGeom>
        </p:spPr>
      </p:pic>
      <p:pic>
        <p:nvPicPr>
          <p:cNvPr id="2075" name="圖片 2074">
            <a:extLst>
              <a:ext uri="{FF2B5EF4-FFF2-40B4-BE49-F238E27FC236}">
                <a16:creationId xmlns:a16="http://schemas.microsoft.com/office/drawing/2014/main" id="{B952CD1A-FC95-90C0-6E72-1FE91DA0188B}"/>
              </a:ext>
            </a:extLst>
          </p:cNvPr>
          <p:cNvPicPr>
            <a:picLocks noChangeAspect="1"/>
          </p:cNvPicPr>
          <p:nvPr/>
        </p:nvPicPr>
        <p:blipFill>
          <a:blip r:embed="rId24"/>
          <a:stretch>
            <a:fillRect/>
          </a:stretch>
        </p:blipFill>
        <p:spPr>
          <a:xfrm>
            <a:off x="6174446" y="6144472"/>
            <a:ext cx="1167720" cy="291930"/>
          </a:xfrm>
          <a:prstGeom prst="rect">
            <a:avLst/>
          </a:prstGeom>
        </p:spPr>
      </p:pic>
      <p:sp>
        <p:nvSpPr>
          <p:cNvPr id="2076" name="矩形 2075">
            <a:extLst>
              <a:ext uri="{FF2B5EF4-FFF2-40B4-BE49-F238E27FC236}">
                <a16:creationId xmlns:a16="http://schemas.microsoft.com/office/drawing/2014/main" id="{63C2302D-2E0D-3BA7-1E48-3F73A844214E}"/>
              </a:ext>
            </a:extLst>
          </p:cNvPr>
          <p:cNvSpPr/>
          <p:nvPr/>
        </p:nvSpPr>
        <p:spPr>
          <a:xfrm>
            <a:off x="7408332" y="6477000"/>
            <a:ext cx="397406" cy="112327"/>
          </a:xfrm>
          <a:prstGeom prst="rect">
            <a:avLst/>
          </a:prstGeom>
          <a:solidFill>
            <a:srgbClr val="D8D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77" name="箭號: 有線條的向右箭號 2076">
            <a:extLst>
              <a:ext uri="{FF2B5EF4-FFF2-40B4-BE49-F238E27FC236}">
                <a16:creationId xmlns:a16="http://schemas.microsoft.com/office/drawing/2014/main" id="{11CA0C3A-85EE-6FAA-B006-33024288567B}"/>
              </a:ext>
            </a:extLst>
          </p:cNvPr>
          <p:cNvSpPr/>
          <p:nvPr/>
        </p:nvSpPr>
        <p:spPr>
          <a:xfrm rot="10800000">
            <a:off x="7289049" y="6166069"/>
            <a:ext cx="203200" cy="141217"/>
          </a:xfrm>
          <a:prstGeom prst="stripedRightArrow">
            <a:avLst>
              <a:gd name="adj1" fmla="val 50000"/>
              <a:gd name="adj2" fmla="val 8372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78" name="矩形 2077">
            <a:extLst>
              <a:ext uri="{FF2B5EF4-FFF2-40B4-BE49-F238E27FC236}">
                <a16:creationId xmlns:a16="http://schemas.microsoft.com/office/drawing/2014/main" id="{85E7813E-3150-C7E2-08F0-9D3C1DEEA6B0}"/>
              </a:ext>
            </a:extLst>
          </p:cNvPr>
          <p:cNvSpPr/>
          <p:nvPr/>
        </p:nvSpPr>
        <p:spPr>
          <a:xfrm>
            <a:off x="2882642" y="317558"/>
            <a:ext cx="3387649" cy="430887"/>
          </a:xfrm>
          <a:prstGeom prst="rect">
            <a:avLst/>
          </a:prstGeom>
          <a:noFill/>
        </p:spPr>
        <p:txBody>
          <a:bodyPr wrap="square" lIns="91440" tIns="45720" rIns="91440" bIns="45720">
            <a:spAutoFit/>
          </a:bodyPr>
          <a:lstStyle/>
          <a:p>
            <a:r>
              <a:rPr lang="en-US" altLang="zh-TW" sz="1100" b="0" i="0" dirty="0">
                <a:solidFill>
                  <a:srgbClr val="DCDDDE"/>
                </a:solidFill>
                <a:effectLst/>
                <a:latin typeface="Whitney"/>
              </a:rPr>
              <a:t>Here we create a function called Convert which pushes and pops esi &amp; ecx at the beginning and at the end of it</a:t>
            </a:r>
            <a:endParaRPr lang="zh-TW" altLang="en-US" sz="1000" b="0" cap="none" spc="0" dirty="0">
              <a:ln w="0"/>
              <a:solidFill>
                <a:schemeClr val="tx1"/>
              </a:solidFill>
              <a:effectLst>
                <a:outerShdw blurRad="38100" dist="19050" dir="2700000" algn="tl" rotWithShape="0">
                  <a:schemeClr val="dk1">
                    <a:alpha val="40000"/>
                  </a:schemeClr>
                </a:outerShdw>
              </a:effectLst>
            </a:endParaRPr>
          </a:p>
        </p:txBody>
      </p:sp>
      <p:sp>
        <p:nvSpPr>
          <p:cNvPr id="2080" name="文字方塊 2079">
            <a:extLst>
              <a:ext uri="{FF2B5EF4-FFF2-40B4-BE49-F238E27FC236}">
                <a16:creationId xmlns:a16="http://schemas.microsoft.com/office/drawing/2014/main" id="{DA29A2FB-23F2-51F8-1FA6-66518ADB9467}"/>
              </a:ext>
            </a:extLst>
          </p:cNvPr>
          <p:cNvSpPr txBox="1"/>
          <p:nvPr/>
        </p:nvSpPr>
        <p:spPr>
          <a:xfrm>
            <a:off x="2882642" y="930048"/>
            <a:ext cx="3452205" cy="261610"/>
          </a:xfrm>
          <a:prstGeom prst="rect">
            <a:avLst/>
          </a:prstGeom>
          <a:noFill/>
        </p:spPr>
        <p:txBody>
          <a:bodyPr wrap="square">
            <a:spAutoFit/>
          </a:bodyPr>
          <a:lstStyle/>
          <a:p>
            <a:r>
              <a:rPr lang="en-US" altLang="zh-TW" sz="1100" b="0" i="0" dirty="0">
                <a:solidFill>
                  <a:srgbClr val="DCDDDE"/>
                </a:solidFill>
                <a:effectLst/>
                <a:latin typeface="Whitney"/>
              </a:rPr>
              <a:t>Here we indicate were the loop needs to start</a:t>
            </a:r>
            <a:endParaRPr lang="zh-TW" altLang="en-US" sz="1000" dirty="0"/>
          </a:p>
        </p:txBody>
      </p:sp>
      <p:sp>
        <p:nvSpPr>
          <p:cNvPr id="2106" name="矩形 2105">
            <a:extLst>
              <a:ext uri="{FF2B5EF4-FFF2-40B4-BE49-F238E27FC236}">
                <a16:creationId xmlns:a16="http://schemas.microsoft.com/office/drawing/2014/main" id="{C2ACCD5E-CED9-8A50-A081-B2F9945E5565}"/>
              </a:ext>
            </a:extLst>
          </p:cNvPr>
          <p:cNvSpPr/>
          <p:nvPr/>
        </p:nvSpPr>
        <p:spPr>
          <a:xfrm>
            <a:off x="2928860" y="1605301"/>
            <a:ext cx="3387649" cy="430887"/>
          </a:xfrm>
          <a:prstGeom prst="rect">
            <a:avLst/>
          </a:prstGeom>
          <a:noFill/>
        </p:spPr>
        <p:txBody>
          <a:bodyPr wrap="square" lIns="91440" tIns="45720" rIns="91440" bIns="45720">
            <a:spAutoFit/>
          </a:bodyPr>
          <a:lstStyle/>
          <a:p>
            <a:r>
              <a:rPr lang="en-US" altLang="zh-TW" sz="1100" b="0" i="0" dirty="0">
                <a:solidFill>
                  <a:srgbClr val="DCDDDE"/>
                </a:solidFill>
                <a:effectLst/>
                <a:latin typeface="Whitney"/>
              </a:rPr>
              <a:t>Here we push ecx writing it in the stack for us to write into cl later</a:t>
            </a:r>
            <a:endParaRPr lang="zh-TW" altLang="en-US" sz="800" b="0" cap="none" spc="0" dirty="0">
              <a:ln w="0"/>
              <a:solidFill>
                <a:schemeClr val="tx1"/>
              </a:solidFill>
              <a:effectLst>
                <a:outerShdw blurRad="38100" dist="19050" dir="2700000" algn="tl" rotWithShape="0">
                  <a:schemeClr val="dk1">
                    <a:alpha val="40000"/>
                  </a:schemeClr>
                </a:outerShdw>
              </a:effectLst>
            </a:endParaRPr>
          </a:p>
        </p:txBody>
      </p:sp>
      <p:sp>
        <p:nvSpPr>
          <p:cNvPr id="2107" name="文字方塊 2106">
            <a:extLst>
              <a:ext uri="{FF2B5EF4-FFF2-40B4-BE49-F238E27FC236}">
                <a16:creationId xmlns:a16="http://schemas.microsoft.com/office/drawing/2014/main" id="{4AE08952-253E-C96C-8A52-75410EE9E8FD}"/>
              </a:ext>
            </a:extLst>
          </p:cNvPr>
          <p:cNvSpPr txBox="1"/>
          <p:nvPr/>
        </p:nvSpPr>
        <p:spPr>
          <a:xfrm>
            <a:off x="2900646" y="2234783"/>
            <a:ext cx="3452205" cy="261610"/>
          </a:xfrm>
          <a:prstGeom prst="rect">
            <a:avLst/>
          </a:prstGeom>
          <a:noFill/>
        </p:spPr>
        <p:txBody>
          <a:bodyPr wrap="square">
            <a:spAutoFit/>
          </a:bodyPr>
          <a:lstStyle/>
          <a:p>
            <a:r>
              <a:rPr lang="en-US" altLang="zh-TW" sz="1100" b="0" i="0" dirty="0">
                <a:solidFill>
                  <a:srgbClr val="DCDDDE"/>
                </a:solidFill>
                <a:effectLst/>
                <a:latin typeface="Whitney"/>
              </a:rPr>
              <a:t>Here we move a 17 value to cl</a:t>
            </a:r>
            <a:endParaRPr lang="zh-TW" altLang="en-US" sz="1000" dirty="0"/>
          </a:p>
        </p:txBody>
      </p:sp>
      <p:sp>
        <p:nvSpPr>
          <p:cNvPr id="2108" name="矩形 2107">
            <a:extLst>
              <a:ext uri="{FF2B5EF4-FFF2-40B4-BE49-F238E27FC236}">
                <a16:creationId xmlns:a16="http://schemas.microsoft.com/office/drawing/2014/main" id="{98FB078C-DE10-1D49-038C-D39E7BAE20AE}"/>
              </a:ext>
            </a:extLst>
          </p:cNvPr>
          <p:cNvSpPr/>
          <p:nvPr/>
        </p:nvSpPr>
        <p:spPr>
          <a:xfrm>
            <a:off x="2883535" y="2791118"/>
            <a:ext cx="3387649" cy="738664"/>
          </a:xfrm>
          <a:prstGeom prst="rect">
            <a:avLst/>
          </a:prstGeom>
          <a:noFill/>
        </p:spPr>
        <p:txBody>
          <a:bodyPr wrap="square" lIns="91440" tIns="45720" rIns="91440" bIns="45720">
            <a:spAutoFit/>
          </a:bodyPr>
          <a:lstStyle/>
          <a:p>
            <a:r>
              <a:rPr lang="en-US" altLang="zh-TW" sz="1100" b="0" i="0" dirty="0">
                <a:solidFill>
                  <a:srgbClr val="DCDDDE"/>
                </a:solidFill>
                <a:effectLst/>
                <a:latin typeface="Whitney"/>
              </a:rPr>
              <a:t>Here we add cl to the designated esi position, we add 17 because we are using ANSI code, and in ANSI code we need to add 17 instead of adding 11 as in ASCII code. </a:t>
            </a:r>
            <a:br>
              <a:rPr lang="en-US" altLang="zh-TW" sz="1100" dirty="0"/>
            </a:br>
            <a:endParaRPr lang="zh-TW" altLang="en-US" sz="800" b="0" cap="none" spc="0" dirty="0">
              <a:ln w="0"/>
              <a:solidFill>
                <a:schemeClr val="tx1"/>
              </a:solidFill>
              <a:effectLst>
                <a:outerShdw blurRad="38100" dist="19050" dir="2700000" algn="tl" rotWithShape="0">
                  <a:schemeClr val="dk1">
                    <a:alpha val="40000"/>
                  </a:schemeClr>
                </a:outerShdw>
              </a:effectLst>
            </a:endParaRPr>
          </a:p>
        </p:txBody>
      </p:sp>
      <p:sp>
        <p:nvSpPr>
          <p:cNvPr id="2109" name="文字方塊 2108">
            <a:extLst>
              <a:ext uri="{FF2B5EF4-FFF2-40B4-BE49-F238E27FC236}">
                <a16:creationId xmlns:a16="http://schemas.microsoft.com/office/drawing/2014/main" id="{1B80297A-7C8B-79B5-D13E-48B233032BDA}"/>
              </a:ext>
            </a:extLst>
          </p:cNvPr>
          <p:cNvSpPr txBox="1"/>
          <p:nvPr/>
        </p:nvSpPr>
        <p:spPr>
          <a:xfrm>
            <a:off x="2890080" y="3538532"/>
            <a:ext cx="3452205" cy="261610"/>
          </a:xfrm>
          <a:prstGeom prst="rect">
            <a:avLst/>
          </a:prstGeom>
          <a:noFill/>
        </p:spPr>
        <p:txBody>
          <a:bodyPr wrap="square">
            <a:spAutoFit/>
          </a:bodyPr>
          <a:lstStyle/>
          <a:p>
            <a:r>
              <a:rPr lang="en-US" altLang="zh-TW" sz="1100" b="0" i="0" dirty="0">
                <a:solidFill>
                  <a:srgbClr val="DCDDDE"/>
                </a:solidFill>
                <a:effectLst/>
                <a:latin typeface="Whitney"/>
              </a:rPr>
              <a:t>Here we pop ecx to restore its default value</a:t>
            </a:r>
            <a:endParaRPr lang="zh-TW" altLang="en-US" sz="1000" dirty="0"/>
          </a:p>
        </p:txBody>
      </p:sp>
      <p:sp>
        <p:nvSpPr>
          <p:cNvPr id="2110" name="矩形 2109">
            <a:extLst>
              <a:ext uri="{FF2B5EF4-FFF2-40B4-BE49-F238E27FC236}">
                <a16:creationId xmlns:a16="http://schemas.microsoft.com/office/drawing/2014/main" id="{51C504BC-66DA-2E0C-743C-0E4F23505D88}"/>
              </a:ext>
            </a:extLst>
          </p:cNvPr>
          <p:cNvSpPr/>
          <p:nvPr/>
        </p:nvSpPr>
        <p:spPr>
          <a:xfrm>
            <a:off x="2902086" y="4195738"/>
            <a:ext cx="3387649" cy="430887"/>
          </a:xfrm>
          <a:prstGeom prst="rect">
            <a:avLst/>
          </a:prstGeom>
          <a:noFill/>
        </p:spPr>
        <p:txBody>
          <a:bodyPr wrap="square" lIns="91440" tIns="45720" rIns="91440" bIns="45720">
            <a:spAutoFit/>
          </a:bodyPr>
          <a:lstStyle/>
          <a:p>
            <a:r>
              <a:rPr lang="en-US" altLang="zh-TW" sz="1100" b="0" i="0" dirty="0">
                <a:solidFill>
                  <a:srgbClr val="DCDDDE"/>
                </a:solidFill>
                <a:effectLst/>
                <a:latin typeface="Whitney"/>
              </a:rPr>
              <a:t>Here we add one to the esi to inform that we executed the loop one more time</a:t>
            </a:r>
            <a:endParaRPr lang="zh-TW" altLang="en-US" sz="800" b="0" cap="none" spc="0" dirty="0">
              <a:ln w="0"/>
              <a:solidFill>
                <a:schemeClr val="tx1"/>
              </a:solidFill>
              <a:effectLst>
                <a:outerShdw blurRad="38100" dist="19050" dir="2700000" algn="tl" rotWithShape="0">
                  <a:schemeClr val="dk1">
                    <a:alpha val="40000"/>
                  </a:schemeClr>
                </a:outerShdw>
              </a:effectLst>
            </a:endParaRPr>
          </a:p>
        </p:txBody>
      </p:sp>
      <p:sp>
        <p:nvSpPr>
          <p:cNvPr id="2111" name="文字方塊 2110">
            <a:extLst>
              <a:ext uri="{FF2B5EF4-FFF2-40B4-BE49-F238E27FC236}">
                <a16:creationId xmlns:a16="http://schemas.microsoft.com/office/drawing/2014/main" id="{1DA82D20-1F7A-F4A2-DD21-96D12C9904EF}"/>
              </a:ext>
            </a:extLst>
          </p:cNvPr>
          <p:cNvSpPr txBox="1"/>
          <p:nvPr/>
        </p:nvSpPr>
        <p:spPr>
          <a:xfrm>
            <a:off x="2864304" y="4944075"/>
            <a:ext cx="3452205" cy="261610"/>
          </a:xfrm>
          <a:prstGeom prst="rect">
            <a:avLst/>
          </a:prstGeom>
          <a:noFill/>
        </p:spPr>
        <p:txBody>
          <a:bodyPr wrap="square">
            <a:spAutoFit/>
          </a:bodyPr>
          <a:lstStyle/>
          <a:p>
            <a:r>
              <a:rPr lang="en-US" altLang="zh-TW" sz="1100" b="0" i="0" dirty="0">
                <a:solidFill>
                  <a:srgbClr val="DCDDDE"/>
                </a:solidFill>
                <a:effectLst/>
                <a:latin typeface="Whitney"/>
              </a:rPr>
              <a:t>Here we go back to L1 if the loop isn’t finished</a:t>
            </a:r>
            <a:endParaRPr lang="zh-TW" altLang="en-US" sz="1000" dirty="0"/>
          </a:p>
        </p:txBody>
      </p:sp>
      <p:sp>
        <p:nvSpPr>
          <p:cNvPr id="2112" name="矩形 2111">
            <a:extLst>
              <a:ext uri="{FF2B5EF4-FFF2-40B4-BE49-F238E27FC236}">
                <a16:creationId xmlns:a16="http://schemas.microsoft.com/office/drawing/2014/main" id="{87AEA7E5-4D2A-86A7-376C-F0DB6D152403}"/>
              </a:ext>
            </a:extLst>
          </p:cNvPr>
          <p:cNvSpPr/>
          <p:nvPr/>
        </p:nvSpPr>
        <p:spPr>
          <a:xfrm>
            <a:off x="2861122" y="5491081"/>
            <a:ext cx="3387649" cy="261610"/>
          </a:xfrm>
          <a:prstGeom prst="rect">
            <a:avLst/>
          </a:prstGeom>
          <a:noFill/>
        </p:spPr>
        <p:txBody>
          <a:bodyPr wrap="square" lIns="91440" tIns="45720" rIns="91440" bIns="45720">
            <a:spAutoFit/>
          </a:bodyPr>
          <a:lstStyle/>
          <a:p>
            <a:r>
              <a:rPr lang="en-US" altLang="zh-TW" sz="1100" b="0" i="0" dirty="0">
                <a:solidFill>
                  <a:srgbClr val="DCDDDE"/>
                </a:solidFill>
                <a:effectLst/>
                <a:latin typeface="Whitney"/>
              </a:rPr>
              <a:t>If it is finished then we just return </a:t>
            </a:r>
            <a:endParaRPr lang="zh-TW" altLang="en-US" sz="800" b="0" cap="none" spc="0" dirty="0">
              <a:ln w="0"/>
              <a:solidFill>
                <a:schemeClr val="tx1"/>
              </a:solidFill>
              <a:effectLst>
                <a:outerShdw blurRad="38100" dist="19050" dir="2700000" algn="tl" rotWithShape="0">
                  <a:schemeClr val="dk1">
                    <a:alpha val="40000"/>
                  </a:schemeClr>
                </a:outerShdw>
              </a:effectLst>
            </a:endParaRPr>
          </a:p>
        </p:txBody>
      </p:sp>
      <p:sp>
        <p:nvSpPr>
          <p:cNvPr id="2113" name="文字方塊 2112">
            <a:extLst>
              <a:ext uri="{FF2B5EF4-FFF2-40B4-BE49-F238E27FC236}">
                <a16:creationId xmlns:a16="http://schemas.microsoft.com/office/drawing/2014/main" id="{285E7FB2-E5D0-87F2-E516-FD959DFAC59F}"/>
              </a:ext>
            </a:extLst>
          </p:cNvPr>
          <p:cNvSpPr txBox="1"/>
          <p:nvPr/>
        </p:nvSpPr>
        <p:spPr>
          <a:xfrm>
            <a:off x="2861122" y="6163442"/>
            <a:ext cx="3452205" cy="430887"/>
          </a:xfrm>
          <a:prstGeom prst="rect">
            <a:avLst/>
          </a:prstGeom>
          <a:noFill/>
        </p:spPr>
        <p:txBody>
          <a:bodyPr wrap="square">
            <a:spAutoFit/>
          </a:bodyPr>
          <a:lstStyle/>
          <a:p>
            <a:r>
              <a:rPr lang="en-US" altLang="zh-TW" sz="1100" b="0" i="0" dirty="0">
                <a:solidFill>
                  <a:srgbClr val="DCDDDE"/>
                </a:solidFill>
                <a:effectLst/>
                <a:latin typeface="Whitney"/>
              </a:rPr>
              <a:t>Here we just END the function, and it pop ecx &amp; </a:t>
            </a:r>
            <a:r>
              <a:rPr lang="en-US" altLang="zh-TW" sz="1100" b="0" i="0" dirty="0" err="1">
                <a:solidFill>
                  <a:srgbClr val="DCDDDE"/>
                </a:solidFill>
                <a:effectLst/>
                <a:latin typeface="Whitney"/>
              </a:rPr>
              <a:t>esi’s</a:t>
            </a:r>
            <a:br>
              <a:rPr lang="en-US" altLang="zh-TW" sz="1100" b="0" i="0" dirty="0">
                <a:solidFill>
                  <a:srgbClr val="DCDDDE"/>
                </a:solidFill>
                <a:effectLst/>
                <a:latin typeface="Whitney"/>
              </a:rPr>
            </a:br>
            <a:r>
              <a:rPr lang="en-US" altLang="zh-TW" sz="1100" b="0" i="0" dirty="0">
                <a:solidFill>
                  <a:srgbClr val="DCDDDE"/>
                </a:solidFill>
                <a:effectLst/>
                <a:latin typeface="Whitney"/>
              </a:rPr>
              <a:t>value before PROC start. (Line8 USES esi ecx)</a:t>
            </a:r>
            <a:endParaRPr lang="zh-TW" altLang="en-US" sz="1000" dirty="0"/>
          </a:p>
        </p:txBody>
      </p:sp>
    </p:spTree>
    <p:extLst>
      <p:ext uri="{BB962C8B-B14F-4D97-AF65-F5344CB8AC3E}">
        <p14:creationId xmlns:p14="http://schemas.microsoft.com/office/powerpoint/2010/main" val="3465887462"/>
      </p:ext>
    </p:extLst>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463</Words>
  <Application>Microsoft Office PowerPoint</Application>
  <PresentationFormat>如螢幕大小 (4:3)</PresentationFormat>
  <Paragraphs>65</Paragraphs>
  <Slides>9</Slides>
  <Notes>7</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Whitney</vt:lpstr>
      <vt:lpstr>微軟正黑體</vt:lpstr>
      <vt:lpstr>Arial</vt:lpstr>
      <vt:lpstr>Calibri</vt:lpstr>
      <vt:lpstr>Office 佈景主題</vt:lpstr>
      <vt:lpstr>Assembly Language Lab 4</vt:lpstr>
      <vt:lpstr>Objectives</vt:lpstr>
      <vt:lpstr>Hint</vt:lpstr>
      <vt:lpstr>Hint</vt:lpstr>
      <vt:lpstr>Initial State</vt:lpstr>
      <vt:lpstr>Program Result</vt:lpstr>
      <vt:lpstr>Report</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Lab 4</dc:title>
  <dc:creator>Roger</dc:creator>
  <cp:lastModifiedBy>睿穎 李</cp:lastModifiedBy>
  <cp:revision>5</cp:revision>
  <dcterms:created xsi:type="dcterms:W3CDTF">2015-03-02T11:51:22Z</dcterms:created>
  <dcterms:modified xsi:type="dcterms:W3CDTF">2022-10-11T12:02:43Z</dcterms:modified>
</cp:coreProperties>
</file>