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4" r:id="rId4"/>
    <p:sldId id="261" r:id="rId5"/>
    <p:sldId id="260" r:id="rId6"/>
    <p:sldId id="265" r:id="rId7"/>
    <p:sldId id="266" r:id="rId8"/>
    <p:sldId id="267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79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61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8E40-A7E2-4D97-B660-A868B2D09B83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6599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8E40-A7E2-4D97-B660-A868B2D09B83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0405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8E40-A7E2-4D97-B660-A868B2D09B83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7061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8E40-A7E2-4D97-B660-A868B2D09B83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3058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8E40-A7E2-4D97-B660-A868B2D09B83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1785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8E40-A7E2-4D97-B660-A868B2D09B83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7366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8E40-A7E2-4D97-B660-A868B2D09B83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1295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8E40-A7E2-4D97-B660-A868B2D09B83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8750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8E40-A7E2-4D97-B660-A868B2D09B83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8446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8E40-A7E2-4D97-B660-A868B2D09B83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4066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8E40-A7E2-4D97-B660-A868B2D09B83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2065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98E40-A7E2-4D97-B660-A868B2D09B83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2817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Assembly Language and System Programming – Lab8(Week10)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4608717"/>
            <a:ext cx="6858000" cy="1655762"/>
          </a:xfrm>
        </p:spPr>
        <p:txBody>
          <a:bodyPr/>
          <a:lstStyle/>
          <a:p>
            <a:r>
              <a:rPr lang="en-US" altLang="zh-TW" dirty="0"/>
              <a:t>2022/11/14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1349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Target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2" name="直線接點 11"/>
          <p:cNvCxnSpPr/>
          <p:nvPr/>
        </p:nvCxnSpPr>
        <p:spPr>
          <a:xfrm flipV="1">
            <a:off x="411892" y="1474574"/>
            <a:ext cx="8311978" cy="8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679880" y="1771135"/>
            <a:ext cx="811178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Target</a:t>
            </a:r>
            <a:r>
              <a:rPr lang="zh-TW" altLang="en-US" sz="2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Find the largest number in the array</a:t>
            </a:r>
            <a:r>
              <a:rPr lang="en-US" altLang="zh-TW" sz="2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.</a:t>
            </a:r>
            <a:r>
              <a:rPr lang="zh-TW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endParaRPr lang="en-US" altLang="zh-TW" sz="2800" dirty="0">
              <a:solidFill>
                <a:srgbClr val="FF000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28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Task</a:t>
            </a:r>
            <a:r>
              <a:rPr lang="zh-TW" altLang="en-US" sz="2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r>
              <a:rPr lang="en-US" altLang="zh-TW" sz="2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Add a Procedure(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FindLargest</a:t>
            </a:r>
            <a:r>
              <a:rPr lang="en-US" altLang="zh-TW" sz="2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to your program, pass two parameters after calling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FindLargest</a:t>
            </a:r>
            <a:r>
              <a:rPr lang="en-US" altLang="zh-TW" sz="2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.</a:t>
            </a:r>
            <a:r>
              <a:rPr lang="zh-TW" altLang="en-US" sz="2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endParaRPr lang="en-US" altLang="zh-TW" sz="28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2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	1.</a:t>
            </a:r>
            <a:r>
              <a:rPr lang="zh-TW" altLang="en-US" sz="2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aPtr</a:t>
            </a:r>
            <a:r>
              <a:rPr lang="en-US" altLang="zh-TW" sz="2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-&gt; Points to the incoming Array </a:t>
            </a:r>
          </a:p>
          <a:p>
            <a:r>
              <a:rPr lang="en-US" altLang="zh-TW" sz="2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	2.</a:t>
            </a:r>
            <a:r>
              <a:rPr lang="zh-TW" altLang="en-US" sz="2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arraySize</a:t>
            </a:r>
            <a:r>
              <a:rPr lang="en-US" altLang="zh-TW" sz="2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-&gt; The size of the array</a:t>
            </a:r>
          </a:p>
          <a:p>
            <a:r>
              <a:rPr lang="en-US" altLang="zh-TW" sz="2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Find the largest number in the array and save the result to register </a:t>
            </a:r>
            <a:r>
              <a:rPr lang="en-US" altLang="zh-TW" sz="2800" dirty="0" err="1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eax</a:t>
            </a:r>
            <a:r>
              <a:rPr lang="en-US" altLang="zh-TW" sz="2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.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52399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Architecture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433945"/>
            <a:ext cx="7886700" cy="524741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.stack 4096</a:t>
            </a:r>
            <a:endParaRPr lang="zh-TW" altLang="zh-TW" sz="18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_______ PROTO _____ , _______	;</a:t>
            </a:r>
            <a:r>
              <a:rPr lang="zh-TW" altLang="en-US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Declare the prototype of FindLargest</a:t>
            </a:r>
          </a:p>
          <a:p>
            <a:endParaRPr lang="en-US" altLang="zh-TW" sz="18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.data</a:t>
            </a:r>
            <a:br>
              <a:rPr lang="en-US" altLang="zh-TW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</a:b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Ex1Array </a:t>
            </a:r>
            <a:r>
              <a:rPr lang="en-US" altLang="zh-TW" sz="16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sdword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105522063 , ___________ ,</a:t>
            </a:r>
            <a:r>
              <a:rPr lang="zh-TW" altLang="en-US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___________</a:t>
            </a:r>
          </a:p>
          <a:p>
            <a:pPr marL="0" indent="0">
              <a:buNone/>
            </a:pP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;</a:t>
            </a:r>
            <a:r>
              <a:rPr lang="en-US" altLang="zh-TW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The array initialized with</a:t>
            </a:r>
            <a:r>
              <a:rPr lang="zh-TW" alt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105522063, Student ID-1,  Student ID-2</a:t>
            </a:r>
          </a:p>
          <a:p>
            <a:pPr marL="0" indent="0">
              <a:buNone/>
            </a:pP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Ex2Array </a:t>
            </a:r>
            <a:r>
              <a:rPr lang="en-US" altLang="zh-TW" sz="16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sdword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-105522063 , ___________ , ____________  </a:t>
            </a:r>
          </a:p>
          <a:p>
            <a:pPr marL="0" indent="0">
              <a:buNone/>
            </a:pP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; </a:t>
            </a:r>
            <a:r>
              <a:rPr lang="en-US" altLang="zh-TW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The array initialized with</a:t>
            </a:r>
            <a:r>
              <a:rPr lang="zh-TW" alt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-105522063, Negative Student ID-1, Negative Student ID-2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.code</a:t>
            </a:r>
            <a:endParaRPr lang="zh-TW" altLang="zh-TW" sz="18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main proc</a:t>
            </a:r>
            <a:endParaRPr lang="zh-TW" altLang="zh-TW" sz="18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	_____ FindLargest, _____ Ex1Array, _________ Ex1Array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	_____ FindLargest, _____ Ex2Array, _________ Ex2Array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	</a:t>
            </a:r>
            <a:endParaRPr lang="zh-TW" altLang="zh-TW" sz="18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	call </a:t>
            </a:r>
            <a:r>
              <a:rPr lang="en-US" altLang="zh-TW" sz="18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WaitMsg</a:t>
            </a:r>
            <a:endParaRPr lang="zh-TW" altLang="zh-TW" sz="18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	invoke ExitProcess,0</a:t>
            </a:r>
            <a:endParaRPr lang="zh-TW" altLang="zh-TW" sz="18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main </a:t>
            </a:r>
            <a:r>
              <a:rPr lang="en-US" altLang="zh-TW" sz="18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endp</a:t>
            </a:r>
            <a:endParaRPr lang="en-US" altLang="zh-TW" sz="18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end main</a:t>
            </a:r>
          </a:p>
          <a:p>
            <a:endParaRPr lang="zh-TW" altLang="zh-TW" sz="18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705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Result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2" name="直線接點 11"/>
          <p:cNvCxnSpPr/>
          <p:nvPr/>
        </p:nvCxnSpPr>
        <p:spPr>
          <a:xfrm flipV="1">
            <a:off x="510746" y="1482811"/>
            <a:ext cx="8311978" cy="8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39" y="1794509"/>
            <a:ext cx="7386031" cy="441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467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Report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690690"/>
            <a:ext cx="8196568" cy="5100808"/>
          </a:xfrm>
        </p:spPr>
        <p:txBody>
          <a:bodyPr>
            <a:normAutofit lnSpcReduction="10000"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Deadline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2022/11/15(Tue.)Before 12:00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P.M. (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EEClass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Each group only needs to submit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one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report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Pack the following files and compress into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.zip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file.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Code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(lab8_group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.asm)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Report (lab8_group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.doc or  lab8_ group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.pdf)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Title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Group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StudentID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Name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Screenshots of Result and Code + Explanation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 report has to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clearly explain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how the program works.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Thoughts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about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the lab.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Please must be aware of the file name.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cxnSp>
        <p:nvCxnSpPr>
          <p:cNvPr id="4" name="直線接點 3"/>
          <p:cNvCxnSpPr/>
          <p:nvPr/>
        </p:nvCxnSpPr>
        <p:spPr>
          <a:xfrm flipV="1">
            <a:off x="411892" y="1474574"/>
            <a:ext cx="8311978" cy="8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778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1EFA3D-2E3D-4E1C-BB37-0FEAD9F0D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Contact Info</a:t>
            </a:r>
            <a:r>
              <a:rPr lang="zh-TW" altLang="en-US" dirty="0"/>
              <a:t>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B7F14C-ECD2-4DA6-8523-2718363AF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Jeffrey’s Email:</a:t>
            </a:r>
            <a:r>
              <a:rPr lang="zh-TW" altLang="en-US" dirty="0"/>
              <a:t> </a:t>
            </a:r>
            <a:r>
              <a:rPr lang="en-US" altLang="zh-TW" dirty="0"/>
              <a:t>jeffrey890705@gmail.com</a:t>
            </a:r>
          </a:p>
          <a:p>
            <a:r>
              <a:rPr lang="en-US" altLang="zh-TW" dirty="0"/>
              <a:t>Jim’s Email:</a:t>
            </a:r>
            <a:r>
              <a:rPr lang="zh-TW" altLang="en-US" dirty="0"/>
              <a:t> </a:t>
            </a:r>
            <a:r>
              <a:rPr lang="en-US" altLang="zh-TW" dirty="0"/>
              <a:t>kg128888@gmail.com</a:t>
            </a:r>
            <a:endParaRPr lang="zh-TW" altLang="en-US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2089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6E0A341C-3E5A-B793-CCF7-22E17A816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80" y="620203"/>
            <a:ext cx="7066462" cy="354982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57F1FAB-7829-288E-0F41-7F8E3769DB6C}"/>
              </a:ext>
            </a:extLst>
          </p:cNvPr>
          <p:cNvSpPr/>
          <p:nvPr/>
        </p:nvSpPr>
        <p:spPr>
          <a:xfrm>
            <a:off x="4641961" y="1429306"/>
            <a:ext cx="2563523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1200" b="1" cap="none" spc="0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Param 1 for FindLargest PROC</a:t>
            </a:r>
            <a:endParaRPr lang="zh-TW" altLang="en-US" sz="1200" b="1" cap="none" spc="0" dirty="0">
              <a:ln w="0"/>
              <a:solidFill>
                <a:schemeClr val="bg1">
                  <a:lumMod val="8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D666C48-9D03-C09F-8B42-3B300A2D0086}"/>
              </a:ext>
            </a:extLst>
          </p:cNvPr>
          <p:cNvSpPr/>
          <p:nvPr/>
        </p:nvSpPr>
        <p:spPr>
          <a:xfrm>
            <a:off x="4641961" y="1171637"/>
            <a:ext cx="2563523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1200" b="1" cap="none" spc="0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Param 2 for FindLargest PROC</a:t>
            </a:r>
            <a:endParaRPr lang="zh-TW" altLang="en-US" sz="1200" b="1" cap="none" spc="0" dirty="0">
              <a:ln w="0"/>
              <a:solidFill>
                <a:schemeClr val="bg1">
                  <a:lumMod val="8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2E8B2D4-FB7C-0990-4F58-108CDA60694D}"/>
              </a:ext>
            </a:extLst>
          </p:cNvPr>
          <p:cNvSpPr/>
          <p:nvPr/>
        </p:nvSpPr>
        <p:spPr>
          <a:xfrm>
            <a:off x="4641961" y="1712758"/>
            <a:ext cx="949299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1200" b="1" cap="none" spc="0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Call PROC</a:t>
            </a:r>
            <a:endParaRPr lang="zh-TW" altLang="en-US" sz="1200" b="1" cap="none" spc="0" dirty="0">
              <a:ln w="0"/>
              <a:solidFill>
                <a:schemeClr val="bg1">
                  <a:lumMod val="8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F36D1B3-AA66-997A-65E9-E8DF21CB6690}"/>
              </a:ext>
            </a:extLst>
          </p:cNvPr>
          <p:cNvSpPr/>
          <p:nvPr/>
        </p:nvSpPr>
        <p:spPr>
          <a:xfrm>
            <a:off x="4641961" y="2513202"/>
            <a:ext cx="2563523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1200" b="1" cap="none" spc="0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Param 1 for FindLargest PROC</a:t>
            </a:r>
            <a:endParaRPr lang="zh-TW" altLang="en-US" sz="1200" b="1" cap="none" spc="0" dirty="0">
              <a:ln w="0"/>
              <a:solidFill>
                <a:schemeClr val="bg1">
                  <a:lumMod val="8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11F00DB-F304-BDB1-0544-5B6FD4EC3BFE}"/>
              </a:ext>
            </a:extLst>
          </p:cNvPr>
          <p:cNvSpPr/>
          <p:nvPr/>
        </p:nvSpPr>
        <p:spPr>
          <a:xfrm>
            <a:off x="4641961" y="2255533"/>
            <a:ext cx="2563523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1200" b="1" cap="none" spc="0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Param 2 for FindLargest PROC</a:t>
            </a:r>
            <a:endParaRPr lang="zh-TW" altLang="en-US" sz="1200" b="1" cap="none" spc="0" dirty="0">
              <a:ln w="0"/>
              <a:solidFill>
                <a:schemeClr val="bg1">
                  <a:lumMod val="8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FD6C725-179C-621B-295B-E70333285AFF}"/>
              </a:ext>
            </a:extLst>
          </p:cNvPr>
          <p:cNvSpPr/>
          <p:nvPr/>
        </p:nvSpPr>
        <p:spPr>
          <a:xfrm>
            <a:off x="4641961" y="2796654"/>
            <a:ext cx="949299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1200" b="1" cap="none" spc="0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Call PROC</a:t>
            </a:r>
            <a:endParaRPr lang="zh-TW" altLang="en-US" sz="1200" b="1" cap="none" spc="0" dirty="0">
              <a:ln w="0"/>
              <a:solidFill>
                <a:schemeClr val="bg1">
                  <a:lumMod val="8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193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1688A09E-09F4-9668-652A-5A9BDCC769B5}"/>
              </a:ext>
            </a:extLst>
          </p:cNvPr>
          <p:cNvSpPr/>
          <p:nvPr/>
        </p:nvSpPr>
        <p:spPr>
          <a:xfrm>
            <a:off x="-1079500" y="-901700"/>
            <a:ext cx="14109700" cy="95504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16DB428-80AF-71CA-D1E0-6860CBA9A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91" y="419765"/>
            <a:ext cx="7352685" cy="601847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12C0132-E17C-68DD-C2F3-0275EB2BA3BF}"/>
              </a:ext>
            </a:extLst>
          </p:cNvPr>
          <p:cNvSpPr/>
          <p:nvPr/>
        </p:nvSpPr>
        <p:spPr>
          <a:xfrm>
            <a:off x="3496973" y="885390"/>
            <a:ext cx="2563522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1200" b="1" cap="none" spc="0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Save origin value of esi/ecx</a:t>
            </a:r>
            <a:endParaRPr lang="zh-TW" altLang="en-US" sz="1200" b="1" cap="none" spc="0" dirty="0">
              <a:ln w="0"/>
              <a:solidFill>
                <a:schemeClr val="bg1">
                  <a:lumMod val="8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605143E-66D4-99D2-1D1F-7110C0547664}"/>
              </a:ext>
            </a:extLst>
          </p:cNvPr>
          <p:cNvSpPr/>
          <p:nvPr/>
        </p:nvSpPr>
        <p:spPr>
          <a:xfrm>
            <a:off x="3496973" y="1578304"/>
            <a:ext cx="196880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1200" b="1" cap="none" spc="0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Init value</a:t>
            </a:r>
          </a:p>
          <a:p>
            <a:r>
              <a:rPr lang="en-US" altLang="zh-TW" sz="1200" b="1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eax for result</a:t>
            </a:r>
          </a:p>
          <a:p>
            <a:r>
              <a:rPr lang="en-US" altLang="zh-TW" sz="1200" b="1" cap="none" spc="0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esi for array pointer</a:t>
            </a:r>
          </a:p>
          <a:p>
            <a:r>
              <a:rPr lang="en-US" altLang="zh-TW" sz="1200" b="1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ecx for loop count</a:t>
            </a:r>
            <a:endParaRPr lang="zh-TW" altLang="en-US" sz="1200" b="1" cap="none" spc="0" dirty="0">
              <a:ln w="0"/>
              <a:solidFill>
                <a:schemeClr val="bg1">
                  <a:lumMod val="8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A831D51-0A06-4306-0D43-C305A3B6C0C5}"/>
              </a:ext>
            </a:extLst>
          </p:cNvPr>
          <p:cNvSpPr/>
          <p:nvPr/>
        </p:nvSpPr>
        <p:spPr>
          <a:xfrm>
            <a:off x="3496973" y="2761357"/>
            <a:ext cx="485742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1200" b="1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Check if next value in array is bigger than eax</a:t>
            </a:r>
          </a:p>
          <a:p>
            <a:r>
              <a:rPr lang="en-US" altLang="zh-TW" sz="1200" b="1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TW" sz="1200" b="1" cap="none" spc="0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f true</a:t>
            </a:r>
          </a:p>
          <a:p>
            <a:r>
              <a:rPr lang="en-US" altLang="zh-TW" sz="1200" b="1" cap="none" spc="0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   </a:t>
            </a:r>
            <a:r>
              <a:rPr lang="en-US" altLang="zh-TW" sz="1200" b="1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update eax value (do not jump to L2 and run Line 37)</a:t>
            </a:r>
          </a:p>
          <a:p>
            <a:r>
              <a:rPr lang="en-US" altLang="zh-TW" sz="1200" b="1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e</a:t>
            </a:r>
            <a:r>
              <a:rPr lang="en-US" altLang="zh-TW" sz="1200" b="1" cap="none" spc="0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lse</a:t>
            </a:r>
          </a:p>
          <a:p>
            <a:r>
              <a:rPr lang="en-US" altLang="zh-TW" sz="1200" b="1" cap="none" spc="0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   jump to L2</a:t>
            </a:r>
            <a:endParaRPr lang="zh-TW" altLang="en-US" sz="1200" b="1" cap="none" spc="0" dirty="0">
              <a:ln w="0"/>
              <a:solidFill>
                <a:schemeClr val="bg1">
                  <a:lumMod val="8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843C12D-8798-C638-BFD8-9396359562C6}"/>
              </a:ext>
            </a:extLst>
          </p:cNvPr>
          <p:cNvSpPr/>
          <p:nvPr/>
        </p:nvSpPr>
        <p:spPr>
          <a:xfrm>
            <a:off x="3496973" y="4008269"/>
            <a:ext cx="3667992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1200" b="1" cap="none" spc="0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Move ptr to next value (1 DWORD = 4 BYTE)</a:t>
            </a:r>
            <a:endParaRPr lang="zh-TW" altLang="en-US" sz="1200" b="1" cap="none" spc="0" dirty="0">
              <a:ln w="0"/>
              <a:solidFill>
                <a:schemeClr val="bg1">
                  <a:lumMod val="8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D777A41-172B-7514-077E-A98507B05ED3}"/>
              </a:ext>
            </a:extLst>
          </p:cNvPr>
          <p:cNvSpPr/>
          <p:nvPr/>
        </p:nvSpPr>
        <p:spPr>
          <a:xfrm>
            <a:off x="3496973" y="4239518"/>
            <a:ext cx="4177747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1200" b="1" cap="none" spc="0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Loop until iterated all elements in input array</a:t>
            </a:r>
            <a:endParaRPr lang="zh-TW" altLang="en-US" sz="1200" b="1" cap="none" spc="0" dirty="0">
              <a:ln w="0"/>
              <a:solidFill>
                <a:schemeClr val="bg1">
                  <a:lumMod val="8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54AB829-0733-6B4F-814C-57640D73228E}"/>
              </a:ext>
            </a:extLst>
          </p:cNvPr>
          <p:cNvSpPr/>
          <p:nvPr/>
        </p:nvSpPr>
        <p:spPr>
          <a:xfrm>
            <a:off x="3496973" y="4711847"/>
            <a:ext cx="1204176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1200" b="1" cap="none" spc="0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Print result</a:t>
            </a:r>
            <a:endParaRPr lang="zh-TW" altLang="en-US" sz="1200" b="1" cap="none" spc="0" dirty="0">
              <a:ln w="0"/>
              <a:solidFill>
                <a:schemeClr val="bg1">
                  <a:lumMod val="8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42A9261-3AB5-CA84-58DE-AE5CC8BEA1B0}"/>
              </a:ext>
            </a:extLst>
          </p:cNvPr>
          <p:cNvSpPr/>
          <p:nvPr/>
        </p:nvSpPr>
        <p:spPr>
          <a:xfrm>
            <a:off x="3496973" y="5468233"/>
            <a:ext cx="2563522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1200" b="1" cap="none" spc="0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Load origin value of esi/ecx</a:t>
            </a:r>
            <a:endParaRPr lang="zh-TW" altLang="en-US" sz="1200" b="1" cap="none" spc="0" dirty="0">
              <a:ln w="0"/>
              <a:solidFill>
                <a:schemeClr val="bg1">
                  <a:lumMod val="8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982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1145</TotalTime>
  <Words>394</Words>
  <Application>Microsoft Office PowerPoint</Application>
  <PresentationFormat>如螢幕大小 (4:3)</PresentationFormat>
  <Paragraphs>63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6" baseType="lpstr">
      <vt:lpstr>微軟正黑體</vt:lpstr>
      <vt:lpstr>Arial</vt:lpstr>
      <vt:lpstr>Calibri</vt:lpstr>
      <vt:lpstr>Calibri Light</vt:lpstr>
      <vt:lpstr>Consolas</vt:lpstr>
      <vt:lpstr>Times New Roman</vt:lpstr>
      <vt:lpstr>Wingdings</vt:lpstr>
      <vt:lpstr>Office 佈景主題</vt:lpstr>
      <vt:lpstr>Assembly Language and System Programming – Lab8(Week10)</vt:lpstr>
      <vt:lpstr>Target</vt:lpstr>
      <vt:lpstr>Program Architecture</vt:lpstr>
      <vt:lpstr>Result</vt:lpstr>
      <vt:lpstr>Report</vt:lpstr>
      <vt:lpstr>Contact Info：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組合語言上機實習一</dc:title>
  <dc:creator>Roger</dc:creator>
  <cp:lastModifiedBy>睿穎 李</cp:lastModifiedBy>
  <cp:revision>139</cp:revision>
  <dcterms:created xsi:type="dcterms:W3CDTF">2015-03-02T11:51:22Z</dcterms:created>
  <dcterms:modified xsi:type="dcterms:W3CDTF">2022-11-14T09:21:32Z</dcterms:modified>
</cp:coreProperties>
</file>