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0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794500" cy="9918700"/>
  <p:embeddedFontLst>
    <p:embeddedFont>
      <p:font typeface="Microsoft JhengHei" panose="020B0604030504040204" pitchFamily="34" charset="-120"/>
      <p:regular r:id="rId19"/>
      <p:bold r:id="rId20"/>
    </p:embeddedFon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XLapxyfScPXyfTVydTuwUIMd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C556D-5A71-44D6-ABC0-061AB09B21BF}">
  <a:tblStyle styleId="{B73C556D-5A71-44D6-ABC0-061AB09B21B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42D6474-53D1-44B2-87BB-940ECD5924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6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29" name="Google Shape;29;p15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5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lang="en-US" sz="88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HW2#PROCEDURE</a:t>
            </a:r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0" i="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lang="en-US"/>
              <a:t>22</a:t>
            </a:r>
            <a:r>
              <a:rPr lang="en-US" sz="20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/10/</a:t>
            </a:r>
            <a:r>
              <a:rPr lang="en-US"/>
              <a:t>17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228725" y="17510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0"/>
          <p:cNvGraphicFramePr/>
          <p:nvPr/>
        </p:nvGraphicFramePr>
        <p:xfrm>
          <a:off x="1372159" y="1751013"/>
          <a:ext cx="6277675" cy="4801550"/>
        </p:xfrm>
        <a:graphic>
          <a:graphicData uri="http://schemas.openxmlformats.org/drawingml/2006/table">
            <a:tbl>
              <a:tblPr>
                <a:noFill/>
                <a:tableStyleId>{242D6474-53D1-44B2-87BB-940ECD59248B}</a:tableStyleId>
              </a:tblPr>
              <a:tblGrid>
                <a:gridCol w="29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 sz="1200" u="none" strike="noStrike" cap="none"/>
                    </a:p>
                  </a:txBody>
                  <a:tcPr marL="79150" marR="79150" marT="39575" marB="39575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 sz="1200" u="none" strike="noStrike" cap="none"/>
                    </a:p>
                  </a:txBody>
                  <a:tcPr marL="79150" marR="79150" marT="39575" marB="39575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 sz="1200" u="none" strike="noStrike" cap="none"/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每一項10分，共20分</a:t>
                      </a:r>
                      <a:endParaRPr sz="1200" u="none" strike="noStrike" cap="none"/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35分</a:t>
                      </a:r>
                      <a:endParaRPr sz="1200" u="none" strike="noStrike" cap="none"/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8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 sz="1200" u="none" strike="noStrike" cap="none"/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35分</a:t>
                      </a:r>
                      <a:endParaRPr sz="1200" u="none" strike="noStrike" cap="none"/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8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符合Coding Standards  </a:t>
                      </a:r>
                      <a:endParaRPr sz="1200" u="none" strike="noStrike" cap="none"/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10分</a:t>
                      </a:r>
                      <a:endParaRPr sz="1200" u="none" strike="noStrike" cap="none"/>
                    </a:p>
                  </a:txBody>
                  <a:tcPr marL="79150" marR="79150" marT="39575" marB="3957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報告要求</a:t>
            </a:r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457200" y="1773237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標題與作者(班級、學號、姓名)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程式碼說明或註解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完成的程式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作業心得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任何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</a:t>
            </a:r>
            <a:r>
              <a:rPr lang="en-US" sz="2400"/>
              <a:t>建議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以此次作業為例，助教會更改你的ChStrs來驗證圖形繪製沒有問題。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D19D5-49C0-01F9-4D32-CE03F5A14D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EE51DF-BC7E-3DF4-978A-76198C61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75041" cy="33174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A93713-D95D-205E-D77C-293319F07676}"/>
              </a:ext>
            </a:extLst>
          </p:cNvPr>
          <p:cNvSpPr/>
          <p:nvPr/>
        </p:nvSpPr>
        <p:spPr>
          <a:xfrm>
            <a:off x="4375041" y="596669"/>
            <a:ext cx="44823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left BitStrs for next input value (store old number)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4719C8-4AD1-1A72-AD8B-109102CAA3AE}"/>
              </a:ext>
            </a:extLst>
          </p:cNvPr>
          <p:cNvSpPr/>
          <p:nvPr/>
        </p:nvSpPr>
        <p:spPr>
          <a:xfrm>
            <a:off x="4375041" y="904446"/>
            <a:ext cx="30973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 target (ChStar[esi]) and “#”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3A377-EAFE-F00B-3330-C350FB9F8375}"/>
              </a:ext>
            </a:extLst>
          </p:cNvPr>
          <p:cNvSpPr/>
          <p:nvPr/>
        </p:nvSpPr>
        <p:spPr>
          <a:xfrm>
            <a:off x="4375041" y="1196779"/>
            <a:ext cx="42546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target != “#” , jump to notEqual and do nothing (0)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08D812-991F-77BF-8518-3CCF0705BFD8}"/>
              </a:ext>
            </a:extLst>
          </p:cNvPr>
          <p:cNvSpPr/>
          <p:nvPr/>
        </p:nvSpPr>
        <p:spPr>
          <a:xfrm>
            <a:off x="4375040" y="1483160"/>
            <a:ext cx="28712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ncrease BitStrs as input (1) value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1E44CB-4369-A7C8-F664-0178FFE4FC86}"/>
              </a:ext>
            </a:extLst>
          </p:cNvPr>
          <p:cNvSpPr/>
          <p:nvPr/>
        </p:nvSpPr>
        <p:spPr>
          <a:xfrm>
            <a:off x="4375040" y="2357188"/>
            <a:ext cx="22140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ncrease esi to next index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16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C2901-6582-4850-F843-F5B20F45CE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2F750C-11ED-5D28-9968-2F292839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0576" y="0"/>
            <a:ext cx="4676867" cy="52916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F29ADB-4D56-9C3A-F4A3-A15C73B5214D}"/>
              </a:ext>
            </a:extLst>
          </p:cNvPr>
          <p:cNvSpPr/>
          <p:nvPr/>
        </p:nvSpPr>
        <p:spPr>
          <a:xfrm>
            <a:off x="3886291" y="131763"/>
            <a:ext cx="25330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 ecx as loop count for Row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DE912E-D19C-0681-EA62-66CFA9B3BEEB}"/>
              </a:ext>
            </a:extLst>
          </p:cNvPr>
          <p:cNvSpPr/>
          <p:nvPr/>
        </p:nvSpPr>
        <p:spPr>
          <a:xfrm>
            <a:off x="3886291" y="1164696"/>
            <a:ext cx="37080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ecx value by Push into stack (for Row)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859A38-1AFF-B094-56F0-AFD98489233C}"/>
              </a:ext>
            </a:extLst>
          </p:cNvPr>
          <p:cNvSpPr/>
          <p:nvPr/>
        </p:nvSpPr>
        <p:spPr>
          <a:xfrm>
            <a:off x="3886291" y="1412444"/>
            <a:ext cx="27911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 ecx as loop count for Column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6F10D4-6D1A-8465-EC7A-8645DD27398A}"/>
              </a:ext>
            </a:extLst>
          </p:cNvPr>
          <p:cNvSpPr/>
          <p:nvPr/>
        </p:nvSpPr>
        <p:spPr>
          <a:xfrm>
            <a:off x="3886291" y="1889852"/>
            <a:ext cx="21034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“change” procedure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F7A35D-AD86-9B6D-E9CD-DC581E51CC31}"/>
              </a:ext>
            </a:extLst>
          </p:cNvPr>
          <p:cNvSpPr/>
          <p:nvPr/>
        </p:nvSpPr>
        <p:spPr>
          <a:xfrm>
            <a:off x="3886291" y="2115047"/>
            <a:ext cx="31293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until finish this column (8 times)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A16D52-30FC-C10C-1FC8-6330EFE69EA4}"/>
              </a:ext>
            </a:extLst>
          </p:cNvPr>
          <p:cNvSpPr/>
          <p:nvPr/>
        </p:nvSpPr>
        <p:spPr>
          <a:xfrm>
            <a:off x="3886291" y="2785141"/>
            <a:ext cx="45143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ebx as WriteBinB’s parameter (means write 1Byte)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58E542-0AE6-0527-F659-250E06407EC8}"/>
              </a:ext>
            </a:extLst>
          </p:cNvPr>
          <p:cNvSpPr/>
          <p:nvPr/>
        </p:nvSpPr>
        <p:spPr>
          <a:xfrm>
            <a:off x="3886291" y="3014627"/>
            <a:ext cx="251222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method from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Irvine32.inc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E0AC48-A8BF-5C36-B309-5D0CEE0FBE73}"/>
              </a:ext>
            </a:extLst>
          </p:cNvPr>
          <p:cNvSpPr/>
          <p:nvPr/>
        </p:nvSpPr>
        <p:spPr>
          <a:xfrm>
            <a:off x="3886291" y="3261270"/>
            <a:ext cx="8819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line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6E4776-E55E-0511-922E-CA888AF9E263}"/>
              </a:ext>
            </a:extLst>
          </p:cNvPr>
          <p:cNvSpPr/>
          <p:nvPr/>
        </p:nvSpPr>
        <p:spPr>
          <a:xfrm>
            <a:off x="3886291" y="3646450"/>
            <a:ext cx="42739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edi for next Row (next element in BitStrs)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10B52C-FFF2-A46F-A61C-9C6232B408D0}"/>
              </a:ext>
            </a:extLst>
          </p:cNvPr>
          <p:cNvSpPr/>
          <p:nvPr/>
        </p:nvSpPr>
        <p:spPr>
          <a:xfrm>
            <a:off x="3886291" y="3893093"/>
            <a:ext cx="35477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ecx value by Pop from stack (for Row)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29E792-2636-35E2-263A-DB31401FDD40}"/>
              </a:ext>
            </a:extLst>
          </p:cNvPr>
          <p:cNvSpPr/>
          <p:nvPr/>
        </p:nvSpPr>
        <p:spPr>
          <a:xfrm>
            <a:off x="3886291" y="4139736"/>
            <a:ext cx="28408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until finish this row (8 times)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92DA48-F8C3-669A-33D5-1A434C9FD7AE}"/>
              </a:ext>
            </a:extLst>
          </p:cNvPr>
          <p:cNvSpPr/>
          <p:nvPr/>
        </p:nvSpPr>
        <p:spPr>
          <a:xfrm>
            <a:off x="3886291" y="5018285"/>
            <a:ext cx="5645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31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HW#2</a:t>
            </a: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: PROCEDURE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1042987" y="1557337"/>
          <a:ext cx="7105650" cy="5182230"/>
        </p:xfrm>
        <a:graphic>
          <a:graphicData uri="http://schemas.openxmlformats.org/drawingml/2006/table">
            <a:tbl>
              <a:tblPr>
                <a:noFill/>
                <a:tableStyleId>{B73C556D-5A71-44D6-ABC0-061AB09B21BF}</a:tableStyleId>
              </a:tblPr>
              <a:tblGrid>
                <a:gridCol w="71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Initialize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ChStrs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#, blank-pattern for the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digit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your student id.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用學號最後一碼初始化ChStrs變數(詳見第4頁)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procedure: Convert </a:t>
                      </a:r>
                      <a:r>
                        <a:rPr lang="en-US" sz="2400" b="1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blank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</a:t>
                      </a:r>
                      <a:r>
                        <a:rPr lang="en-US" sz="2400" b="1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2400" b="1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-US" sz="2400" b="1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each byte in </a:t>
                      </a:r>
                      <a:r>
                        <a:rPr lang="en-US" sz="24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ChStrs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the corresponding bit in BitStrs.</a:t>
                      </a:r>
                      <a:endParaRPr sz="1400" u="none" strike="noStrike" cap="none" dirty="0"/>
                    </a:p>
                    <a:p>
                      <a:pPr marL="342900" marR="0" lvl="1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寫一個procedure，將ChStrs中的字元轉換為0-1 bit(空白轉換為0，#號為1)，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存入到BitStrs變數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。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T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do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which calls the converting procedure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times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convert the 8 char strings to the 8 bit string.</a:t>
                      </a:r>
                      <a:endParaRPr sz="1400" u="none" strike="noStrike" cap="none"/>
                    </a:p>
                    <a:p>
                      <a:pPr marL="342900" marR="0" lvl="1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使用Loop指令，呼叫前一項的procedure八次。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 the converted result </a:t>
                      </a:r>
                      <a:r>
                        <a:rPr lang="en-US" sz="2400" b="1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BitStrs</a:t>
                      </a:r>
                      <a:r>
                        <a:rPr lang="en-US" sz="24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the screen.</a:t>
                      </a:r>
                      <a:endParaRPr sz="1400" u="none" strike="noStrike" cap="none" dirty="0"/>
                    </a:p>
                    <a:p>
                      <a:pPr marL="0" marR="0" lvl="1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印出轉換過後的結果至螢幕上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T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539750" y="31115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DECLARE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484437" y="1397000"/>
            <a:ext cx="3743325" cy="539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ChStrs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BitStrs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8 dup(?)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紅色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部分不能變動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ChStr初始值見下頁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8597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Arial Black"/>
              <a:buNone/>
            </a:pPr>
            <a:r>
              <a:rPr lang="en-US" sz="49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INITIALIZE</a:t>
            </a: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400" b="0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CHSTRS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14705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學號最後一碼 (ex: 10352500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註：自己學號的數字圖形可自由設計，只要讓人看得出是數字即可。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2852737"/>
            <a:ext cx="4800600" cy="2752725"/>
          </a:xfrm>
          <a:prstGeom prst="rect">
            <a:avLst/>
          </a:prstGeom>
          <a:noFill/>
          <a:ln w="12700" cap="flat" cmpd="sng">
            <a:solidFill>
              <a:srgbClr val="3D518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776412"/>
            <a:ext cx="8069262" cy="33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908175" y="2146300"/>
            <a:ext cx="2663825" cy="266382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124075" y="2578100"/>
            <a:ext cx="1657350" cy="1800225"/>
          </a:xfrm>
          <a:prstGeom prst="bracketPair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2152650" y="3289300"/>
            <a:ext cx="1577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Your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580062" y="2060575"/>
            <a:ext cx="2808287" cy="21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5580062" y="2276475"/>
            <a:ext cx="2808287" cy="13684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 rot="10800000">
            <a:off x="6156325" y="1412875"/>
            <a:ext cx="0" cy="64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5"/>
          <p:cNvSpPr txBox="1"/>
          <p:nvPr/>
        </p:nvSpPr>
        <p:spPr>
          <a:xfrm>
            <a:off x="5683250" y="1116012"/>
            <a:ext cx="9445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BitStr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 rot="10800000">
            <a:off x="6149975" y="3644900"/>
            <a:ext cx="6350" cy="165576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5"/>
          <p:cNvSpPr txBox="1"/>
          <p:nvPr/>
        </p:nvSpPr>
        <p:spPr>
          <a:xfrm>
            <a:off x="5746750" y="5300662"/>
            <a:ext cx="8175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ChStr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lang="en-US" sz="44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程式碼框架(參考)</a:t>
            </a:r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55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//宣告BitStr跟ChStr變數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//裡面作ChStr的轉換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MOV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CX,8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L1: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CALL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change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LOOP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IRVINE32.INC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Procedure用法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上課講義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chapt_05.pptx</a:t>
            </a:r>
            <a:endParaRPr dirty="0"/>
          </a:p>
          <a:p>
            <a:pPr marL="457200" marR="0" lvl="1" indent="-55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作業相關指令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WriteChar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印出一個ASCii字元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WriteBinB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以Binary方式印出Integer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Crlf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換行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WaitMsg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程式等待使用者輸入按下按鍵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其他指令也可以使用</a:t>
            </a:r>
            <a:endParaRPr dirty="0"/>
          </a:p>
        </p:txBody>
      </p:sp>
      <p:sp>
        <p:nvSpPr>
          <p:cNvPr id="163" name="Google Shape;163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786687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個人作業：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每人繳交一份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eeclass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400"/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1417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組合語言與系統程式&gt;我的作業&gt;HW#2:Procedure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作業繳交期限：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1417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/>
              <a:t>0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31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(一) 23:</a:t>
            </a:r>
            <a:r>
              <a:rPr lang="en-US" sz="2400"/>
              <a:t>55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900112" y="1447800"/>
            <a:ext cx="748823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請將要求檔案包成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，並遵照以下格式：</a:t>
            </a:r>
            <a:endParaRPr/>
          </a:p>
          <a:p>
            <a:pPr marL="457200" marR="0" lvl="1" indent="-182562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要求檔案：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程式碼	*.asm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		*.pdf</a:t>
            </a:r>
            <a:endParaRPr/>
          </a:p>
          <a:p>
            <a:pPr marL="457200" marR="0" lvl="1" indent="-182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資料夾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以自己的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學號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marL="457200" marR="0" lvl="1" indent="-182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103525005_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如螢幕大小 (4:3)</PresentationFormat>
  <Paragraphs>125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Consolas</vt:lpstr>
      <vt:lpstr>Calibri</vt:lpstr>
      <vt:lpstr>Arial</vt:lpstr>
      <vt:lpstr>Microsoft JhengHei</vt:lpstr>
      <vt:lpstr>Arial Black</vt:lpstr>
      <vt:lpstr>1_Essential</vt:lpstr>
      <vt:lpstr>Essential</vt:lpstr>
      <vt:lpstr>2_Essential</vt:lpstr>
      <vt:lpstr>組合語言與系統程式 HW2#PROCEDURE</vt:lpstr>
      <vt:lpstr>HW#2: PROCEDURE</vt:lpstr>
      <vt:lpstr>DECLARE</vt:lpstr>
      <vt:lpstr>INITIALIZE CHSTRS</vt:lpstr>
      <vt:lpstr>RESULT</vt:lpstr>
      <vt:lpstr>程式碼框架(參考)</vt:lpstr>
      <vt:lpstr>IRVINE32.INC</vt:lpstr>
      <vt:lpstr>作業繳交</vt:lpstr>
      <vt:lpstr>上傳檔案</vt:lpstr>
      <vt:lpstr>給分標準</vt:lpstr>
      <vt:lpstr>報告要求</vt:lpstr>
      <vt:lpstr>作業規則與注意事項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組合語言與系統程式 HW2#PROCEDURE</dc:title>
  <dc:creator>cw</dc:creator>
  <cp:lastModifiedBy>睿穎 李</cp:lastModifiedBy>
  <cp:revision>1</cp:revision>
  <dcterms:created xsi:type="dcterms:W3CDTF">2011-03-16T09:45:52Z</dcterms:created>
  <dcterms:modified xsi:type="dcterms:W3CDTF">2022-10-31T09:45:16Z</dcterms:modified>
</cp:coreProperties>
</file>