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jIB22YHNP2fDAXbwd1w6vDcJ9d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9882" y="7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Assembly Language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Lab 6</a:t>
            </a:r>
            <a:b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2021/10/24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Objectives</a:t>
            </a:r>
            <a:endParaRPr/>
          </a:p>
        </p:txBody>
      </p:sp>
      <p:cxnSp>
        <p:nvCxnSpPr>
          <p:cNvPr id="91" name="Google Shape;91;p2"/>
          <p:cNvCxnSpPr/>
          <p:nvPr/>
        </p:nvCxnSpPr>
        <p:spPr>
          <a:xfrm rot="10800000" flipH="1">
            <a:off x="411892" y="1474574"/>
            <a:ext cx="8311978" cy="82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" name="Google Shape;92;p2"/>
          <p:cNvSpPr txBox="1"/>
          <p:nvPr/>
        </p:nvSpPr>
        <p:spPr>
          <a:xfrm>
            <a:off x="679881" y="1771135"/>
            <a:ext cx="7776000" cy="3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Use mul(imul) </a:t>
            </a:r>
            <a:r>
              <a:rPr lang="en-US" sz="18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to complete following code,</a:t>
            </a:r>
            <a:endParaRPr sz="18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Create a program that can calculate multiplication from 1*1 to 9*9 and save the result into multiplication table, ninenine.</a:t>
            </a:r>
            <a:endParaRPr sz="18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.data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byte 81 DUP(?)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start@0 PROC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[do something...]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exit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start@0 ENDP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start@0</a:t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Hint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98" name="Google Shape;98;p3"/>
          <p:cNvCxnSpPr/>
          <p:nvPr/>
        </p:nvCxnSpPr>
        <p:spPr>
          <a:xfrm rot="10800000" flipH="1">
            <a:off x="411892" y="1474574"/>
            <a:ext cx="8311978" cy="82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9" name="Google Shape;99;p3"/>
          <p:cNvSpPr txBox="1"/>
          <p:nvPr/>
        </p:nvSpPr>
        <p:spPr>
          <a:xfrm>
            <a:off x="684000" y="1771135"/>
            <a:ext cx="77760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•"/>
            </a:pPr>
            <a:r>
              <a:rPr lang="en-US" sz="18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This lab class will use the Mul instruction, which will occupy the eax, ebx, and edx registers. </a:t>
            </a:r>
            <a:endParaRPr sz="18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•"/>
            </a:pPr>
            <a:r>
              <a:rPr lang="en-US" sz="18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Please pay attention to the timing of the use of the temporary registers, and do not abuse the temporary registers so that no temporary registers can be used.</a:t>
            </a:r>
            <a:endParaRPr sz="18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Program Result</a:t>
            </a:r>
            <a:endParaRPr/>
          </a:p>
        </p:txBody>
      </p:sp>
      <p:grpSp>
        <p:nvGrpSpPr>
          <p:cNvPr id="105" name="Google Shape;105;p4"/>
          <p:cNvGrpSpPr/>
          <p:nvPr/>
        </p:nvGrpSpPr>
        <p:grpSpPr>
          <a:xfrm>
            <a:off x="756982" y="1690689"/>
            <a:ext cx="6207736" cy="3820258"/>
            <a:chOff x="817318" y="2949574"/>
            <a:chExt cx="5838825" cy="3543300"/>
          </a:xfrm>
        </p:grpSpPr>
        <p:pic>
          <p:nvPicPr>
            <p:cNvPr id="106" name="Google Shape;106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17318" y="2949574"/>
              <a:ext cx="5838825" cy="3543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4"/>
            <p:cNvSpPr/>
            <p:nvPr/>
          </p:nvSpPr>
          <p:spPr>
            <a:xfrm>
              <a:off x="2433884" y="3609361"/>
              <a:ext cx="3922954" cy="2817815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502" y="1783587"/>
            <a:ext cx="6124575" cy="349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Memory Window</a:t>
            </a:r>
            <a:endParaRPr/>
          </a:p>
        </p:txBody>
      </p:sp>
      <p:sp>
        <p:nvSpPr>
          <p:cNvPr id="114" name="Google Shape;114;p5"/>
          <p:cNvSpPr/>
          <p:nvPr/>
        </p:nvSpPr>
        <p:spPr>
          <a:xfrm>
            <a:off x="4628331" y="2127728"/>
            <a:ext cx="1401889" cy="26204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5"/>
          <p:cNvCxnSpPr/>
          <p:nvPr/>
        </p:nvCxnSpPr>
        <p:spPr>
          <a:xfrm rot="10800000">
            <a:off x="5823093" y="2484813"/>
            <a:ext cx="1037968" cy="647122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6" name="Google Shape;116;p5"/>
          <p:cNvSpPr txBox="1"/>
          <p:nvPr/>
        </p:nvSpPr>
        <p:spPr>
          <a:xfrm>
            <a:off x="6451134" y="3275732"/>
            <a:ext cx="25845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Select the number of data that can be displayed in a column (in Bytes)</a:t>
            </a:r>
            <a:endParaRPr sz="18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17" name="Google Shape;117;p5"/>
          <p:cNvCxnSpPr/>
          <p:nvPr/>
        </p:nvCxnSpPr>
        <p:spPr>
          <a:xfrm rot="10800000" flipH="1">
            <a:off x="510746" y="1482811"/>
            <a:ext cx="8311978" cy="82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Report</a:t>
            </a:r>
            <a:endParaRPr/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628650" y="1690690"/>
            <a:ext cx="7886700" cy="4943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921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Due Date (2022/10/25)</a:t>
            </a:r>
            <a:endParaRPr/>
          </a:p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Before 12:00</a:t>
            </a:r>
            <a:endParaRPr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Microsoft JhengHei"/>
                <a:ea typeface="Microsoft JhengHei"/>
                <a:cs typeface="Microsoft JhengHei"/>
                <a:sym typeface="Microsoft JhengHei"/>
              </a:rPr>
              <a:t>If you submit late, please send a letter to the teaching assistant, points will be deducted</a:t>
            </a:r>
            <a:endParaRPr sz="2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Group Task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Compress(.zip,.rar) the following file with the name of the group ( e.g. lab6_01.zip)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900"/>
              <a:t>Code(lab6_01.asm)</a:t>
            </a:r>
            <a:endParaRPr sz="190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900"/>
              <a:t>Report(lab6_01.doc or lab6_01.pdf)</a:t>
            </a:r>
            <a:endParaRPr sz="1900"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800"/>
              <a:buChar char="✔"/>
            </a:pPr>
            <a:r>
              <a:rPr lang="en-US" sz="1700"/>
              <a:t>Report Title</a:t>
            </a:r>
            <a:endParaRPr sz="1700"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800"/>
              <a:buChar char="✔"/>
            </a:pPr>
            <a:r>
              <a:rPr lang="en-US" sz="1700"/>
              <a:t>Group, name, student ID</a:t>
            </a:r>
            <a:endParaRPr sz="1700"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800"/>
              <a:buChar char="✔"/>
            </a:pPr>
            <a:r>
              <a:rPr lang="en-US" sz="1700"/>
              <a:t>Step by step of program execution flow, memory (register) status</a:t>
            </a:r>
            <a:endParaRPr sz="1700"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800"/>
              <a:buChar char="✔"/>
            </a:pPr>
            <a:r>
              <a:rPr lang="en-US" sz="1700"/>
              <a:t>Screenshots description, code Description</a:t>
            </a:r>
            <a:endParaRPr sz="1700"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800"/>
              <a:buChar char="✔"/>
            </a:pPr>
            <a:r>
              <a:rPr lang="en-US" sz="1700"/>
              <a:t>Reviews for the class, lesson learned, the tools we used, TA, etc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24" name="Google Shape;124;p6"/>
          <p:cNvCxnSpPr/>
          <p:nvPr/>
        </p:nvCxnSpPr>
        <p:spPr>
          <a:xfrm rot="10800000" flipH="1">
            <a:off x="411892" y="1474574"/>
            <a:ext cx="8311978" cy="82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C4B06C95-490C-6D47-6F47-7551BDCB3E1A}"/>
              </a:ext>
            </a:extLst>
          </p:cNvPr>
          <p:cNvSpPr/>
          <p:nvPr/>
        </p:nvSpPr>
        <p:spPr>
          <a:xfrm>
            <a:off x="-6735107" y="-2308575"/>
            <a:ext cx="6528074" cy="983332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FA7ADD7-C5AB-8CB0-9249-2D45DF520A37}"/>
              </a:ext>
            </a:extLst>
          </p:cNvPr>
          <p:cNvSpPr/>
          <p:nvPr/>
        </p:nvSpPr>
        <p:spPr>
          <a:xfrm>
            <a:off x="-51236758" y="-38042739"/>
            <a:ext cx="114635158" cy="25544586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732D4F1-8426-B85E-6283-5D6A5F5EDC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1"/>
          <a:stretch/>
        </p:blipFill>
        <p:spPr>
          <a:xfrm>
            <a:off x="-48384289" y="-36691689"/>
            <a:ext cx="12652224" cy="2297568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489A4CE-8574-34FC-2B74-E59D51129D50}"/>
              </a:ext>
            </a:extLst>
          </p:cNvPr>
          <p:cNvSpPr/>
          <p:nvPr/>
        </p:nvSpPr>
        <p:spPr>
          <a:xfrm>
            <a:off x="-46970950" y="-29897189"/>
            <a:ext cx="20128885" cy="13525500"/>
          </a:xfrm>
          <a:prstGeom prst="rect">
            <a:avLst/>
          </a:prstGeom>
          <a:solidFill>
            <a:schemeClr val="accent5">
              <a:lumMod val="60000"/>
              <a:lumOff val="40000"/>
              <a:alpha val="4000"/>
            </a:schemeClr>
          </a:solidFill>
          <a:ln w="63500">
            <a:solidFill>
              <a:schemeClr val="accent5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111887-F21E-CC76-BA4E-709A2A5BB56E}"/>
              </a:ext>
            </a:extLst>
          </p:cNvPr>
          <p:cNvSpPr/>
          <p:nvPr/>
        </p:nvSpPr>
        <p:spPr>
          <a:xfrm>
            <a:off x="-45656500" y="-25401389"/>
            <a:ext cx="18519468" cy="6172200"/>
          </a:xfrm>
          <a:prstGeom prst="rect">
            <a:avLst/>
          </a:prstGeom>
          <a:solidFill>
            <a:schemeClr val="accent6">
              <a:lumMod val="60000"/>
              <a:lumOff val="40000"/>
              <a:alpha val="4000"/>
            </a:schemeClr>
          </a:solidFill>
          <a:ln w="63500">
            <a:solidFill>
              <a:schemeClr val="accent6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5F30A63-5378-DD69-ED42-2B233C6FDCF3}"/>
              </a:ext>
            </a:extLst>
          </p:cNvPr>
          <p:cNvSpPr/>
          <p:nvPr/>
        </p:nvSpPr>
        <p:spPr>
          <a:xfrm>
            <a:off x="-40402575" y="-29721969"/>
            <a:ext cx="9341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</a:t>
            </a:r>
            <a:r>
              <a:rPr lang="en-US" altLang="zh-TW" sz="5400" b="0" cap="none" spc="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or(bl=1 ; bl&lt;=9 ; bl++)</a:t>
            </a:r>
            <a:endParaRPr lang="zh-TW" altLang="en-US" sz="5400" b="0" cap="none" spc="0" dirty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887246-0B4B-4878-69C9-9A9842C725E6}"/>
              </a:ext>
            </a:extLst>
          </p:cNvPr>
          <p:cNvSpPr/>
          <p:nvPr/>
        </p:nvSpPr>
        <p:spPr>
          <a:xfrm>
            <a:off x="-39376519" y="-25401389"/>
            <a:ext cx="93410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</a:t>
            </a:r>
            <a:r>
              <a:rPr lang="en-US" altLang="zh-TW" sz="5400" b="0" cap="none" spc="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or(bh=1 ; bh&lt;=9 ; bh++)</a:t>
            </a:r>
            <a:endParaRPr lang="zh-TW" altLang="en-US" sz="5400" b="0" cap="none" spc="0" dirty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35CA708-A241-D67B-24C7-0C26D8A9E521}"/>
              </a:ext>
            </a:extLst>
          </p:cNvPr>
          <p:cNvSpPr/>
          <p:nvPr/>
        </p:nvSpPr>
        <p:spPr>
          <a:xfrm>
            <a:off x="-6585742" y="-2242939"/>
            <a:ext cx="103105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j loop</a:t>
            </a:r>
            <a:endParaRPr lang="zh-TW" altLang="en-US" sz="2000" b="0" cap="none" spc="0" dirty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99B8CD8C-56BC-0F2A-8796-A9A5980B8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175509" y="-1656193"/>
            <a:ext cx="1076475" cy="676369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55566E08-91F7-6CCA-EE22-EF1844A77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118086" y="-1656193"/>
            <a:ext cx="704948" cy="209579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0EE1F327-2873-9E52-357A-73E169878B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204084" y="-924223"/>
            <a:ext cx="1005159" cy="676369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59520DD4-87B6-005F-E404-88F0B66A9D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063558" y="-931216"/>
            <a:ext cx="981212" cy="228632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039EC245-74F9-B134-7E7B-D223D4A12B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185036" y="533511"/>
            <a:ext cx="962159" cy="657317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655DA731-A31D-7CCE-42B1-D4084B1AED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4099034" y="-181067"/>
            <a:ext cx="685896" cy="219106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064B1756-49CF-6AC1-2712-16057FCF42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5175509" y="-190593"/>
            <a:ext cx="943107" cy="666843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38F83510-840C-4C73-11F2-44E65BBF79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4118086" y="514461"/>
            <a:ext cx="733527" cy="219106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5FBADA5F-4F25-F179-83C7-4E4164E427DA}"/>
              </a:ext>
            </a:extLst>
          </p:cNvPr>
          <p:cNvSpPr/>
          <p:nvPr/>
        </p:nvSpPr>
        <p:spPr>
          <a:xfrm>
            <a:off x="-4063559" y="14585"/>
            <a:ext cx="406355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1200" b="0" cap="none" spc="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al doesn’t change because first call is 1*1</a:t>
            </a:r>
          </a:p>
          <a:p>
            <a:r>
              <a:rPr lang="en-US" altLang="zh-TW" sz="120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al before </a:t>
            </a:r>
            <a:r>
              <a:rPr lang="en-US" altLang="zh-TW" sz="12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MUL</a:t>
            </a:r>
            <a:r>
              <a:rPr lang="en-US" altLang="zh-TW" sz="120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and result are the same</a:t>
            </a:r>
            <a:endParaRPr lang="zh-TW" altLang="en-US" sz="1200" b="0" cap="none" spc="0" dirty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B875B736-601E-E7CA-121C-2A8F5528406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5175509" y="2022146"/>
            <a:ext cx="2638793" cy="133369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89E2A2CA-AD05-26DF-2463-3A5B9EF47B3E}"/>
              </a:ext>
            </a:extLst>
          </p:cNvPr>
          <p:cNvSpPr/>
          <p:nvPr/>
        </p:nvSpPr>
        <p:spPr>
          <a:xfrm>
            <a:off x="-5219046" y="-2214832"/>
            <a:ext cx="121118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TW" sz="2000" b="0" cap="none" spc="0" baseline="3000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st</a:t>
            </a:r>
            <a:r>
              <a:rPr lang="en-US" altLang="zh-TW" sz="2000" b="0" cap="none" spc="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call</a:t>
            </a:r>
            <a:endParaRPr lang="zh-TW" altLang="en-US" sz="2000" b="0" cap="none" spc="0" dirty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8021531-A534-C934-59C0-7632B5C2047C}"/>
              </a:ext>
            </a:extLst>
          </p:cNvPr>
          <p:cNvSpPr/>
          <p:nvPr/>
        </p:nvSpPr>
        <p:spPr>
          <a:xfrm>
            <a:off x="-6735107" y="-1842829"/>
            <a:ext cx="1368903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10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default value</a:t>
            </a:r>
            <a:endParaRPr lang="zh-TW" altLang="en-US" sz="1100" b="0" cap="none" spc="0" dirty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C640242-4E84-C51D-7966-50F7DF1997C4}"/>
              </a:ext>
            </a:extLst>
          </p:cNvPr>
          <p:cNvSpPr/>
          <p:nvPr/>
        </p:nvSpPr>
        <p:spPr>
          <a:xfrm>
            <a:off x="-5219046" y="2504108"/>
            <a:ext cx="121118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00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TW" sz="2000" baseline="3000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nd</a:t>
            </a:r>
            <a:r>
              <a:rPr lang="en-US" altLang="zh-TW" sz="200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zh-TW" sz="2000" b="0" cap="none" spc="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call</a:t>
            </a:r>
            <a:endParaRPr lang="zh-TW" altLang="en-US" sz="2000" b="0" cap="none" spc="0" dirty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44" name="圖片 43">
            <a:extLst>
              <a:ext uri="{FF2B5EF4-FFF2-40B4-BE49-F238E27FC236}">
                <a16:creationId xmlns:a16="http://schemas.microsoft.com/office/drawing/2014/main" id="{C26BFF47-5198-7188-D92A-238B5E7ED02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5185036" y="1237344"/>
            <a:ext cx="962159" cy="666843"/>
          </a:xfrm>
          <a:prstGeom prst="rect">
            <a:avLst/>
          </a:prstGeom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26D722DE-922B-4B7D-A152-C24501789C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4120716" y="1246431"/>
            <a:ext cx="1038370" cy="257211"/>
          </a:xfrm>
          <a:prstGeom prst="rect">
            <a:avLst/>
          </a:prstGeom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228DB258-6376-9B39-EF2E-D1186972DA4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5219046" y="2888808"/>
            <a:ext cx="981212" cy="657317"/>
          </a:xfrm>
          <a:prstGeom prst="rect">
            <a:avLst/>
          </a:prstGeom>
        </p:spPr>
      </p:pic>
      <p:pic>
        <p:nvPicPr>
          <p:cNvPr id="50" name="圖片 49">
            <a:extLst>
              <a:ext uri="{FF2B5EF4-FFF2-40B4-BE49-F238E27FC236}">
                <a16:creationId xmlns:a16="http://schemas.microsoft.com/office/drawing/2014/main" id="{F472167C-BAA6-2788-86FA-830D0415151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5238096" y="3602166"/>
            <a:ext cx="1000265" cy="657317"/>
          </a:xfrm>
          <a:prstGeom prst="rect">
            <a:avLst/>
          </a:prstGeom>
        </p:spPr>
      </p:pic>
      <p:pic>
        <p:nvPicPr>
          <p:cNvPr id="51" name="圖片 50">
            <a:extLst>
              <a:ext uri="{FF2B5EF4-FFF2-40B4-BE49-F238E27FC236}">
                <a16:creationId xmlns:a16="http://schemas.microsoft.com/office/drawing/2014/main" id="{F899B211-3719-490B-AB97-1075B7FEB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237834" y="2855032"/>
            <a:ext cx="704948" cy="209579"/>
          </a:xfrm>
          <a:prstGeom prst="rect">
            <a:avLst/>
          </a:prstGeom>
        </p:spPr>
      </p:pic>
      <p:pic>
        <p:nvPicPr>
          <p:cNvPr id="52" name="圖片 51">
            <a:extLst>
              <a:ext uri="{FF2B5EF4-FFF2-40B4-BE49-F238E27FC236}">
                <a16:creationId xmlns:a16="http://schemas.microsoft.com/office/drawing/2014/main" id="{F3DEB7AD-886A-BC5D-CDEC-B25115613A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183306" y="3580009"/>
            <a:ext cx="981212" cy="228632"/>
          </a:xfrm>
          <a:prstGeom prst="rect">
            <a:avLst/>
          </a:prstGeom>
        </p:spPr>
      </p:pic>
      <p:pic>
        <p:nvPicPr>
          <p:cNvPr id="53" name="圖片 52">
            <a:extLst>
              <a:ext uri="{FF2B5EF4-FFF2-40B4-BE49-F238E27FC236}">
                <a16:creationId xmlns:a16="http://schemas.microsoft.com/office/drawing/2014/main" id="{4752E118-4FAC-BF4E-1FB4-220FA197BD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4218782" y="4330158"/>
            <a:ext cx="685896" cy="219106"/>
          </a:xfrm>
          <a:prstGeom prst="rect">
            <a:avLst/>
          </a:prstGeom>
        </p:spPr>
      </p:pic>
      <p:pic>
        <p:nvPicPr>
          <p:cNvPr id="54" name="圖片 53">
            <a:extLst>
              <a:ext uri="{FF2B5EF4-FFF2-40B4-BE49-F238E27FC236}">
                <a16:creationId xmlns:a16="http://schemas.microsoft.com/office/drawing/2014/main" id="{E1DCB189-EDB7-BF5F-A12F-4F8619C5FEC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4237834" y="5025686"/>
            <a:ext cx="733527" cy="219106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20F1F641-EA7D-7663-0424-EC3F56ECFC5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4240464" y="5757656"/>
            <a:ext cx="1038370" cy="257211"/>
          </a:xfrm>
          <a:prstGeom prst="rect">
            <a:avLst/>
          </a:prstGeom>
        </p:spPr>
      </p:pic>
      <p:sp>
        <p:nvSpPr>
          <p:cNvPr id="56" name="矩形 55">
            <a:extLst>
              <a:ext uri="{FF2B5EF4-FFF2-40B4-BE49-F238E27FC236}">
                <a16:creationId xmlns:a16="http://schemas.microsoft.com/office/drawing/2014/main" id="{5C0BE938-42E3-8370-F4EF-964E053F2CE1}"/>
              </a:ext>
            </a:extLst>
          </p:cNvPr>
          <p:cNvSpPr/>
          <p:nvPr/>
        </p:nvSpPr>
        <p:spPr>
          <a:xfrm>
            <a:off x="-4201032" y="3765714"/>
            <a:ext cx="375732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1200" b="0" cap="none" spc="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bl increases by iloop</a:t>
            </a:r>
          </a:p>
          <a:p>
            <a:r>
              <a:rPr lang="en-US" altLang="zh-TW" sz="120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it doesn’t change in jloop</a:t>
            </a:r>
            <a:endParaRPr lang="zh-TW" altLang="en-US" sz="1200" b="0" cap="none" spc="0" dirty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58" name="圖片 57">
            <a:extLst>
              <a:ext uri="{FF2B5EF4-FFF2-40B4-BE49-F238E27FC236}">
                <a16:creationId xmlns:a16="http://schemas.microsoft.com/office/drawing/2014/main" id="{0B32A2C8-7CA2-F472-2C10-BEC56B0C0BC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5223138" y="4324445"/>
            <a:ext cx="971686" cy="647790"/>
          </a:xfrm>
          <a:prstGeom prst="rect">
            <a:avLst/>
          </a:prstGeom>
        </p:spPr>
      </p:pic>
      <p:pic>
        <p:nvPicPr>
          <p:cNvPr id="60" name="圖片 59">
            <a:extLst>
              <a:ext uri="{FF2B5EF4-FFF2-40B4-BE49-F238E27FC236}">
                <a16:creationId xmlns:a16="http://schemas.microsoft.com/office/drawing/2014/main" id="{DECF3C01-092A-B606-3412-04EEB5CB159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5204084" y="5043912"/>
            <a:ext cx="943107" cy="685896"/>
          </a:xfrm>
          <a:prstGeom prst="rect">
            <a:avLst/>
          </a:prstGeom>
        </p:spPr>
      </p:pic>
      <p:pic>
        <p:nvPicPr>
          <p:cNvPr id="62" name="圖片 61">
            <a:extLst>
              <a:ext uri="{FF2B5EF4-FFF2-40B4-BE49-F238E27FC236}">
                <a16:creationId xmlns:a16="http://schemas.microsoft.com/office/drawing/2014/main" id="{B09D7C17-C87C-E610-B7A2-517A2660069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-5223138" y="5789760"/>
            <a:ext cx="971686" cy="676369"/>
          </a:xfrm>
          <a:prstGeom prst="rect">
            <a:avLst/>
          </a:prstGeom>
        </p:spPr>
      </p:pic>
      <p:pic>
        <p:nvPicPr>
          <p:cNvPr id="64" name="圖片 63">
            <a:extLst>
              <a:ext uri="{FF2B5EF4-FFF2-40B4-BE49-F238E27FC236}">
                <a16:creationId xmlns:a16="http://schemas.microsoft.com/office/drawing/2014/main" id="{DC3DE4D5-C651-1669-63A6-B514F89F3CC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-5187141" y="6526081"/>
            <a:ext cx="2600688" cy="152421"/>
          </a:xfrm>
          <a:prstGeom prst="rect">
            <a:avLst/>
          </a:prstGeom>
        </p:spPr>
      </p:pic>
      <p:pic>
        <p:nvPicPr>
          <p:cNvPr id="66" name="圖片 65">
            <a:extLst>
              <a:ext uri="{FF2B5EF4-FFF2-40B4-BE49-F238E27FC236}">
                <a16:creationId xmlns:a16="http://schemas.microsoft.com/office/drawing/2014/main" id="{6150B4ED-60A1-6C5E-3123-70EA2F79F9D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-6574604" y="-1581219"/>
            <a:ext cx="1047896" cy="666843"/>
          </a:xfrm>
          <a:prstGeom prst="rect">
            <a:avLst/>
          </a:prstGeom>
        </p:spPr>
      </p:pic>
      <p:pic>
        <p:nvPicPr>
          <p:cNvPr id="68" name="圖片 67">
            <a:extLst>
              <a:ext uri="{FF2B5EF4-FFF2-40B4-BE49-F238E27FC236}">
                <a16:creationId xmlns:a16="http://schemas.microsoft.com/office/drawing/2014/main" id="{BBAA2EBD-2752-23DE-DBE9-9547B71C715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5171415" y="6727190"/>
            <a:ext cx="2591162" cy="142895"/>
          </a:xfrm>
          <a:prstGeom prst="rect">
            <a:avLst/>
          </a:prstGeom>
        </p:spPr>
      </p:pic>
      <p:sp>
        <p:nvSpPr>
          <p:cNvPr id="71" name="矩形 70">
            <a:extLst>
              <a:ext uri="{FF2B5EF4-FFF2-40B4-BE49-F238E27FC236}">
                <a16:creationId xmlns:a16="http://schemas.microsoft.com/office/drawing/2014/main" id="{B26F8575-7840-BF05-01BE-2D0DE7AD85E6}"/>
              </a:ext>
            </a:extLst>
          </p:cNvPr>
          <p:cNvSpPr/>
          <p:nvPr/>
        </p:nvSpPr>
        <p:spPr>
          <a:xfrm rot="5400000">
            <a:off x="-4089462" y="6932044"/>
            <a:ext cx="52921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120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...</a:t>
            </a:r>
            <a:endParaRPr lang="zh-TW" altLang="en-US" sz="1200" b="0" cap="none" spc="0" dirty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73" name="圖片 72">
            <a:extLst>
              <a:ext uri="{FF2B5EF4-FFF2-40B4-BE49-F238E27FC236}">
                <a16:creationId xmlns:a16="http://schemas.microsoft.com/office/drawing/2014/main" id="{3BE33750-3386-EDB3-8436-7F4DFDC3460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-5175509" y="7176450"/>
            <a:ext cx="2591162" cy="171474"/>
          </a:xfrm>
          <a:prstGeom prst="rect">
            <a:avLst/>
          </a:prstGeom>
        </p:spPr>
      </p:pic>
      <p:sp>
        <p:nvSpPr>
          <p:cNvPr id="75" name="矩形 74">
            <a:extLst>
              <a:ext uri="{FF2B5EF4-FFF2-40B4-BE49-F238E27FC236}">
                <a16:creationId xmlns:a16="http://schemas.microsoft.com/office/drawing/2014/main" id="{9B37320F-8C22-8D8C-23B4-60351E02D32E}"/>
              </a:ext>
            </a:extLst>
          </p:cNvPr>
          <p:cNvSpPr/>
          <p:nvPr/>
        </p:nvSpPr>
        <p:spPr>
          <a:xfrm>
            <a:off x="774179" y="-2308575"/>
            <a:ext cx="6528074" cy="1038577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09A8E66-6795-B204-14FE-1A53025789CF}"/>
              </a:ext>
            </a:extLst>
          </p:cNvPr>
          <p:cNvSpPr/>
          <p:nvPr/>
        </p:nvSpPr>
        <p:spPr>
          <a:xfrm>
            <a:off x="923544" y="-2242939"/>
            <a:ext cx="103105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00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TW" sz="2000" b="0" cap="none" spc="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loop</a:t>
            </a:r>
            <a:endParaRPr lang="zh-TW" altLang="en-US" sz="2000" b="0" cap="none" spc="0" dirty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1171D896-7369-6B7B-E0BA-EAE42BDDB683}"/>
              </a:ext>
            </a:extLst>
          </p:cNvPr>
          <p:cNvSpPr/>
          <p:nvPr/>
        </p:nvSpPr>
        <p:spPr>
          <a:xfrm>
            <a:off x="2290240" y="-2214832"/>
            <a:ext cx="121118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TW" sz="2000" b="0" cap="none" spc="0" baseline="3000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st</a:t>
            </a:r>
            <a:r>
              <a:rPr lang="en-US" altLang="zh-TW" sz="2000" b="0" cap="none" spc="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call</a:t>
            </a:r>
            <a:endParaRPr lang="zh-TW" altLang="en-US" sz="2000" b="0" cap="none" spc="0" dirty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BF72D499-2FE3-77EF-59F3-0316B8118F08}"/>
              </a:ext>
            </a:extLst>
          </p:cNvPr>
          <p:cNvSpPr/>
          <p:nvPr/>
        </p:nvSpPr>
        <p:spPr>
          <a:xfrm>
            <a:off x="774179" y="-1842829"/>
            <a:ext cx="1368903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10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default value</a:t>
            </a:r>
            <a:endParaRPr lang="zh-TW" altLang="en-US" sz="1100" b="0" cap="none" spc="0" dirty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DB6A2F01-3C90-D42E-0A6A-46B6CE153B7A}"/>
              </a:ext>
            </a:extLst>
          </p:cNvPr>
          <p:cNvSpPr/>
          <p:nvPr/>
        </p:nvSpPr>
        <p:spPr>
          <a:xfrm>
            <a:off x="2290240" y="2147047"/>
            <a:ext cx="121118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00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altLang="zh-TW" sz="2000" baseline="3000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nd</a:t>
            </a:r>
            <a:r>
              <a:rPr lang="en-US" altLang="zh-TW" sz="200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zh-TW" sz="2000" b="0" cap="none" spc="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call</a:t>
            </a:r>
            <a:endParaRPr lang="zh-TW" altLang="en-US" sz="2000" b="0" cap="none" spc="0" dirty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9B884AAD-3143-7B7A-DCCD-EC5AB195352D}"/>
              </a:ext>
            </a:extLst>
          </p:cNvPr>
          <p:cNvSpPr/>
          <p:nvPr/>
        </p:nvSpPr>
        <p:spPr>
          <a:xfrm rot="5400000">
            <a:off x="3503251" y="6289088"/>
            <a:ext cx="52921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120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...</a:t>
            </a:r>
            <a:endParaRPr lang="zh-TW" altLang="en-US" sz="1200" b="0" cap="none" spc="0" dirty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113" name="圖片 112">
            <a:extLst>
              <a:ext uri="{FF2B5EF4-FFF2-40B4-BE49-F238E27FC236}">
                <a16:creationId xmlns:a16="http://schemas.microsoft.com/office/drawing/2014/main" id="{FCE4531D-A1B2-0AD2-8C12-DE51F970D2E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435570" y="-1684414"/>
            <a:ext cx="676369" cy="219106"/>
          </a:xfrm>
          <a:prstGeom prst="rect">
            <a:avLst/>
          </a:prstGeom>
        </p:spPr>
      </p:pic>
      <p:pic>
        <p:nvPicPr>
          <p:cNvPr id="115" name="圖片 114">
            <a:extLst>
              <a:ext uri="{FF2B5EF4-FFF2-40B4-BE49-F238E27FC236}">
                <a16:creationId xmlns:a16="http://schemas.microsoft.com/office/drawing/2014/main" id="{3833C555-CD3D-E65A-0259-5A79FEE31F9D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67515" y="-1606680"/>
            <a:ext cx="943107" cy="666843"/>
          </a:xfrm>
          <a:prstGeom prst="rect">
            <a:avLst/>
          </a:prstGeom>
        </p:spPr>
      </p:pic>
      <p:pic>
        <p:nvPicPr>
          <p:cNvPr id="117" name="圖片 116">
            <a:extLst>
              <a:ext uri="{FF2B5EF4-FFF2-40B4-BE49-F238E27FC236}">
                <a16:creationId xmlns:a16="http://schemas.microsoft.com/office/drawing/2014/main" id="{364335B5-19FB-79E7-C51B-778525FB9AC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386676" y="-1644215"/>
            <a:ext cx="962159" cy="666843"/>
          </a:xfrm>
          <a:prstGeom prst="rect">
            <a:avLst/>
          </a:prstGeom>
        </p:spPr>
      </p:pic>
      <p:pic>
        <p:nvPicPr>
          <p:cNvPr id="121" name="圖片 120">
            <a:extLst>
              <a:ext uri="{FF2B5EF4-FFF2-40B4-BE49-F238E27FC236}">
                <a16:creationId xmlns:a16="http://schemas.microsoft.com/office/drawing/2014/main" id="{D9088951-6C8C-A255-2977-D26BF2FA1DE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370163" y="-887538"/>
            <a:ext cx="962159" cy="676369"/>
          </a:xfrm>
          <a:prstGeom prst="rect">
            <a:avLst/>
          </a:prstGeom>
        </p:spPr>
      </p:pic>
      <p:pic>
        <p:nvPicPr>
          <p:cNvPr id="123" name="圖片 122">
            <a:extLst>
              <a:ext uri="{FF2B5EF4-FFF2-40B4-BE49-F238E27FC236}">
                <a16:creationId xmlns:a16="http://schemas.microsoft.com/office/drawing/2014/main" id="{5B375C93-AA59-13C4-F0C2-23E538C3DE0C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427112" y="-895289"/>
            <a:ext cx="971686" cy="209579"/>
          </a:xfrm>
          <a:prstGeom prst="rect">
            <a:avLst/>
          </a:prstGeom>
        </p:spPr>
      </p:pic>
      <p:pic>
        <p:nvPicPr>
          <p:cNvPr id="127" name="圖片 126">
            <a:extLst>
              <a:ext uri="{FF2B5EF4-FFF2-40B4-BE49-F238E27FC236}">
                <a16:creationId xmlns:a16="http://schemas.microsoft.com/office/drawing/2014/main" id="{852E561D-D4B9-79F1-C7DA-72ECDFF7D7F2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435570" y="-115691"/>
            <a:ext cx="571580" cy="219106"/>
          </a:xfrm>
          <a:prstGeom prst="rect">
            <a:avLst/>
          </a:prstGeom>
        </p:spPr>
      </p:pic>
      <p:pic>
        <p:nvPicPr>
          <p:cNvPr id="129" name="圖片 128">
            <a:extLst>
              <a:ext uri="{FF2B5EF4-FFF2-40B4-BE49-F238E27FC236}">
                <a16:creationId xmlns:a16="http://schemas.microsoft.com/office/drawing/2014/main" id="{9D710DEF-8B09-1783-11D9-DF0360D48E5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435570" y="289442"/>
            <a:ext cx="1028844" cy="257211"/>
          </a:xfrm>
          <a:prstGeom prst="rect">
            <a:avLst/>
          </a:prstGeom>
        </p:spPr>
      </p:pic>
      <p:pic>
        <p:nvPicPr>
          <p:cNvPr id="131" name="圖片 130">
            <a:extLst>
              <a:ext uri="{FF2B5EF4-FFF2-40B4-BE49-F238E27FC236}">
                <a16:creationId xmlns:a16="http://schemas.microsoft.com/office/drawing/2014/main" id="{12684301-7916-FE18-2938-9EEFCC1453FC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335242" y="-122400"/>
            <a:ext cx="990738" cy="676369"/>
          </a:xfrm>
          <a:prstGeom prst="rect">
            <a:avLst/>
          </a:prstGeom>
        </p:spPr>
      </p:pic>
      <p:pic>
        <p:nvPicPr>
          <p:cNvPr id="133" name="圖片 132">
            <a:extLst>
              <a:ext uri="{FF2B5EF4-FFF2-40B4-BE49-F238E27FC236}">
                <a16:creationId xmlns:a16="http://schemas.microsoft.com/office/drawing/2014/main" id="{C86C838C-2613-7B0E-BF6D-165E380E44A9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364177" y="2581993"/>
            <a:ext cx="990738" cy="666843"/>
          </a:xfrm>
          <a:prstGeom prst="rect">
            <a:avLst/>
          </a:prstGeom>
        </p:spPr>
      </p:pic>
      <p:pic>
        <p:nvPicPr>
          <p:cNvPr id="135" name="圖片 134">
            <a:extLst>
              <a:ext uri="{FF2B5EF4-FFF2-40B4-BE49-F238E27FC236}">
                <a16:creationId xmlns:a16="http://schemas.microsoft.com/office/drawing/2014/main" id="{BF8DC6A8-EA3E-3C40-4EE7-FA6486DFC86D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359413" y="3330879"/>
            <a:ext cx="1000265" cy="676369"/>
          </a:xfrm>
          <a:prstGeom prst="rect">
            <a:avLst/>
          </a:prstGeom>
        </p:spPr>
      </p:pic>
      <p:pic>
        <p:nvPicPr>
          <p:cNvPr id="137" name="圖片 136">
            <a:extLst>
              <a:ext uri="{FF2B5EF4-FFF2-40B4-BE49-F238E27FC236}">
                <a16:creationId xmlns:a16="http://schemas.microsoft.com/office/drawing/2014/main" id="{22117504-0A8F-E018-150C-150A2F988345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2374342" y="4082650"/>
            <a:ext cx="943107" cy="676369"/>
          </a:xfrm>
          <a:prstGeom prst="rect">
            <a:avLst/>
          </a:prstGeom>
        </p:spPr>
      </p:pic>
      <p:pic>
        <p:nvPicPr>
          <p:cNvPr id="138" name="圖片 137">
            <a:extLst>
              <a:ext uri="{FF2B5EF4-FFF2-40B4-BE49-F238E27FC236}">
                <a16:creationId xmlns:a16="http://schemas.microsoft.com/office/drawing/2014/main" id="{EA85BE54-9E98-CDFA-AF6F-51394D7315B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435570" y="2486934"/>
            <a:ext cx="676369" cy="219106"/>
          </a:xfrm>
          <a:prstGeom prst="rect">
            <a:avLst/>
          </a:prstGeom>
        </p:spPr>
      </p:pic>
      <p:pic>
        <p:nvPicPr>
          <p:cNvPr id="139" name="圖片 138">
            <a:extLst>
              <a:ext uri="{FF2B5EF4-FFF2-40B4-BE49-F238E27FC236}">
                <a16:creationId xmlns:a16="http://schemas.microsoft.com/office/drawing/2014/main" id="{ADF278E1-822A-5BD6-EE1F-BC93B83791B2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427112" y="3276059"/>
            <a:ext cx="971686" cy="209579"/>
          </a:xfrm>
          <a:prstGeom prst="rect">
            <a:avLst/>
          </a:prstGeom>
        </p:spPr>
      </p:pic>
      <p:pic>
        <p:nvPicPr>
          <p:cNvPr id="140" name="圖片 139">
            <a:extLst>
              <a:ext uri="{FF2B5EF4-FFF2-40B4-BE49-F238E27FC236}">
                <a16:creationId xmlns:a16="http://schemas.microsoft.com/office/drawing/2014/main" id="{CA8DDE4C-DA2E-1D50-C418-C6E7E95B016B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435570" y="4055657"/>
            <a:ext cx="571580" cy="219106"/>
          </a:xfrm>
          <a:prstGeom prst="rect">
            <a:avLst/>
          </a:prstGeom>
        </p:spPr>
      </p:pic>
      <p:pic>
        <p:nvPicPr>
          <p:cNvPr id="141" name="圖片 140">
            <a:extLst>
              <a:ext uri="{FF2B5EF4-FFF2-40B4-BE49-F238E27FC236}">
                <a16:creationId xmlns:a16="http://schemas.microsoft.com/office/drawing/2014/main" id="{D2BDE2B8-F25C-BC64-682B-9AF36F40747F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435570" y="4460790"/>
            <a:ext cx="1028844" cy="257211"/>
          </a:xfrm>
          <a:prstGeom prst="rect">
            <a:avLst/>
          </a:prstGeom>
        </p:spPr>
      </p:pic>
      <p:pic>
        <p:nvPicPr>
          <p:cNvPr id="143" name="圖片 142">
            <a:extLst>
              <a:ext uri="{FF2B5EF4-FFF2-40B4-BE49-F238E27FC236}">
                <a16:creationId xmlns:a16="http://schemas.microsoft.com/office/drawing/2014/main" id="{C9ECB841-9B59-C00C-A4C1-BD64997FF2B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359413" y="649305"/>
            <a:ext cx="2619741" cy="1390844"/>
          </a:xfrm>
          <a:prstGeom prst="rect">
            <a:avLst/>
          </a:prstGeom>
        </p:spPr>
      </p:pic>
      <p:pic>
        <p:nvPicPr>
          <p:cNvPr id="145" name="圖片 144">
            <a:extLst>
              <a:ext uri="{FF2B5EF4-FFF2-40B4-BE49-F238E27FC236}">
                <a16:creationId xmlns:a16="http://schemas.microsoft.com/office/drawing/2014/main" id="{04B2A31B-BD67-0006-0DE1-237CADC6708E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2386676" y="4829364"/>
            <a:ext cx="2619741" cy="1419423"/>
          </a:xfrm>
          <a:prstGeom prst="rect">
            <a:avLst/>
          </a:prstGeom>
        </p:spPr>
      </p:pic>
      <p:pic>
        <p:nvPicPr>
          <p:cNvPr id="147" name="圖片 146">
            <a:extLst>
              <a:ext uri="{FF2B5EF4-FFF2-40B4-BE49-F238E27FC236}">
                <a16:creationId xmlns:a16="http://schemas.microsoft.com/office/drawing/2014/main" id="{5CF3366B-12CA-1702-6C11-C409B6EAD8E0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2377149" y="6511280"/>
            <a:ext cx="2638793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8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Microsoft Office PowerPoint</Application>
  <PresentationFormat>如螢幕大小 (4:3)</PresentationFormat>
  <Paragraphs>52</Paragraphs>
  <Slides>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Microsoft JhengHei</vt:lpstr>
      <vt:lpstr>Arial</vt:lpstr>
      <vt:lpstr>Calibri</vt:lpstr>
      <vt:lpstr>Consolas</vt:lpstr>
      <vt:lpstr>Office 佈景主題</vt:lpstr>
      <vt:lpstr>Assembly Language Lab 6 </vt:lpstr>
      <vt:lpstr>Objectives</vt:lpstr>
      <vt:lpstr>Hint</vt:lpstr>
      <vt:lpstr>Program Result</vt:lpstr>
      <vt:lpstr>Memory Window</vt:lpstr>
      <vt:lpstr>Report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 Lab 6 </dc:title>
  <dc:creator>Roger</dc:creator>
  <cp:lastModifiedBy>睿穎 李</cp:lastModifiedBy>
  <cp:revision>1</cp:revision>
  <dcterms:created xsi:type="dcterms:W3CDTF">2015-03-02T11:51:22Z</dcterms:created>
  <dcterms:modified xsi:type="dcterms:W3CDTF">2022-10-24T09:48:57Z</dcterms:modified>
</cp:coreProperties>
</file>