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16"/>
      <p:bold r:id="rId17"/>
    </p:embeddedFont>
    <p:embeddedFont>
      <p:font typeface="Arial Black" panose="020B0A0402010202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xJGh/Ds+5Q8PLBeIfbCJOrAOh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49771E-AD77-47AF-BDB5-30986E090430}">
  <a:tblStyle styleId="{9349771E-AD77-47AF-BDB5-30986E0904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94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780de9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g9c780de9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9c780de969_0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 rot="5400000">
            <a:off x="2080419" y="129381"/>
            <a:ext cx="4373562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3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4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/>
          <p:nvPr/>
        </p:nvSpPr>
        <p:spPr>
          <a:xfrm>
            <a:off x="9001125" y="0"/>
            <a:ext cx="142875" cy="48466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sp>
        <p:nvSpPr>
          <p:cNvPr id="29" name="Google Shape;29;p13"/>
          <p:cNvSpPr txBox="1"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 txBox="1"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54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組合語言與系統程式</a:t>
            </a:r>
            <a:br>
              <a:rPr lang="en-US" sz="54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54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HW1#ARITHMETIC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0" i="0" u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202</a:t>
            </a:r>
            <a:r>
              <a:rPr lang="en-US"/>
              <a:t>2</a:t>
            </a:r>
            <a:r>
              <a:rPr lang="en-US" sz="20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/9/</a:t>
            </a:r>
            <a:r>
              <a:rPr lang="en-US"/>
              <a:t>26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報告內容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標題與作者(</a:t>
            </a:r>
            <a:r>
              <a:rPr lang="en-US" sz="2400"/>
              <a:t>系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級、學號、姓名)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程式流程截圖、程式碼說明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完成的程式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畫面截圖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作業心得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作業規則與注意事項</a:t>
            </a:r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body" idx="1"/>
          </p:nvPr>
        </p:nvSpPr>
        <p:spPr>
          <a:xfrm>
            <a:off x="457200" y="2352675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程式不能寫死</a:t>
            </a:r>
            <a:endParaRPr/>
          </a:p>
          <a:p>
            <a:pPr marL="457200" marR="0" lvl="1" indent="-182561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務必使用到所有題目中要求的變數，並保證在設置不同參數時依然有正確結果。</a:t>
            </a:r>
            <a:endParaRPr/>
          </a:p>
          <a:p>
            <a:pPr marL="457200" marR="0" lvl="1" indent="-182561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以此次作業為例，助教會更改Digit0~3來驗證結果沒有問題。</a:t>
            </a:r>
            <a:endParaRPr/>
          </a:p>
          <a:p>
            <a:pPr marL="457200" marR="0" lvl="1" indent="-182561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79" name="Google Shape;179;p10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D6B0E9AA-0778-7FAA-6116-C2B849FA531E}"/>
              </a:ext>
            </a:extLst>
          </p:cNvPr>
          <p:cNvSpPr/>
          <p:nvPr/>
        </p:nvSpPr>
        <p:spPr>
          <a:xfrm>
            <a:off x="3115733" y="0"/>
            <a:ext cx="2463800" cy="681484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3DEC56-AD81-4D75-B5E3-50AD4F3F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776133" cy="6814840"/>
          </a:xfrm>
          <a:prstGeom prst="rect">
            <a:avLst/>
          </a:prstGeom>
        </p:spPr>
      </p:pic>
      <p:grpSp>
        <p:nvGrpSpPr>
          <p:cNvPr id="32" name="群組 31">
            <a:extLst>
              <a:ext uri="{FF2B5EF4-FFF2-40B4-BE49-F238E27FC236}">
                <a16:creationId xmlns:a16="http://schemas.microsoft.com/office/drawing/2014/main" id="{C48ADD0F-30D5-4224-9CBA-DFF8B2ADA2D1}"/>
              </a:ext>
            </a:extLst>
          </p:cNvPr>
          <p:cNvGrpSpPr/>
          <p:nvPr/>
        </p:nvGrpSpPr>
        <p:grpSpPr>
          <a:xfrm>
            <a:off x="3776132" y="0"/>
            <a:ext cx="1743318" cy="666843"/>
            <a:chOff x="3776132" y="0"/>
            <a:chExt cx="1743318" cy="666843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8123659-C57C-ECA6-F052-E1C0212F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6132" y="0"/>
              <a:ext cx="466790" cy="3715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1745DC1-BD03-6784-19D4-7BFF376E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2922" y="0"/>
              <a:ext cx="1276528" cy="666843"/>
            </a:xfrm>
            <a:prstGeom prst="rect">
              <a:avLst/>
            </a:prstGeom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16CD2E8-02FD-4C6F-FBBD-CD487E6DE66E}"/>
              </a:ext>
            </a:extLst>
          </p:cNvPr>
          <p:cNvGrpSpPr/>
          <p:nvPr/>
        </p:nvGrpSpPr>
        <p:grpSpPr>
          <a:xfrm>
            <a:off x="3814237" y="968255"/>
            <a:ext cx="1705213" cy="695422"/>
            <a:chOff x="3814237" y="666843"/>
            <a:chExt cx="1705213" cy="695422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9BD3D93-43A0-0860-9233-786E3D62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2922" y="666843"/>
              <a:ext cx="1276528" cy="695422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DFF1C2B9-B83B-9EA1-2AD0-9028971C9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4237" y="666843"/>
              <a:ext cx="428685" cy="352474"/>
            </a:xfrm>
            <a:prstGeom prst="rect">
              <a:avLst/>
            </a:prstGeom>
          </p:spPr>
        </p:pic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54CA5AF-2E4B-67FF-6757-3CF1EE2BB799}"/>
              </a:ext>
            </a:extLst>
          </p:cNvPr>
          <p:cNvGrpSpPr/>
          <p:nvPr/>
        </p:nvGrpSpPr>
        <p:grpSpPr>
          <a:xfrm>
            <a:off x="3801532" y="1965089"/>
            <a:ext cx="1717918" cy="695743"/>
            <a:chOff x="3801532" y="1347976"/>
            <a:chExt cx="1717918" cy="695743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B8531EF0-711F-871E-A6E1-1C16F9E44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42922" y="1362265"/>
              <a:ext cx="1276528" cy="681454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E6AA5F5-0205-1229-0A73-E1E000B4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01532" y="1347976"/>
              <a:ext cx="447737" cy="371527"/>
            </a:xfrm>
            <a:prstGeom prst="rect">
              <a:avLst/>
            </a:prstGeom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37BB3D6D-F013-F88A-9A3C-B0D4FAA0B549}"/>
              </a:ext>
            </a:extLst>
          </p:cNvPr>
          <p:cNvGrpSpPr/>
          <p:nvPr/>
        </p:nvGrpSpPr>
        <p:grpSpPr>
          <a:xfrm>
            <a:off x="3788836" y="2962244"/>
            <a:ext cx="1730614" cy="678389"/>
            <a:chOff x="3788836" y="2032286"/>
            <a:chExt cx="1730614" cy="678389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4C52046-E79C-8CF1-DB01-44777A178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42922" y="2043398"/>
              <a:ext cx="1276528" cy="667277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FF640EE-FA2C-A21F-C2C7-BE48F69A1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88836" y="2032286"/>
              <a:ext cx="466790" cy="371527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D073AE7-12F2-E9AE-1276-468FA6BE78B2}"/>
              </a:ext>
            </a:extLst>
          </p:cNvPr>
          <p:cNvGrpSpPr/>
          <p:nvPr/>
        </p:nvGrpSpPr>
        <p:grpSpPr>
          <a:xfrm>
            <a:off x="3826408" y="3942045"/>
            <a:ext cx="1688279" cy="657317"/>
            <a:chOff x="3826408" y="3942045"/>
            <a:chExt cx="1688279" cy="657317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BA2F6F84-E7CA-AB7B-0FB6-ADEFA7200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47685" y="3942045"/>
              <a:ext cx="1267002" cy="657317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3C0EE38-2ABB-431C-A7EF-A44E35A51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26408" y="3978245"/>
              <a:ext cx="438211" cy="323895"/>
            </a:xfrm>
            <a:prstGeom prst="rect">
              <a:avLst/>
            </a:prstGeom>
          </p:spPr>
        </p:pic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97403228-D9AC-50E8-8A5D-841BFDBFDB4B}"/>
              </a:ext>
            </a:extLst>
          </p:cNvPr>
          <p:cNvSpPr/>
          <p:nvPr/>
        </p:nvSpPr>
        <p:spPr>
          <a:xfrm>
            <a:off x="3691467" y="0"/>
            <a:ext cx="122770" cy="681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4D36DCC-78BD-C153-3723-4E6F660C5115}"/>
              </a:ext>
            </a:extLst>
          </p:cNvPr>
          <p:cNvSpPr/>
          <p:nvPr/>
        </p:nvSpPr>
        <p:spPr>
          <a:xfrm>
            <a:off x="5574543" y="2195"/>
            <a:ext cx="31207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</a:t>
            </a:r>
            <a:r>
              <a:rPr lang="zh-TW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TW" alt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Digit0</a:t>
            </a:r>
            <a:endParaRPr lang="zh-TW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36F56E-713D-94A0-ECAB-A276034C1C32}"/>
              </a:ext>
            </a:extLst>
          </p:cNvPr>
          <p:cNvSpPr/>
          <p:nvPr/>
        </p:nvSpPr>
        <p:spPr>
          <a:xfrm>
            <a:off x="5574543" y="927636"/>
            <a:ext cx="31207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</a:t>
            </a:r>
            <a:r>
              <a:rPr lang="zh-TW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TW" alt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Digit1</a:t>
            </a:r>
            <a:endParaRPr lang="zh-TW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83D317F-B890-A25F-69D2-73E1646E24FF}"/>
              </a:ext>
            </a:extLst>
          </p:cNvPr>
          <p:cNvSpPr/>
          <p:nvPr/>
        </p:nvSpPr>
        <p:spPr>
          <a:xfrm>
            <a:off x="5574543" y="1966186"/>
            <a:ext cx="31207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 left16 bit on eax</a:t>
            </a:r>
          </a:p>
          <a:p>
            <a:r>
              <a:rPr lang="en-US" altLang="zh-TW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(eax *= 2^16)</a:t>
            </a:r>
            <a:endParaRPr lang="zh-TW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79E0187-4CAE-40EF-6818-59A70A1C377B}"/>
              </a:ext>
            </a:extLst>
          </p:cNvPr>
          <p:cNvSpPr/>
          <p:nvPr/>
        </p:nvSpPr>
        <p:spPr>
          <a:xfrm>
            <a:off x="5574543" y="2994582"/>
            <a:ext cx="31207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</a:t>
            </a:r>
            <a:r>
              <a:rPr lang="zh-TW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TW" alt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Digit2</a:t>
            </a:r>
            <a:endParaRPr lang="zh-TW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D1024C0-8948-64BD-4BAB-6F81477C7FC6}"/>
              </a:ext>
            </a:extLst>
          </p:cNvPr>
          <p:cNvSpPr/>
          <p:nvPr/>
        </p:nvSpPr>
        <p:spPr>
          <a:xfrm>
            <a:off x="5574543" y="3942045"/>
            <a:ext cx="31207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</a:t>
            </a:r>
            <a:r>
              <a:rPr lang="zh-TW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TW" alt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Digit3</a:t>
            </a:r>
            <a:endParaRPr lang="zh-TW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642F977E-D749-59D1-37F3-34392B5EC3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2922" y="4841158"/>
            <a:ext cx="1286054" cy="676369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9A9169C9-420A-8445-C96A-35E2C687D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2343" y="4841158"/>
            <a:ext cx="352474" cy="285790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5A24417C-4D26-8308-7C01-C21A5A09FC02}"/>
              </a:ext>
            </a:extLst>
          </p:cNvPr>
          <p:cNvSpPr/>
          <p:nvPr/>
        </p:nvSpPr>
        <p:spPr>
          <a:xfrm>
            <a:off x="5574543" y="4847523"/>
            <a:ext cx="31207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MyId</a:t>
            </a:r>
            <a:r>
              <a:rPr lang="zh-TW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TW" alt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eax</a:t>
            </a:r>
            <a:endParaRPr lang="zh-TW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46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助教聯絡資料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高程昱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u="sng">
                <a:solidFill>
                  <a:srgbClr val="00B0F0"/>
                </a:solidFill>
              </a:rPr>
              <a:t>cykao0907</a:t>
            </a:r>
            <a:r>
              <a:rPr lang="en-US" sz="2000" b="0" i="0" u="sng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sz="2000" b="0" i="0" u="sng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倪燕琴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u="sng">
                <a:solidFill>
                  <a:srgbClr val="00B0F0"/>
                </a:solidFill>
              </a:rPr>
              <a:t>niyanqin1022@gmail.com</a:t>
            </a:r>
            <a:endParaRPr sz="2000" b="0" i="0" u="sng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HW#1:  ARITHMETIC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457200" y="1700212"/>
            <a:ext cx="2530475" cy="237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Declare: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DWORD ?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Digit0 BYTE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Digit1 BYTE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Digit2 BYTE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0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Digit3 BYTE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/>
          </a:p>
        </p:txBody>
      </p:sp>
      <p:sp>
        <p:nvSpPr>
          <p:cNvPr id="110" name="Google Shape;110;p3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900112" y="6381750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57200" y="4364037"/>
            <a:ext cx="7620000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 Black"/>
              <a:buNone/>
            </a:pPr>
            <a:r>
              <a:rPr lang="en-US" sz="2600" b="0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Digit0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to </a:t>
            </a:r>
            <a:r>
              <a:rPr lang="en-US" sz="2600" b="0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Digit3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are initialized with the last </a:t>
            </a:r>
            <a:r>
              <a:rPr lang="en-US" sz="2600" b="0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digits of your student id.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program is to </a:t>
            </a:r>
            <a:r>
              <a:rPr lang="en-US" sz="2600" b="0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merge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the four digits into </a:t>
            </a:r>
            <a:r>
              <a:rPr lang="en-US" sz="2600" b="0" i="0" u="none" strike="noStrike" cap="none" dirty="0" err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MyID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344812" y="2060575"/>
            <a:ext cx="2663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ID:109522131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714500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8737" y="981075"/>
            <a:ext cx="114300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0" y="4662487"/>
            <a:ext cx="16557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646487" y="2898775"/>
            <a:ext cx="1846262" cy="1538287"/>
          </a:xfrm>
          <a:prstGeom prst="downArrow">
            <a:avLst>
              <a:gd name="adj1" fmla="val 10800"/>
              <a:gd name="adj2" fmla="val 50000"/>
            </a:avLst>
          </a:prstGeom>
          <a:solidFill>
            <a:srgbClr val="526DB0"/>
          </a:solidFill>
          <a:ln w="28575" cap="flat" cmpd="sng">
            <a:solidFill>
              <a:srgbClr val="3A4E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941637" y="4603750"/>
            <a:ext cx="32607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MyId	　02010301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070475" y="5800725"/>
            <a:ext cx="39036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icrosoft JhengHei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※此頁的數字表達全為</a:t>
            </a:r>
            <a:r>
              <a:rPr lang="en-US" sz="1800" b="1" i="0" u="none" strike="noStrike" cap="non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Hexadecimal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3071812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429125" y="1933575"/>
            <a:ext cx="1282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5786437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76200" y="20637"/>
            <a:ext cx="57912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</a:pPr>
            <a:r>
              <a:rPr lang="en-US" sz="32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RESULT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08050"/>
            <a:ext cx="89916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" y="3860800"/>
            <a:ext cx="8264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作業繳交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457200" y="1680519"/>
            <a:ext cx="8686800" cy="426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/>
              <a:t>個人作业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每</a:t>
            </a:r>
            <a:r>
              <a:rPr lang="en-US" sz="2400">
                <a:solidFill>
                  <a:srgbClr val="FF0000"/>
                </a:solidFill>
              </a:rPr>
              <a:t>人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繳交一份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en-US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ee-class：</a:t>
            </a:r>
            <a:r>
              <a:rPr lang="en-US" sz="1800" u="sng"/>
              <a:t>https://ncueeclass.ncu.edu.tw/course/15578</a:t>
            </a:r>
            <a:endParaRPr sz="1800" u="sng"/>
          </a:p>
          <a:p>
            <a:pPr marL="0" lvl="0" indent="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作業繳交期限：</a:t>
            </a:r>
            <a:endParaRPr sz="1800"/>
          </a:p>
          <a:p>
            <a:pPr marL="457200" marR="0" lvl="1" indent="-182562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10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/>
              <a:t>3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(一)  23:5</a:t>
            </a:r>
            <a:r>
              <a:rPr lang="en-US"/>
              <a:t>5</a:t>
            </a:r>
            <a:endParaRPr sz="1800"/>
          </a:p>
          <a:p>
            <a:pPr marL="457200" marR="0" lvl="1" indent="-182562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遲交與抄襲一律0分</a:t>
            </a:r>
            <a:endParaRPr sz="1800"/>
          </a:p>
        </p:txBody>
      </p:sp>
      <p:sp>
        <p:nvSpPr>
          <p:cNvPr id="142" name="Google Shape;142;p6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上傳檔案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1435100" y="1508125"/>
            <a:ext cx="7313612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上傳檔案請遵照以下格式：</a:t>
            </a:r>
            <a:endParaRPr/>
          </a:p>
          <a:p>
            <a:pPr marL="457200" marR="0" lvl="1" indent="-182561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壓縮檔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以自己的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學號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命名，並在後面加上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版本號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，助教會以最後版本做批改。</a:t>
            </a:r>
            <a:endParaRPr/>
          </a:p>
          <a:p>
            <a:pPr marL="457200" marR="0" lvl="1" indent="-182561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109522131_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.zip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程式碼應適當排版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358275" y="247300"/>
            <a:ext cx="44721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給分標準</a:t>
            </a:r>
            <a:endParaRPr/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1085325" y="1299075"/>
          <a:ext cx="7313600" cy="5265765"/>
        </p:xfrm>
        <a:graphic>
          <a:graphicData uri="http://schemas.openxmlformats.org/drawingml/2006/table">
            <a:tbl>
              <a:tblPr>
                <a:noFill/>
                <a:tableStyleId>{9349771E-AD77-47AF-BDB5-30986E090430}</a:tableStyleId>
              </a:tblPr>
              <a:tblGrid>
                <a:gridCol w="34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要求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得分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 (*.asm)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編譯文件 (*.bat)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執行檔 (*.exe)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 (*.pdf)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每一項5分，共20分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報告符合要求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35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程式碼完成題目的要求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35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符合Coding Standards  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10分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" name="Google Shape;158;p8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c780de969_0_1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5" name="Google Shape;165;g9c780de969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如螢幕大小 (4:3)</PresentationFormat>
  <Paragraphs>91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Microsoft JhengHei</vt:lpstr>
      <vt:lpstr>Consolas</vt:lpstr>
      <vt:lpstr>Arial Black</vt:lpstr>
      <vt:lpstr>Arial</vt:lpstr>
      <vt:lpstr>Calibri</vt:lpstr>
      <vt:lpstr>1_Essential</vt:lpstr>
      <vt:lpstr>Essential</vt:lpstr>
      <vt:lpstr>組合語言與系統程式 HW1#ARITHMETIC</vt:lpstr>
      <vt:lpstr>助教聯絡資料</vt:lpstr>
      <vt:lpstr>HW#1:  ARITHMETIC</vt:lpstr>
      <vt:lpstr>PowerPoint 簡報</vt:lpstr>
      <vt:lpstr>RESULT</vt:lpstr>
      <vt:lpstr>作業繳交</vt:lpstr>
      <vt:lpstr>上傳檔案</vt:lpstr>
      <vt:lpstr>給分標準</vt:lpstr>
      <vt:lpstr>PowerPoint 簡報</vt:lpstr>
      <vt:lpstr>報告內容</vt:lpstr>
      <vt:lpstr>作業規則與注意事項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組合語言與系統程式 HW1#ARITHMETIC</dc:title>
  <dc:creator>cw</dc:creator>
  <cp:lastModifiedBy>睿穎 李</cp:lastModifiedBy>
  <cp:revision>1</cp:revision>
  <dcterms:created xsi:type="dcterms:W3CDTF">2011-03-16T09:45:52Z</dcterms:created>
  <dcterms:modified xsi:type="dcterms:W3CDTF">2022-10-02T11:28:14Z</dcterms:modified>
</cp:coreProperties>
</file>