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50Wsjn26ZfhPSg2AdiWGiHskZ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6B"/>
    <a:srgbClr val="E6E6E6"/>
    <a:srgbClr val="CCD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67f4cd2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567f4cd2d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Lab2的主要目的是讓同學學會對暫存器中的數值進行運算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1567f4cd2d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67f4cd2dc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567f4cd2d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67f4cd2dc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1567f4cd2d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67f4cd2dc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1567f4cd2d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67f4cd2dc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1567f4cd2d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67f4cd2dc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567f4cd2d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67f4cd2dc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567f4cd2d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Assembly Language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Lab 2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/>
              <a:t>2022/09/26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群組 84">
            <a:extLst>
              <a:ext uri="{FF2B5EF4-FFF2-40B4-BE49-F238E27FC236}">
                <a16:creationId xmlns:a16="http://schemas.microsoft.com/office/drawing/2014/main" id="{9A8BFBD3-41C8-A44B-A781-55930AC61C44}"/>
              </a:ext>
            </a:extLst>
          </p:cNvPr>
          <p:cNvGrpSpPr/>
          <p:nvPr/>
        </p:nvGrpSpPr>
        <p:grpSpPr>
          <a:xfrm>
            <a:off x="3047791" y="-106278"/>
            <a:ext cx="2676889" cy="671656"/>
            <a:chOff x="1879391" y="687927"/>
            <a:chExt cx="2676889" cy="67165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21A8EBC-A125-EA29-853C-49B5ACB09018}"/>
                </a:ext>
              </a:extLst>
            </p:cNvPr>
            <p:cNvSpPr/>
            <p:nvPr/>
          </p:nvSpPr>
          <p:spPr>
            <a:xfrm>
              <a:off x="1879391" y="836363"/>
              <a:ext cx="267688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TW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Insert Value1 to the register “al”</a:t>
              </a:r>
              <a:endParaRPr lang="zh-TW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endParaRPr>
            </a:p>
          </p:txBody>
        </p:sp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0BF6EF08-F3E3-90B6-DEFD-F1CDB6F3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6066" y="687927"/>
              <a:ext cx="2610214" cy="228632"/>
            </a:xfrm>
            <a:prstGeom prst="rect">
              <a:avLst/>
            </a:prstGeom>
          </p:spPr>
        </p:pic>
      </p:grpSp>
      <p:pic>
        <p:nvPicPr>
          <p:cNvPr id="23" name="圖片 22">
            <a:extLst>
              <a:ext uri="{FF2B5EF4-FFF2-40B4-BE49-F238E27FC236}">
                <a16:creationId xmlns:a16="http://schemas.microsoft.com/office/drawing/2014/main" id="{B652B32C-6B68-2B05-FBB3-9B7F1D1D3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0" y="-106278"/>
            <a:ext cx="1532511" cy="671656"/>
          </a:xfrm>
          <a:prstGeom prst="rect">
            <a:avLst/>
          </a:prstGeom>
        </p:spPr>
      </p:pic>
      <p:grpSp>
        <p:nvGrpSpPr>
          <p:cNvPr id="84" name="群組 83">
            <a:extLst>
              <a:ext uri="{FF2B5EF4-FFF2-40B4-BE49-F238E27FC236}">
                <a16:creationId xmlns:a16="http://schemas.microsoft.com/office/drawing/2014/main" id="{F93F8293-BEA2-D61A-4312-F23A72D17575}"/>
              </a:ext>
            </a:extLst>
          </p:cNvPr>
          <p:cNvGrpSpPr/>
          <p:nvPr/>
        </p:nvGrpSpPr>
        <p:grpSpPr>
          <a:xfrm>
            <a:off x="3047791" y="616551"/>
            <a:ext cx="2677995" cy="671656"/>
            <a:chOff x="1879391" y="1335049"/>
            <a:chExt cx="2677995" cy="6716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93C926-7959-E909-4272-0C3CD320689C}"/>
                </a:ext>
              </a:extLst>
            </p:cNvPr>
            <p:cNvSpPr/>
            <p:nvPr/>
          </p:nvSpPr>
          <p:spPr>
            <a:xfrm>
              <a:off x="1879391" y="1483485"/>
              <a:ext cx="246483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TW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Adding Value2 to the register ”al”</a:t>
              </a:r>
              <a:endParaRPr lang="zh-TW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endParaRPr>
            </a:p>
          </p:txBody>
        </p:sp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419FDAC8-C723-347B-BBCC-E1D059710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46066" y="1335049"/>
              <a:ext cx="2611320" cy="228632"/>
            </a:xfrm>
            <a:prstGeom prst="rect">
              <a:avLst/>
            </a:prstGeom>
          </p:spPr>
        </p:pic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358D49ED-3C36-65E4-0F1D-77ED89D4B5A3}"/>
              </a:ext>
            </a:extLst>
          </p:cNvPr>
          <p:cNvGrpSpPr/>
          <p:nvPr/>
        </p:nvGrpSpPr>
        <p:grpSpPr>
          <a:xfrm>
            <a:off x="3047791" y="1307265"/>
            <a:ext cx="2676888" cy="674702"/>
            <a:chOff x="1879391" y="1982171"/>
            <a:chExt cx="2676888" cy="67470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CD0BA9A-39E7-17A3-E62E-AC4EEF830622}"/>
                </a:ext>
              </a:extLst>
            </p:cNvPr>
            <p:cNvSpPr/>
            <p:nvPr/>
          </p:nvSpPr>
          <p:spPr>
            <a:xfrm>
              <a:off x="1879391" y="2133653"/>
              <a:ext cx="246483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TW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Saving “al” saved value to register “bl”</a:t>
              </a:r>
              <a:endParaRPr lang="zh-TW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endParaRPr>
            </a:p>
          </p:txBody>
        </p:sp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03158686-DC1C-C594-0370-CC35265CE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46066" y="1982171"/>
              <a:ext cx="2610213" cy="231678"/>
            </a:xfrm>
            <a:prstGeom prst="rect">
              <a:avLst/>
            </a:prstGeom>
          </p:spPr>
        </p:pic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3CE4D873-C4D1-130D-CE27-4C96C7483A24}"/>
              </a:ext>
            </a:extLst>
          </p:cNvPr>
          <p:cNvGrpSpPr/>
          <p:nvPr/>
        </p:nvGrpSpPr>
        <p:grpSpPr>
          <a:xfrm>
            <a:off x="3047791" y="2030094"/>
            <a:ext cx="2854534" cy="674702"/>
            <a:chOff x="1879391" y="2632339"/>
            <a:chExt cx="2854534" cy="67470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054FA2-AAE4-D2A4-B399-6D0791235DD0}"/>
                </a:ext>
              </a:extLst>
            </p:cNvPr>
            <p:cNvSpPr/>
            <p:nvPr/>
          </p:nvSpPr>
          <p:spPr>
            <a:xfrm>
              <a:off x="1879391" y="2783821"/>
              <a:ext cx="2854534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TW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Multiplying the register “AL” by 2^4</a:t>
              </a:r>
              <a:endParaRPr lang="zh-TW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endParaRPr>
            </a:p>
          </p:txBody>
        </p:sp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8334C383-96BF-8E37-CAC9-294B65F15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46066" y="2632339"/>
              <a:ext cx="2610212" cy="231678"/>
            </a:xfrm>
            <a:prstGeom prst="rect">
              <a:avLst/>
            </a:prstGeom>
          </p:spPr>
        </p:pic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8D0E7347-F341-C5FC-615F-5A7A0DD4D3C3}"/>
              </a:ext>
            </a:extLst>
          </p:cNvPr>
          <p:cNvGrpSpPr/>
          <p:nvPr/>
        </p:nvGrpSpPr>
        <p:grpSpPr>
          <a:xfrm>
            <a:off x="3047791" y="2736261"/>
            <a:ext cx="2854534" cy="674702"/>
            <a:chOff x="1879392" y="3282507"/>
            <a:chExt cx="2854534" cy="67470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7C75EA1-4C1B-42E7-61DC-2EE7B3F7A760}"/>
                </a:ext>
              </a:extLst>
            </p:cNvPr>
            <p:cNvSpPr/>
            <p:nvPr/>
          </p:nvSpPr>
          <p:spPr>
            <a:xfrm>
              <a:off x="1879392" y="3433989"/>
              <a:ext cx="2854534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TW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Multiplying the register “BL” by 2^1</a:t>
              </a:r>
              <a:endParaRPr lang="zh-TW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endParaRPr>
            </a:p>
          </p:txBody>
        </p:sp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B4CA788E-5455-74D6-1599-794DCBEB3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46066" y="3282507"/>
              <a:ext cx="2610211" cy="231678"/>
            </a:xfrm>
            <a:prstGeom prst="rect">
              <a:avLst/>
            </a:prstGeom>
          </p:spPr>
        </p:pic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21C7EA83-D908-F731-0AB5-444900AA8557}"/>
              </a:ext>
            </a:extLst>
          </p:cNvPr>
          <p:cNvGrpSpPr/>
          <p:nvPr/>
        </p:nvGrpSpPr>
        <p:grpSpPr>
          <a:xfrm>
            <a:off x="3047791" y="3441260"/>
            <a:ext cx="2854534" cy="674702"/>
            <a:chOff x="1879391" y="3932675"/>
            <a:chExt cx="2854534" cy="67470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6E97465-D270-CF92-C52F-16C04F7C880F}"/>
                </a:ext>
              </a:extLst>
            </p:cNvPr>
            <p:cNvSpPr/>
            <p:nvPr/>
          </p:nvSpPr>
          <p:spPr>
            <a:xfrm>
              <a:off x="1879391" y="4084157"/>
              <a:ext cx="2854534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TW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Subtracting “BL” register value to “AL”</a:t>
              </a:r>
              <a:endParaRPr lang="zh-TW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endParaRPr>
            </a:p>
          </p:txBody>
        </p:sp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4D0790FD-AF15-6DEE-C032-AE411BC99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46066" y="3932675"/>
              <a:ext cx="2610210" cy="231678"/>
            </a:xfrm>
            <a:prstGeom prst="rect">
              <a:avLst/>
            </a:prstGeom>
          </p:spPr>
        </p:pic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0F839533-E26F-4826-50AB-7B0828134E84}"/>
              </a:ext>
            </a:extLst>
          </p:cNvPr>
          <p:cNvGrpSpPr/>
          <p:nvPr/>
        </p:nvGrpSpPr>
        <p:grpSpPr>
          <a:xfrm>
            <a:off x="3047791" y="4144638"/>
            <a:ext cx="2676885" cy="676470"/>
            <a:chOff x="1879391" y="4582843"/>
            <a:chExt cx="2676885" cy="67647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DFB1BE9-D1C0-0F53-2A88-B519D02CBF9C}"/>
                </a:ext>
              </a:extLst>
            </p:cNvPr>
            <p:cNvSpPr/>
            <p:nvPr/>
          </p:nvSpPr>
          <p:spPr>
            <a:xfrm>
              <a:off x="1879391" y="4736093"/>
              <a:ext cx="246483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TW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Inserting Value3 to the register “BL”</a:t>
              </a:r>
              <a:endParaRPr lang="zh-TW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endParaRPr>
            </a:p>
          </p:txBody>
        </p:sp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EF1D7CB1-039E-9EAA-3053-BCE49A908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46066" y="4582843"/>
              <a:ext cx="2610210" cy="233446"/>
            </a:xfrm>
            <a:prstGeom prst="rect">
              <a:avLst/>
            </a:prstGeom>
          </p:spPr>
        </p:pic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7BB49E75-0B45-432A-2137-5EBB7D0D7134}"/>
              </a:ext>
            </a:extLst>
          </p:cNvPr>
          <p:cNvGrpSpPr/>
          <p:nvPr/>
        </p:nvGrpSpPr>
        <p:grpSpPr>
          <a:xfrm>
            <a:off x="3047791" y="4847592"/>
            <a:ext cx="2692609" cy="679375"/>
            <a:chOff x="1879391" y="5234779"/>
            <a:chExt cx="2692609" cy="67937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D07EC81-D530-C83C-0095-4C7ACDC01EA0}"/>
                </a:ext>
              </a:extLst>
            </p:cNvPr>
            <p:cNvSpPr/>
            <p:nvPr/>
          </p:nvSpPr>
          <p:spPr>
            <a:xfrm>
              <a:off x="1879391" y="5390934"/>
              <a:ext cx="2692609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TW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Subtracting “AL” register value to “BL”</a:t>
              </a:r>
              <a:endParaRPr lang="zh-TW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endParaRPr>
            </a:p>
          </p:txBody>
        </p:sp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508ED875-96D6-B963-40DE-1E9D700E9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46066" y="5234779"/>
              <a:ext cx="2610210" cy="236351"/>
            </a:xfrm>
            <a:prstGeom prst="rect">
              <a:avLst/>
            </a:prstGeom>
          </p:spPr>
        </p:pic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ED2FE0AC-5714-38D8-3AE4-F858E15B71BF}"/>
              </a:ext>
            </a:extLst>
          </p:cNvPr>
          <p:cNvGrpSpPr/>
          <p:nvPr/>
        </p:nvGrpSpPr>
        <p:grpSpPr>
          <a:xfrm>
            <a:off x="3047791" y="5540162"/>
            <a:ext cx="2676885" cy="463932"/>
            <a:chOff x="1879391" y="5889620"/>
            <a:chExt cx="2676885" cy="46393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F639EFA-234A-0EC8-B042-ABACD4435896}"/>
                </a:ext>
              </a:extLst>
            </p:cNvPr>
            <p:cNvSpPr/>
            <p:nvPr/>
          </p:nvSpPr>
          <p:spPr>
            <a:xfrm>
              <a:off x="1879391" y="6045775"/>
              <a:ext cx="2464835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TW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Negating BL value</a:t>
              </a:r>
              <a:endParaRPr lang="zh-TW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endParaRPr>
            </a:p>
          </p:txBody>
        </p:sp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2D2CE24E-0A50-5DA7-19D8-AD6ADA995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46066" y="5889620"/>
              <a:ext cx="2610210" cy="236351"/>
            </a:xfrm>
            <a:prstGeom prst="rect">
              <a:avLst/>
            </a:prstGeom>
          </p:spPr>
        </p:pic>
      </p:grpSp>
      <p:pic>
        <p:nvPicPr>
          <p:cNvPr id="45" name="圖片 44">
            <a:extLst>
              <a:ext uri="{FF2B5EF4-FFF2-40B4-BE49-F238E27FC236}">
                <a16:creationId xmlns:a16="http://schemas.microsoft.com/office/drawing/2014/main" id="{9354A5CB-3F03-5023-AC6A-64BC27BCAC4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016" t="417" r="-1016" b="379"/>
          <a:stretch/>
        </p:blipFill>
        <p:spPr>
          <a:xfrm>
            <a:off x="1168400" y="-965232"/>
            <a:ext cx="1972753" cy="8338229"/>
          </a:xfrm>
          <a:prstGeom prst="rect">
            <a:avLst/>
          </a:prstGeom>
        </p:spPr>
      </p:pic>
      <p:grpSp>
        <p:nvGrpSpPr>
          <p:cNvPr id="76" name="群組 75">
            <a:extLst>
              <a:ext uri="{FF2B5EF4-FFF2-40B4-BE49-F238E27FC236}">
                <a16:creationId xmlns:a16="http://schemas.microsoft.com/office/drawing/2014/main" id="{56726354-1311-6949-EE53-14A559E5B256}"/>
              </a:ext>
            </a:extLst>
          </p:cNvPr>
          <p:cNvGrpSpPr/>
          <p:nvPr/>
        </p:nvGrpSpPr>
        <p:grpSpPr>
          <a:xfrm>
            <a:off x="3047791" y="6243133"/>
            <a:ext cx="2676885" cy="679375"/>
            <a:chOff x="1879391" y="6544461"/>
            <a:chExt cx="2676885" cy="6793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73A12D6-8055-7EFF-B5A0-EBD89D0EE272}"/>
                </a:ext>
              </a:extLst>
            </p:cNvPr>
            <p:cNvSpPr/>
            <p:nvPr/>
          </p:nvSpPr>
          <p:spPr>
            <a:xfrm>
              <a:off x="1879391" y="6700616"/>
              <a:ext cx="246483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TW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Inserting “BL” value to EAX register</a:t>
              </a:r>
              <a:endParaRPr lang="zh-TW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endParaRPr>
            </a:p>
          </p:txBody>
        </p:sp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23D37B96-949B-7B21-7ED1-8CE0A47EB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946066" y="6544461"/>
              <a:ext cx="2610210" cy="236351"/>
            </a:xfrm>
            <a:prstGeom prst="rect">
              <a:avLst/>
            </a:prstGeom>
          </p:spPr>
        </p:pic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2056E586-1513-9805-1BDC-CA8424EA7F77}"/>
              </a:ext>
            </a:extLst>
          </p:cNvPr>
          <p:cNvGrpSpPr/>
          <p:nvPr/>
        </p:nvGrpSpPr>
        <p:grpSpPr>
          <a:xfrm>
            <a:off x="3047791" y="6961813"/>
            <a:ext cx="2676885" cy="463940"/>
            <a:chOff x="1879391" y="7199302"/>
            <a:chExt cx="2676885" cy="46394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2BCB4DA-9986-10E1-1DEA-C1F2C9C24EA1}"/>
                </a:ext>
              </a:extLst>
            </p:cNvPr>
            <p:cNvSpPr/>
            <p:nvPr/>
          </p:nvSpPr>
          <p:spPr>
            <a:xfrm>
              <a:off x="1879391" y="7355465"/>
              <a:ext cx="2464835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TW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Inserting EAX to Result</a:t>
              </a:r>
              <a:endParaRPr lang="zh-TW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endParaRPr>
            </a:p>
          </p:txBody>
        </p:sp>
        <p:pic>
          <p:nvPicPr>
            <p:cNvPr id="50" name="圖片 49">
              <a:extLst>
                <a:ext uri="{FF2B5EF4-FFF2-40B4-BE49-F238E27FC236}">
                  <a16:creationId xmlns:a16="http://schemas.microsoft.com/office/drawing/2014/main" id="{C1593CD2-3308-58DA-D706-E7D6CC5C8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946066" y="7199302"/>
              <a:ext cx="2610210" cy="236351"/>
            </a:xfrm>
            <a:prstGeom prst="rect">
              <a:avLst/>
            </a:prstGeom>
          </p:spPr>
        </p:pic>
      </p:grpSp>
      <p:pic>
        <p:nvPicPr>
          <p:cNvPr id="52" name="圖片 51">
            <a:extLst>
              <a:ext uri="{FF2B5EF4-FFF2-40B4-BE49-F238E27FC236}">
                <a16:creationId xmlns:a16="http://schemas.microsoft.com/office/drawing/2014/main" id="{9C468F65-D7E4-8B24-C930-790AC6DF84E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38289" y="611384"/>
            <a:ext cx="1532511" cy="686339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AC2E1BBE-4A93-C22B-D9CA-1197A43A7E5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38289" y="1323671"/>
            <a:ext cx="1532512" cy="618544"/>
          </a:xfrm>
          <a:prstGeom prst="rect">
            <a:avLst/>
          </a:prstGeom>
        </p:spPr>
      </p:pic>
      <p:pic>
        <p:nvPicPr>
          <p:cNvPr id="56" name="圖片 55">
            <a:extLst>
              <a:ext uri="{FF2B5EF4-FFF2-40B4-BE49-F238E27FC236}">
                <a16:creationId xmlns:a16="http://schemas.microsoft.com/office/drawing/2014/main" id="{A3C9859C-F65B-A758-AAE1-1154870635F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40399" y="2030520"/>
            <a:ext cx="1527771" cy="626292"/>
          </a:xfrm>
          <a:prstGeom prst="rect">
            <a:avLst/>
          </a:prstGeom>
        </p:spPr>
      </p:pic>
      <p:pic>
        <p:nvPicPr>
          <p:cNvPr id="58" name="圖片 57">
            <a:extLst>
              <a:ext uri="{FF2B5EF4-FFF2-40B4-BE49-F238E27FC236}">
                <a16:creationId xmlns:a16="http://schemas.microsoft.com/office/drawing/2014/main" id="{5AFB25FC-E162-FBD1-D634-7CAE3E5B146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40400" y="2744266"/>
            <a:ext cx="1531320" cy="659049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EBA4D366-FC03-445B-9854-3EF53A8530F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40400" y="3442004"/>
            <a:ext cx="1527770" cy="661412"/>
          </a:xfrm>
          <a:prstGeom prst="rect">
            <a:avLst/>
          </a:prstGeom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C9DF66C0-DD0B-3DC5-711D-CF8435CA48D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40400" y="4145511"/>
            <a:ext cx="1527770" cy="669578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263AE603-EEA0-0B11-0DF9-A16B36C95B7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40399" y="4847576"/>
            <a:ext cx="1527771" cy="620367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1277B95B-28E8-9E6A-DAFB-1A5DFB12D6E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740399" y="5531853"/>
            <a:ext cx="1527771" cy="638887"/>
          </a:xfrm>
          <a:prstGeom prst="rect">
            <a:avLst/>
          </a:prstGeom>
        </p:spPr>
      </p:pic>
      <p:pic>
        <p:nvPicPr>
          <p:cNvPr id="68" name="圖片 67">
            <a:extLst>
              <a:ext uri="{FF2B5EF4-FFF2-40B4-BE49-F238E27FC236}">
                <a16:creationId xmlns:a16="http://schemas.microsoft.com/office/drawing/2014/main" id="{85CED30B-38A0-A017-F1F7-6ABE8C49F1A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740399" y="6256813"/>
            <a:ext cx="1527769" cy="637307"/>
          </a:xfrm>
          <a:prstGeom prst="rect">
            <a:avLst/>
          </a:prstGeom>
        </p:spPr>
      </p:pic>
      <p:pic>
        <p:nvPicPr>
          <p:cNvPr id="70" name="圖片 69">
            <a:extLst>
              <a:ext uri="{FF2B5EF4-FFF2-40B4-BE49-F238E27FC236}">
                <a16:creationId xmlns:a16="http://schemas.microsoft.com/office/drawing/2014/main" id="{1CA8AA22-61F8-80F7-DB3D-F3E411BAE89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740399" y="6961813"/>
            <a:ext cx="1527771" cy="614724"/>
          </a:xfrm>
          <a:prstGeom prst="rect">
            <a:avLst/>
          </a:prstGeom>
        </p:spPr>
      </p:pic>
      <p:pic>
        <p:nvPicPr>
          <p:cNvPr id="72" name="圖片 71">
            <a:extLst>
              <a:ext uri="{FF2B5EF4-FFF2-40B4-BE49-F238E27FC236}">
                <a16:creationId xmlns:a16="http://schemas.microsoft.com/office/drawing/2014/main" id="{DBD373AA-0D2A-7528-0E00-733017530A6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68400" y="7636863"/>
            <a:ext cx="6099768" cy="358296"/>
          </a:xfrm>
          <a:prstGeom prst="rect">
            <a:avLst/>
          </a:prstGeom>
        </p:spPr>
      </p:pic>
      <p:sp>
        <p:nvSpPr>
          <p:cNvPr id="73" name="矩形 72">
            <a:extLst>
              <a:ext uri="{FF2B5EF4-FFF2-40B4-BE49-F238E27FC236}">
                <a16:creationId xmlns:a16="http://schemas.microsoft.com/office/drawing/2014/main" id="{9C935C89-5811-4A47-3C29-39852028CFF9}"/>
              </a:ext>
            </a:extLst>
          </p:cNvPr>
          <p:cNvSpPr/>
          <p:nvPr/>
        </p:nvSpPr>
        <p:spPr>
          <a:xfrm>
            <a:off x="3047791" y="-520118"/>
            <a:ext cx="246483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Command</a:t>
            </a:r>
            <a:endParaRPr lang="zh-TW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2546D9D-C4E0-AF78-58F7-AAF1BCEABF8B}"/>
              </a:ext>
            </a:extLst>
          </p:cNvPr>
          <p:cNvSpPr/>
          <p:nvPr/>
        </p:nvSpPr>
        <p:spPr>
          <a:xfrm>
            <a:off x="5708953" y="-520118"/>
            <a:ext cx="246483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Register</a:t>
            </a:r>
            <a:endParaRPr lang="zh-TW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8EA3C63-48E4-2CB8-D75D-63D834293DEE}"/>
              </a:ext>
            </a:extLst>
          </p:cNvPr>
          <p:cNvSpPr/>
          <p:nvPr/>
        </p:nvSpPr>
        <p:spPr>
          <a:xfrm>
            <a:off x="1100666" y="7977401"/>
            <a:ext cx="584070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Result memory only changes after the final step. </a:t>
            </a:r>
            <a:r>
              <a:rPr lang="en-US" altLang="zh-TW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(line 20)</a:t>
            </a:r>
            <a:endParaRPr lang="zh-TW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E0E45F30-11BB-FA3A-39E0-22933D6DB2A3}"/>
              </a:ext>
            </a:extLst>
          </p:cNvPr>
          <p:cNvCxnSpPr>
            <a:cxnSpLocks/>
          </p:cNvCxnSpPr>
          <p:nvPr/>
        </p:nvCxnSpPr>
        <p:spPr>
          <a:xfrm>
            <a:off x="990600" y="-711200"/>
            <a:ext cx="0" cy="7909364"/>
          </a:xfrm>
          <a:prstGeom prst="straightConnector1">
            <a:avLst/>
          </a:prstGeom>
          <a:ln w="44450">
            <a:solidFill>
              <a:srgbClr val="0052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圖片 90">
            <a:extLst>
              <a:ext uri="{FF2B5EF4-FFF2-40B4-BE49-F238E27FC236}">
                <a16:creationId xmlns:a16="http://schemas.microsoft.com/office/drawing/2014/main" id="{14316920-A78F-B145-716C-D4BC5F0D275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524321" y="7433400"/>
            <a:ext cx="3743847" cy="161948"/>
          </a:xfrm>
          <a:prstGeom prst="rect">
            <a:avLst/>
          </a:prstGeom>
        </p:spPr>
      </p:pic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DBF300EE-AC3C-C236-AB57-F0B4B41BA6D2}"/>
              </a:ext>
            </a:extLst>
          </p:cNvPr>
          <p:cNvCxnSpPr/>
          <p:nvPr/>
        </p:nvCxnSpPr>
        <p:spPr>
          <a:xfrm>
            <a:off x="6941370" y="7609637"/>
            <a:ext cx="24683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74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67f4cd2dc_0_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Objectives</a:t>
            </a:r>
            <a:endParaRPr/>
          </a:p>
        </p:txBody>
      </p:sp>
      <p:cxnSp>
        <p:nvCxnSpPr>
          <p:cNvPr id="96" name="Google Shape;96;g1567f4cd2dc_0_0"/>
          <p:cNvCxnSpPr/>
          <p:nvPr/>
        </p:nvCxnSpPr>
        <p:spPr>
          <a:xfrm rot="10800000" flipH="1">
            <a:off x="411892" y="1474712"/>
            <a:ext cx="8312100" cy="8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g1567f4cd2dc_0_0"/>
          <p:cNvSpPr txBox="1"/>
          <p:nvPr/>
        </p:nvSpPr>
        <p:spPr>
          <a:xfrm>
            <a:off x="679881" y="1771135"/>
            <a:ext cx="7776000" cy="51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Complete the following code</a:t>
            </a:r>
            <a:endParaRPr sz="18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Char char="●"/>
            </a:pPr>
            <a:r>
              <a:rPr lang="zh-TW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Calculate the value of Rval = -(Val3 – 14 * (Val1 ＋ Val2)) </a:t>
            </a:r>
            <a:endParaRPr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Char char="●"/>
            </a:pPr>
            <a:r>
              <a:rPr lang="zh-TW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and store it in Rval</a:t>
            </a:r>
            <a:endParaRPr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●"/>
            </a:pPr>
            <a:r>
              <a:rPr lang="zh-TW" b="1" dirty="0">
                <a:solidFill>
                  <a:srgbClr val="FF0000"/>
                </a:solidFill>
                <a:highlight>
                  <a:srgbClr val="FFFF00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The code must be written one by one according to the formula, and it is not allowed to simplify and then write the code without authorization</a:t>
            </a:r>
            <a:endParaRPr b="1" dirty="0">
              <a:solidFill>
                <a:srgbClr val="FF0000"/>
              </a:solidFill>
              <a:highlight>
                <a:srgbClr val="FFFF00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.data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Value1	SBYTE	03h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Value2	SBYTE	02h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Value3	SBYTE	8fh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	SDWORD	?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.code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PROC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zh-TW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 Please Write your code here.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exit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ENDP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main</a:t>
            </a:r>
            <a:endParaRPr sz="18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67f4cd2dc_0_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0526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Program Result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688" b="1">
                <a:latin typeface="Microsoft JhengHei"/>
                <a:ea typeface="Microsoft JhengHei"/>
                <a:cs typeface="Microsoft JhengHei"/>
                <a:sym typeface="Microsoft JhengHei"/>
              </a:rPr>
              <a:t>Debug -&gt; Windows -&gt; Memory </a:t>
            </a:r>
            <a:br>
              <a:rPr lang="zh-TW" sz="4288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688" b="1">
                <a:latin typeface="Microsoft JhengHei"/>
                <a:ea typeface="Microsoft JhengHei"/>
                <a:cs typeface="Microsoft JhengHei"/>
                <a:sym typeface="Microsoft JhengHei"/>
              </a:rPr>
              <a:t>Type "&amp;" in the Memory window and add the name of the variable you want to see</a:t>
            </a:r>
            <a:endParaRPr sz="1688" b="1"/>
          </a:p>
        </p:txBody>
      </p:sp>
      <p:pic>
        <p:nvPicPr>
          <p:cNvPr id="103" name="Google Shape;103;g1567f4cd2dc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075" y="1760843"/>
            <a:ext cx="794385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1567f4cd2dc_0_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650" y="4067541"/>
            <a:ext cx="7791450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567f4cd2dc_0_7"/>
          <p:cNvSpPr/>
          <p:nvPr/>
        </p:nvSpPr>
        <p:spPr>
          <a:xfrm>
            <a:off x="2329962" y="4536831"/>
            <a:ext cx="448500" cy="430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1567f4cd2dc_0_7"/>
          <p:cNvSpPr/>
          <p:nvPr/>
        </p:nvSpPr>
        <p:spPr>
          <a:xfrm>
            <a:off x="1471246" y="2159979"/>
            <a:ext cx="858600" cy="336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67f4cd2dc_0_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Common Mistakes</a:t>
            </a:r>
            <a:endParaRPr/>
          </a:p>
        </p:txBody>
      </p:sp>
      <p:sp>
        <p:nvSpPr>
          <p:cNvPr id="112" name="Google Shape;112;g1567f4cd2dc_0_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SIZE of the operand must be the same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Structure changing of the program (ex: delete to exit...)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67f4cd2dc_0_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1. SIZE of the operand must be the same</a:t>
            </a:r>
            <a:endParaRPr/>
          </a:p>
        </p:txBody>
      </p:sp>
      <p:pic>
        <p:nvPicPr>
          <p:cNvPr id="118" name="Google Shape;118;g1567f4cd2d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581" y="1775239"/>
            <a:ext cx="4655820" cy="3502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67f4cd2dc_0_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Possible Error Msg (1)</a:t>
            </a:r>
            <a:endParaRPr/>
          </a:p>
        </p:txBody>
      </p:sp>
      <p:pic>
        <p:nvPicPr>
          <p:cNvPr id="124" name="Google Shape;124;g1567f4cd2dc_0_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055" y="1540191"/>
            <a:ext cx="3886200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1567f4cd2dc_0_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1055" y="4937978"/>
            <a:ext cx="6822222" cy="117506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567f4cd2dc_0_25"/>
          <p:cNvSpPr/>
          <p:nvPr/>
        </p:nvSpPr>
        <p:spPr>
          <a:xfrm>
            <a:off x="531055" y="5162843"/>
            <a:ext cx="4923600" cy="168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67f4cd2dc_0_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Possible Error Msg (2)</a:t>
            </a:r>
            <a:endParaRPr/>
          </a:p>
        </p:txBody>
      </p:sp>
      <p:pic>
        <p:nvPicPr>
          <p:cNvPr id="132" name="Google Shape;132;g1567f4cd2dc_0_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055" y="4937978"/>
            <a:ext cx="6822222" cy="117506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567f4cd2dc_0_32"/>
          <p:cNvSpPr/>
          <p:nvPr/>
        </p:nvSpPr>
        <p:spPr>
          <a:xfrm>
            <a:off x="531055" y="5162843"/>
            <a:ext cx="4923600" cy="168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g1567f4cd2dc_0_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1055" y="1406070"/>
            <a:ext cx="38100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67f4cd2dc_0_3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Solutions</a:t>
            </a:r>
            <a:endParaRPr/>
          </a:p>
        </p:txBody>
      </p:sp>
      <p:pic>
        <p:nvPicPr>
          <p:cNvPr id="140" name="Google Shape;140;g1567f4cd2dc_0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100" y="1719262"/>
            <a:ext cx="4236134" cy="3840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Report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1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4289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500"/>
              <a:buChar char="•"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Due to tomorrow (2022/09/27)</a:t>
            </a:r>
            <a:endParaRPr dirty="0"/>
          </a:p>
          <a:p>
            <a:pPr marL="457200" lvl="0" indent="-34289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500"/>
              <a:buChar char="•"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Before 12:00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3432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000"/>
              <a:buFont typeface="Microsoft JhengHei"/>
              <a:buChar char="•"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If you submit late, please send a letter to the teaching assistant, points will be deducted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89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500"/>
              <a:buChar char="•"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Group Task</a:t>
            </a:r>
            <a:endParaRPr dirty="0"/>
          </a:p>
          <a:p>
            <a:pPr marL="457200" lvl="0" indent="-34289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500"/>
              <a:buChar char="•"/>
            </a:pPr>
            <a:r>
              <a:rPr lang="zh-TW" dirty="0"/>
              <a:t>Compress(.zip,.rar) the following file with the name of the group ( e.g. lab2_01.zip)</a:t>
            </a:r>
            <a:endParaRPr dirty="0"/>
          </a:p>
          <a:p>
            <a:pPr marL="1371600" lvl="2" indent="-3428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9"/>
              <a:buChar char="•"/>
            </a:pPr>
            <a:r>
              <a:rPr lang="zh-TW" dirty="0"/>
              <a:t>Code(lab2_01.asm)</a:t>
            </a:r>
            <a:endParaRPr dirty="0"/>
          </a:p>
          <a:p>
            <a:pPr marL="1371600" lvl="2" indent="-3428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9"/>
              <a:buChar char="•"/>
            </a:pPr>
            <a:r>
              <a:rPr lang="zh-TW" dirty="0"/>
              <a:t>Report(lab2_01.doc or lab2_01.pdf)</a:t>
            </a:r>
            <a:endParaRPr dirty="0"/>
          </a:p>
          <a:p>
            <a:pPr marL="1828800" lvl="3" indent="-3428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11"/>
              <a:buChar char="•"/>
            </a:pPr>
            <a:r>
              <a:rPr lang="zh-TW" dirty="0"/>
              <a:t>Report Title</a:t>
            </a:r>
            <a:endParaRPr dirty="0"/>
          </a:p>
          <a:p>
            <a:pPr marL="1828800" lvl="3" indent="-3428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11"/>
              <a:buChar char="•"/>
            </a:pPr>
            <a:r>
              <a:rPr lang="zh-TW" dirty="0"/>
              <a:t>Group, name, student ID</a:t>
            </a:r>
            <a:endParaRPr dirty="0"/>
          </a:p>
          <a:p>
            <a:pPr marL="1828800" lvl="3" indent="-3428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11"/>
              <a:buChar char="•"/>
            </a:pPr>
            <a:r>
              <a:rPr lang="zh-TW" dirty="0"/>
              <a:t>Step by step of program execution flow, memory (register) status</a:t>
            </a:r>
            <a:endParaRPr dirty="0"/>
          </a:p>
          <a:p>
            <a:pPr marL="1828800" lvl="3" indent="-3428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11"/>
              <a:buChar char="•"/>
            </a:pPr>
            <a:r>
              <a:rPr lang="zh-TW" dirty="0"/>
              <a:t>Screenshots description, code Description</a:t>
            </a:r>
            <a:endParaRPr dirty="0"/>
          </a:p>
          <a:p>
            <a:pPr marL="1828800" lvl="3" indent="-3428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11"/>
              <a:buChar char="•"/>
            </a:pPr>
            <a:r>
              <a:rPr lang="zh-TW" dirty="0"/>
              <a:t>Reviews for the class, lesson learned, the tools we used, TA, etc</a:t>
            </a:r>
            <a:endParaRPr dirty="0"/>
          </a:p>
        </p:txBody>
      </p:sp>
      <p:cxnSp>
        <p:nvCxnSpPr>
          <p:cNvPr id="147" name="Google Shape;147;p18"/>
          <p:cNvCxnSpPr/>
          <p:nvPr/>
        </p:nvCxnSpPr>
        <p:spPr>
          <a:xfrm rot="10800000" flipH="1">
            <a:off x="411892" y="1474574"/>
            <a:ext cx="8311978" cy="8238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441</Words>
  <Application>Microsoft Office PowerPoint</Application>
  <PresentationFormat>如螢幕大小 (4:3)</PresentationFormat>
  <Paragraphs>59</Paragraphs>
  <Slides>10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Microsoft JhengHei</vt:lpstr>
      <vt:lpstr>Arial</vt:lpstr>
      <vt:lpstr>Calibri</vt:lpstr>
      <vt:lpstr>Consolas</vt:lpstr>
      <vt:lpstr>Office 佈景主題</vt:lpstr>
      <vt:lpstr>Assembly Language Lab 2</vt:lpstr>
      <vt:lpstr>Objectives</vt:lpstr>
      <vt:lpstr>Program Result Debug -&gt; Windows -&gt; Memory  Type "&amp;" in the Memory window and add the name of the variable you want to see</vt:lpstr>
      <vt:lpstr>Common Mistakes</vt:lpstr>
      <vt:lpstr>1. SIZE of the operand must be the same</vt:lpstr>
      <vt:lpstr>Possible Error Msg (1)</vt:lpstr>
      <vt:lpstr>Possible Error Msg (2)</vt:lpstr>
      <vt:lpstr>Solutions</vt:lpstr>
      <vt:lpstr>Report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 Lab 2</dc:title>
  <dc:creator>Roger</dc:creator>
  <cp:lastModifiedBy>睿穎 李</cp:lastModifiedBy>
  <cp:revision>5</cp:revision>
  <dcterms:created xsi:type="dcterms:W3CDTF">2015-03-02T11:51:22Z</dcterms:created>
  <dcterms:modified xsi:type="dcterms:W3CDTF">2022-09-26T15:00:20Z</dcterms:modified>
</cp:coreProperties>
</file>