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sldIdLst>
    <p:sldId id="256" r:id="rId3"/>
    <p:sldId id="268" r:id="rId4"/>
    <p:sldId id="263" r:id="rId5"/>
    <p:sldId id="270" r:id="rId6"/>
    <p:sldId id="272" r:id="rId7"/>
    <p:sldId id="269" r:id="rId8"/>
    <p:sldId id="271" r:id="rId9"/>
    <p:sldId id="265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80" autoAdjust="0"/>
  </p:normalViewPr>
  <p:slideViewPr>
    <p:cSldViewPr snapToGrid="0">
      <p:cViewPr>
        <p:scale>
          <a:sx n="50" d="100"/>
          <a:sy n="50" d="100"/>
        </p:scale>
        <p:origin x="2184" y="16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C13577B-6902-467D-A26C-08A0DD5E4E03}" type="datetimeFigureOut">
              <a:t>2022/12/5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F61EA0F-A667-4B49-8422-0062BC55E2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TW" sz="5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TW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TW" sz="4800">
                <a:solidFill>
                  <a:srgbClr val="D247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t>2022/12/5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 組合語言上機實習 </a:t>
            </a:r>
            <a:r>
              <a:rPr lang="en-US" altLang="zh-TW" dirty="0"/>
              <a:t>(</a:t>
            </a:r>
            <a:r>
              <a:rPr lang="zh-TW" altLang="en-US" dirty="0"/>
              <a:t>第十四週</a:t>
            </a:r>
            <a:r>
              <a:rPr lang="en-US" altLang="zh-TW" dirty="0"/>
              <a:t>) </a:t>
            </a:r>
            <a:br>
              <a:rPr lang="en-US" altLang="zh-TW" dirty="0"/>
            </a:br>
            <a:r>
              <a:rPr lang="en-US" altLang="zh-TW"/>
              <a:t> 2022/12/5 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235EF87C-6BA0-6AEC-6242-6CB077529AB2}"/>
              </a:ext>
            </a:extLst>
          </p:cNvPr>
          <p:cNvSpPr/>
          <p:nvPr/>
        </p:nvSpPr>
        <p:spPr>
          <a:xfrm>
            <a:off x="2509157" y="-2557462"/>
            <a:ext cx="7173685" cy="11972924"/>
          </a:xfrm>
          <a:custGeom>
            <a:avLst/>
            <a:gdLst>
              <a:gd name="connsiteX0" fmla="*/ 0 w 7173685"/>
              <a:gd name="connsiteY0" fmla="*/ 0 h 11972924"/>
              <a:gd name="connsiteX1" fmla="*/ 7173685 w 7173685"/>
              <a:gd name="connsiteY1" fmla="*/ 0 h 11972924"/>
              <a:gd name="connsiteX2" fmla="*/ 7173685 w 7173685"/>
              <a:gd name="connsiteY2" fmla="*/ 11972924 h 11972924"/>
              <a:gd name="connsiteX3" fmla="*/ 0 w 7173685"/>
              <a:gd name="connsiteY3" fmla="*/ 11972924 h 1197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685" h="11972924">
                <a:moveTo>
                  <a:pt x="0" y="0"/>
                </a:moveTo>
                <a:lnTo>
                  <a:pt x="7173685" y="0"/>
                </a:lnTo>
                <a:lnTo>
                  <a:pt x="7173685" y="11972924"/>
                </a:lnTo>
                <a:lnTo>
                  <a:pt x="0" y="11972924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ACB188-CB38-3C73-A6AE-9997D9D2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04" y="-2557463"/>
            <a:ext cx="45815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9E4889-E50B-114A-17C9-D128717AB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54" y="223837"/>
            <a:ext cx="5210175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093579-C1E0-71BB-4565-A7EF1831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06" y="6376987"/>
            <a:ext cx="5219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015E56-8737-3268-BFE4-0D4D04900AD4}"/>
              </a:ext>
            </a:extLst>
          </p:cNvPr>
          <p:cNvSpPr/>
          <p:nvPr/>
        </p:nvSpPr>
        <p:spPr>
          <a:xfrm>
            <a:off x="2788238" y="-2293849"/>
            <a:ext cx="5059680" cy="32766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45232B-6991-4AE9-33B8-DF4DFE6532B9}"/>
              </a:ext>
            </a:extLst>
          </p:cNvPr>
          <p:cNvSpPr/>
          <p:nvPr/>
        </p:nvSpPr>
        <p:spPr>
          <a:xfrm>
            <a:off x="7802198" y="-2345909"/>
            <a:ext cx="172354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Set Height and Width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B31FDD-4A9B-1042-37AF-7EA7D204DB24}"/>
              </a:ext>
            </a:extLst>
          </p:cNvPr>
          <p:cNvSpPr/>
          <p:nvPr/>
        </p:nvSpPr>
        <p:spPr>
          <a:xfrm>
            <a:off x="2788238" y="-1702575"/>
            <a:ext cx="5059680" cy="467906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EA8804-5D73-47A6-88F7-5B96F6CEEE49}"/>
              </a:ext>
            </a:extLst>
          </p:cNvPr>
          <p:cNvSpPr/>
          <p:nvPr/>
        </p:nvSpPr>
        <p:spPr>
          <a:xfrm>
            <a:off x="7802198" y="-1741662"/>
            <a:ext cx="1880643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Set text for box layout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2D5B6D-F3E0-28CE-A4A0-AEBD9C506B55}"/>
              </a:ext>
            </a:extLst>
          </p:cNvPr>
          <p:cNvSpPr/>
          <p:nvPr/>
        </p:nvSpPr>
        <p:spPr>
          <a:xfrm>
            <a:off x="2788238" y="-1121000"/>
            <a:ext cx="5059680" cy="84366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516375-5422-D395-16A3-26E9FE8452AE}"/>
              </a:ext>
            </a:extLst>
          </p:cNvPr>
          <p:cNvSpPr/>
          <p:nvPr/>
        </p:nvSpPr>
        <p:spPr>
          <a:xfrm>
            <a:off x="7802198" y="-1153116"/>
            <a:ext cx="1733167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Define parameter for </a:t>
            </a:r>
          </a:p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methods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4598DA-22E3-456B-2D62-80C0E9726913}"/>
              </a:ext>
            </a:extLst>
          </p:cNvPr>
          <p:cNvSpPr/>
          <p:nvPr/>
        </p:nvSpPr>
        <p:spPr>
          <a:xfrm>
            <a:off x="2788238" y="-236449"/>
            <a:ext cx="5059680" cy="460286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90ADC3-7DED-796E-C981-0FA9492557F5}"/>
              </a:ext>
            </a:extLst>
          </p:cNvPr>
          <p:cNvSpPr/>
          <p:nvPr/>
        </p:nvSpPr>
        <p:spPr>
          <a:xfrm>
            <a:off x="7802198" y="-300193"/>
            <a:ext cx="165942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Set Color attributes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6A56B3-449C-F343-CE1F-8DE9BF2233EF}"/>
              </a:ext>
            </a:extLst>
          </p:cNvPr>
          <p:cNvSpPr/>
          <p:nvPr/>
        </p:nvSpPr>
        <p:spPr>
          <a:xfrm>
            <a:off x="2788238" y="782531"/>
            <a:ext cx="5059680" cy="25356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3FB564-A3B7-262D-121A-47DF1C76633B}"/>
              </a:ext>
            </a:extLst>
          </p:cNvPr>
          <p:cNvSpPr/>
          <p:nvPr/>
        </p:nvSpPr>
        <p:spPr>
          <a:xfrm>
            <a:off x="7802198" y="782175"/>
            <a:ext cx="92204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Get Handle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75DE6E-2869-7970-DF4D-4D3293ABC6B0}"/>
              </a:ext>
            </a:extLst>
          </p:cNvPr>
          <p:cNvSpPr/>
          <p:nvPr/>
        </p:nvSpPr>
        <p:spPr>
          <a:xfrm>
            <a:off x="2788238" y="1293554"/>
            <a:ext cx="5059680" cy="1963043"/>
          </a:xfrm>
          <a:prstGeom prst="rect">
            <a:avLst/>
          </a:prstGeom>
          <a:solidFill>
            <a:schemeClr val="accent5">
              <a:lumMod val="40000"/>
              <a:lumOff val="60000"/>
              <a:alpha val="8000"/>
            </a:schemeClr>
          </a:solidFill>
          <a:ln>
            <a:solidFill>
              <a:schemeClr val="accent5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FC6600-D9F8-B227-7746-F2C92289080A}"/>
              </a:ext>
            </a:extLst>
          </p:cNvPr>
          <p:cNvSpPr/>
          <p:nvPr/>
        </p:nvSpPr>
        <p:spPr>
          <a:xfrm>
            <a:off x="7802198" y="1293554"/>
            <a:ext cx="700833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Box Top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82BC79-ECD8-66A6-EA76-6ED51DA2E19F}"/>
              </a:ext>
            </a:extLst>
          </p:cNvPr>
          <p:cNvSpPr/>
          <p:nvPr/>
        </p:nvSpPr>
        <p:spPr>
          <a:xfrm>
            <a:off x="2871107" y="1454422"/>
            <a:ext cx="4876799" cy="838970"/>
          </a:xfrm>
          <a:prstGeom prst="rect">
            <a:avLst/>
          </a:prstGeom>
          <a:solidFill>
            <a:schemeClr val="accent5">
              <a:lumMod val="40000"/>
              <a:lumOff val="60000"/>
              <a:alpha val="8000"/>
            </a:schemeClr>
          </a:solidFill>
          <a:ln>
            <a:solidFill>
              <a:schemeClr val="accent5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21E524-C011-F699-2D57-A4F2A420424B}"/>
              </a:ext>
            </a:extLst>
          </p:cNvPr>
          <p:cNvSpPr/>
          <p:nvPr/>
        </p:nvSpPr>
        <p:spPr>
          <a:xfrm>
            <a:off x="6446252" y="1403158"/>
            <a:ext cx="106952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Change Color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6F69DA-023D-D550-C876-BDE64FCC80A8}"/>
              </a:ext>
            </a:extLst>
          </p:cNvPr>
          <p:cNvSpPr/>
          <p:nvPr/>
        </p:nvSpPr>
        <p:spPr>
          <a:xfrm>
            <a:off x="2871107" y="2387147"/>
            <a:ext cx="4876799" cy="838970"/>
          </a:xfrm>
          <a:prstGeom prst="rect">
            <a:avLst/>
          </a:prstGeom>
          <a:solidFill>
            <a:schemeClr val="accent5">
              <a:lumMod val="40000"/>
              <a:lumOff val="60000"/>
              <a:alpha val="8000"/>
            </a:schemeClr>
          </a:solidFill>
          <a:ln>
            <a:solidFill>
              <a:schemeClr val="accent5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A38870D-668B-39EC-4B88-F1A2EB82DCB7}"/>
              </a:ext>
            </a:extLst>
          </p:cNvPr>
          <p:cNvSpPr/>
          <p:nvPr/>
        </p:nvSpPr>
        <p:spPr>
          <a:xfrm>
            <a:off x="6446252" y="2348880"/>
            <a:ext cx="92204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Print Char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E0E5AA-AF5A-282E-5D63-567DF460A81A}"/>
              </a:ext>
            </a:extLst>
          </p:cNvPr>
          <p:cNvSpPr/>
          <p:nvPr/>
        </p:nvSpPr>
        <p:spPr>
          <a:xfrm>
            <a:off x="2788238" y="3338973"/>
            <a:ext cx="5059680" cy="3038014"/>
          </a:xfrm>
          <a:prstGeom prst="rect">
            <a:avLst/>
          </a:prstGeom>
          <a:solidFill>
            <a:schemeClr val="accent2">
              <a:lumMod val="40000"/>
              <a:lumOff val="60000"/>
              <a:alpha val="8000"/>
            </a:schemeClr>
          </a:solidFill>
          <a:ln>
            <a:solidFill>
              <a:schemeClr val="accent2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9A131F-4FB6-B521-B2AE-11E037BE442D}"/>
              </a:ext>
            </a:extLst>
          </p:cNvPr>
          <p:cNvSpPr/>
          <p:nvPr/>
        </p:nvSpPr>
        <p:spPr>
          <a:xfrm>
            <a:off x="7802198" y="3331353"/>
            <a:ext cx="180690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Box </a:t>
            </a:r>
            <a:r>
              <a:rPr lang="en-US" altLang="zh-TW" sz="105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ody</a:t>
            </a:r>
          </a:p>
          <a:p>
            <a:endParaRPr lang="en-US" altLang="zh-TW" sz="105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Here we need loop for </a:t>
            </a:r>
          </a:p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body height &gt; 1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948CC5-76FC-2EAE-A8EC-D03AD3469F51}"/>
              </a:ext>
            </a:extLst>
          </p:cNvPr>
          <p:cNvSpPr/>
          <p:nvPr/>
        </p:nvSpPr>
        <p:spPr>
          <a:xfrm>
            <a:off x="2871107" y="4048268"/>
            <a:ext cx="4876799" cy="838970"/>
          </a:xfrm>
          <a:prstGeom prst="rect">
            <a:avLst/>
          </a:prstGeom>
          <a:solidFill>
            <a:schemeClr val="accent2">
              <a:lumMod val="40000"/>
              <a:lumOff val="60000"/>
              <a:alpha val="8000"/>
            </a:schemeClr>
          </a:solidFill>
          <a:ln>
            <a:solidFill>
              <a:schemeClr val="accent2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9447ED-8744-817A-77F6-1161D9022D0F}"/>
              </a:ext>
            </a:extLst>
          </p:cNvPr>
          <p:cNvSpPr/>
          <p:nvPr/>
        </p:nvSpPr>
        <p:spPr>
          <a:xfrm>
            <a:off x="6446252" y="3997004"/>
            <a:ext cx="106952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Change Color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FCF0D2A-B0F7-CE62-BF10-56A22526F640}"/>
              </a:ext>
            </a:extLst>
          </p:cNvPr>
          <p:cNvSpPr/>
          <p:nvPr/>
        </p:nvSpPr>
        <p:spPr>
          <a:xfrm>
            <a:off x="2871107" y="4992325"/>
            <a:ext cx="4876799" cy="838970"/>
          </a:xfrm>
          <a:prstGeom prst="rect">
            <a:avLst/>
          </a:prstGeom>
          <a:solidFill>
            <a:schemeClr val="accent2">
              <a:lumMod val="40000"/>
              <a:lumOff val="60000"/>
              <a:alpha val="8000"/>
            </a:schemeClr>
          </a:solidFill>
          <a:ln>
            <a:solidFill>
              <a:schemeClr val="accent2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4AD3322-0992-9179-DB18-1319E7E4BAA2}"/>
              </a:ext>
            </a:extLst>
          </p:cNvPr>
          <p:cNvSpPr/>
          <p:nvPr/>
        </p:nvSpPr>
        <p:spPr>
          <a:xfrm>
            <a:off x="6446252" y="4954058"/>
            <a:ext cx="92204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Print Char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A5F9541-F643-91A6-9053-67AAC16A2E9A}"/>
              </a:ext>
            </a:extLst>
          </p:cNvPr>
          <p:cNvSpPr/>
          <p:nvPr/>
        </p:nvSpPr>
        <p:spPr>
          <a:xfrm>
            <a:off x="2788238" y="6492590"/>
            <a:ext cx="5059680" cy="2104903"/>
          </a:xfrm>
          <a:prstGeom prst="rect">
            <a:avLst/>
          </a:prstGeom>
          <a:solidFill>
            <a:schemeClr val="accent5">
              <a:lumMod val="40000"/>
              <a:lumOff val="60000"/>
              <a:alpha val="8000"/>
            </a:schemeClr>
          </a:solidFill>
          <a:ln>
            <a:solidFill>
              <a:schemeClr val="accent5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044D16D-6A40-0B82-F8C0-585D81B2D999}"/>
              </a:ext>
            </a:extLst>
          </p:cNvPr>
          <p:cNvSpPr/>
          <p:nvPr/>
        </p:nvSpPr>
        <p:spPr>
          <a:xfrm>
            <a:off x="7802198" y="6492590"/>
            <a:ext cx="92204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Box Bottom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E9AD52C-2420-F35E-701F-88E07E3589BE}"/>
              </a:ext>
            </a:extLst>
          </p:cNvPr>
          <p:cNvSpPr/>
          <p:nvPr/>
        </p:nvSpPr>
        <p:spPr>
          <a:xfrm>
            <a:off x="2871107" y="6653458"/>
            <a:ext cx="4876799" cy="838970"/>
          </a:xfrm>
          <a:prstGeom prst="rect">
            <a:avLst/>
          </a:prstGeom>
          <a:solidFill>
            <a:schemeClr val="accent5">
              <a:lumMod val="40000"/>
              <a:lumOff val="60000"/>
              <a:alpha val="8000"/>
            </a:schemeClr>
          </a:solidFill>
          <a:ln>
            <a:solidFill>
              <a:schemeClr val="accent5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7FF434-D863-2A57-C66F-50301EBFDB7D}"/>
              </a:ext>
            </a:extLst>
          </p:cNvPr>
          <p:cNvSpPr/>
          <p:nvPr/>
        </p:nvSpPr>
        <p:spPr>
          <a:xfrm>
            <a:off x="6446252" y="6602194"/>
            <a:ext cx="106952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Change Color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A5C284-6243-ABD3-17C5-037AAE96FA4C}"/>
              </a:ext>
            </a:extLst>
          </p:cNvPr>
          <p:cNvSpPr/>
          <p:nvPr/>
        </p:nvSpPr>
        <p:spPr>
          <a:xfrm>
            <a:off x="2871107" y="7728043"/>
            <a:ext cx="4876799" cy="838970"/>
          </a:xfrm>
          <a:prstGeom prst="rect">
            <a:avLst/>
          </a:prstGeom>
          <a:solidFill>
            <a:schemeClr val="accent5">
              <a:lumMod val="40000"/>
              <a:lumOff val="60000"/>
              <a:alpha val="8000"/>
            </a:schemeClr>
          </a:solidFill>
          <a:ln>
            <a:solidFill>
              <a:schemeClr val="accent5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54736-26D7-F834-DCBC-F461B8AE1D05}"/>
              </a:ext>
            </a:extLst>
          </p:cNvPr>
          <p:cNvSpPr/>
          <p:nvPr/>
        </p:nvSpPr>
        <p:spPr>
          <a:xfrm>
            <a:off x="6446252" y="7689776"/>
            <a:ext cx="92204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Print Char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8787" y="1444487"/>
            <a:ext cx="9948726" cy="1208868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在終端機中畫出指定大小和指定顏色的框線。</a:t>
            </a:r>
            <a:endParaRPr lang="en-US" altLang="zh-TW" sz="3200" b="1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18237"/>
              </p:ext>
            </p:extLst>
          </p:nvPr>
        </p:nvGraphicFramePr>
        <p:xfrm>
          <a:off x="7883946" y="2880335"/>
          <a:ext cx="3251200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(Byte)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0DAh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0C4h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0BFh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0B3h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0C0h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0D9h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09949"/>
              </p:ext>
            </p:extLst>
          </p:nvPr>
        </p:nvGraphicFramePr>
        <p:xfrm>
          <a:off x="4550222" y="2892779"/>
          <a:ext cx="3251200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(Byte)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  <a:ea typeface="Microsoft JhengHei UI" panose="020B0604030504040204" pitchFamily="34" charset="-120"/>
                        </a:rPr>
                        <a:t>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0Eh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藍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  <a:ea typeface="Microsoft JhengHei UI" panose="020B0604030504040204" pitchFamily="34" charset="-120"/>
                        </a:rPr>
                        <a:t>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0Ah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3" y="2538013"/>
            <a:ext cx="3751435" cy="34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434" y="1949741"/>
            <a:ext cx="6358758" cy="4351338"/>
          </a:xfrm>
        </p:spPr>
        <p:txBody>
          <a:bodyPr>
            <a:normAutofit/>
          </a:bodyPr>
          <a:lstStyle/>
          <a:p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指定規格是根據組別</a:t>
            </a:r>
            <a:r>
              <a:rPr lang="en-US" altLang="zh-TW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期初的</a:t>
            </a:r>
            <a:r>
              <a:rPr lang="en-US" altLang="zh-TW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來決定的：</a:t>
            </a:r>
            <a:endParaRPr lang="en-US" altLang="zh-TW" sz="2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3x3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5x5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7x7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9x9</a:t>
            </a: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91" y="2080813"/>
            <a:ext cx="4354501" cy="39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844060" y="1856073"/>
            <a:ext cx="8088923" cy="19482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 err="1">
                <a:latin typeface="Courier New" pitchFamily="49" charset="0"/>
              </a:rPr>
              <a:t>WriteConsoleOutputAttribute</a:t>
            </a:r>
            <a:r>
              <a:rPr lang="en-US" altLang="en-US" b="1" dirty="0">
                <a:latin typeface="Courier New" pitchFamily="49" charset="0"/>
              </a:rPr>
              <a:t> PROTO,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outHandle:DWORD</a:t>
            </a:r>
            <a:r>
              <a:rPr lang="en-US" altLang="en-US" b="1" dirty="0">
                <a:latin typeface="Courier New" pitchFamily="49" charset="0"/>
              </a:rPr>
              <a:t>,	; output handle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pAttribute:PTR</a:t>
            </a:r>
            <a:r>
              <a:rPr lang="en-US" altLang="en-US" b="1" dirty="0">
                <a:latin typeface="Courier New" pitchFamily="49" charset="0"/>
              </a:rPr>
              <a:t> WORD,	; write attributes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nLength:DWORD</a:t>
            </a:r>
            <a:r>
              <a:rPr lang="en-US" altLang="en-US" b="1" dirty="0">
                <a:latin typeface="Courier New" pitchFamily="49" charset="0"/>
              </a:rPr>
              <a:t>,	; number of cells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xyCoord:COORD</a:t>
            </a:r>
            <a:r>
              <a:rPr lang="en-US" altLang="en-US" b="1" dirty="0">
                <a:latin typeface="Courier New" pitchFamily="49" charset="0"/>
              </a:rPr>
              <a:t>,	; first cell coordinates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lpCount:PTR</a:t>
            </a:r>
            <a:r>
              <a:rPr lang="en-US" altLang="en-US" b="1" dirty="0">
                <a:latin typeface="Courier New" pitchFamily="49" charset="0"/>
              </a:rPr>
              <a:t> DWORD	; number of cells written</a:t>
            </a:r>
          </a:p>
        </p:txBody>
      </p:sp>
      <p:sp>
        <p:nvSpPr>
          <p:cNvPr id="6" name="矩形 5"/>
          <p:cNvSpPr/>
          <p:nvPr/>
        </p:nvSpPr>
        <p:spPr>
          <a:xfrm>
            <a:off x="844060" y="4282750"/>
            <a:ext cx="8088923" cy="1969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 err="1">
                <a:latin typeface="Courier New" pitchFamily="49" charset="0"/>
              </a:rPr>
              <a:t>WriteConsoleOutputCharacter</a:t>
            </a:r>
            <a:r>
              <a:rPr lang="en-US" altLang="en-US" b="1" dirty="0">
                <a:latin typeface="Courier New" pitchFamily="49" charset="0"/>
              </a:rPr>
              <a:t> PROTO,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handleScreenBuf:DWORD</a:t>
            </a:r>
            <a:r>
              <a:rPr lang="en-US" altLang="en-US" b="1" dirty="0">
                <a:latin typeface="Courier New" pitchFamily="49" charset="0"/>
              </a:rPr>
              <a:t>,	; console output handle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pBuffer:PTR</a:t>
            </a:r>
            <a:r>
              <a:rPr lang="en-US" altLang="en-US" b="1" dirty="0">
                <a:latin typeface="Courier New" pitchFamily="49" charset="0"/>
              </a:rPr>
              <a:t> BYTE,	; pointer to buffer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bufsize:DWORD</a:t>
            </a:r>
            <a:r>
              <a:rPr lang="en-US" altLang="en-US" b="1" dirty="0">
                <a:latin typeface="Courier New" pitchFamily="49" charset="0"/>
              </a:rPr>
              <a:t>,	; size of buffer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xyPos:COORD</a:t>
            </a:r>
            <a:r>
              <a:rPr lang="en-US" altLang="en-US" b="1" dirty="0">
                <a:latin typeface="Courier New" pitchFamily="49" charset="0"/>
              </a:rPr>
              <a:t>,	; first cell coordinates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pCount:PTR</a:t>
            </a:r>
            <a:r>
              <a:rPr lang="en-US" altLang="en-US" b="1" dirty="0">
                <a:latin typeface="Courier New" pitchFamily="49" charset="0"/>
              </a:rPr>
              <a:t> DWORD	; output count</a:t>
            </a:r>
          </a:p>
        </p:txBody>
      </p:sp>
    </p:spTree>
    <p:extLst>
      <p:ext uri="{BB962C8B-B14F-4D97-AF65-F5344CB8AC3E}">
        <p14:creationId xmlns:p14="http://schemas.microsoft.com/office/powerpoint/2010/main" val="9466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30486"/>
          <a:stretch/>
        </p:blipFill>
        <p:spPr>
          <a:xfrm>
            <a:off x="383545" y="2015297"/>
            <a:ext cx="5478132" cy="39389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54469"/>
          <a:stretch/>
        </p:blipFill>
        <p:spPr>
          <a:xfrm>
            <a:off x="6096000" y="2440261"/>
            <a:ext cx="5749452" cy="308897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43520991-DF31-46EA-84BE-C767457E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zh-TW" dirty="0"/>
              <a:t>Change font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10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code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542993"/>
            <a:ext cx="9911861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&gt; </a:t>
            </a:r>
            <a:r>
              <a:rPr lang="en-US" altLang="zh-TW" sz="2400" b="1" dirty="0" err="1">
                <a:solidFill>
                  <a:srgbClr val="FF0000"/>
                </a:solidFill>
              </a:rPr>
              <a:t>chcp</a:t>
            </a:r>
            <a:r>
              <a:rPr lang="en-US" altLang="zh-TW" sz="2400" b="1" dirty="0">
                <a:solidFill>
                  <a:srgbClr val="FF0000"/>
                </a:solidFill>
              </a:rPr>
              <a:t> 437</a:t>
            </a:r>
            <a:r>
              <a:rPr lang="en-US" altLang="zh-TW" sz="2400" dirty="0">
                <a:solidFill>
                  <a:schemeClr val="tx1"/>
                </a:solidFill>
              </a:rPr>
              <a:t>                             United States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40769" y="5005754"/>
            <a:ext cx="1441939" cy="4337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0" y="2361987"/>
            <a:ext cx="8357390" cy="38664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69" y="2993147"/>
            <a:ext cx="4332143" cy="357838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1408329">
            <a:off x="5311833" y="3948545"/>
            <a:ext cx="856211" cy="831273"/>
          </a:xfrm>
          <a:prstGeom prst="rightArrow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6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code page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922" b="25529"/>
          <a:stretch/>
        </p:blipFill>
        <p:spPr>
          <a:xfrm>
            <a:off x="942363" y="1662801"/>
            <a:ext cx="3470612" cy="482492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50317" y="3381028"/>
            <a:ext cx="1479665" cy="9144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" r="44419" b="25063"/>
          <a:stretch/>
        </p:blipFill>
        <p:spPr>
          <a:xfrm>
            <a:off x="7268212" y="1662802"/>
            <a:ext cx="3917650" cy="48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8897006" cy="4351338"/>
          </a:xfrm>
        </p:spPr>
        <p:txBody>
          <a:bodyPr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假設組別為第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組，則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7%4=3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，所以</a:t>
            </a:r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假設組別為第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組，則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60%4=0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，所以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8" b="26416"/>
          <a:stretch/>
        </p:blipFill>
        <p:spPr bwMode="auto">
          <a:xfrm>
            <a:off x="5398111" y="1554040"/>
            <a:ext cx="3499703" cy="244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77" b="27869"/>
          <a:stretch/>
        </p:blipFill>
        <p:spPr bwMode="auto">
          <a:xfrm>
            <a:off x="5609125" y="4168286"/>
            <a:ext cx="3077674" cy="234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3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2150" y="1362074"/>
            <a:ext cx="11499850" cy="549592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明天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2022/12/6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12:00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前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每組一份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將下列檔案打包成</a:t>
            </a:r>
            <a:r>
              <a:rPr lang="zh-TW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壓縮檔</a:t>
            </a:r>
            <a:r>
              <a:rPr lang="en-US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(.zip || .</a:t>
            </a:r>
            <a:r>
              <a:rPr lang="en-US" altLang="zh-TW" b="1" kern="0" dirty="0" err="1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rar</a:t>
            </a:r>
            <a:r>
              <a:rPr lang="en-US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 || .7z)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，檔案名稱為</a:t>
            </a:r>
            <a:r>
              <a:rPr lang="en-US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lab12_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組別</a:t>
            </a:r>
            <a:r>
              <a:rPr lang="en-US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 (e.g. lab12_group1.zip)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。</a:t>
            </a:r>
            <a:endParaRPr lang="zh-TW" altLang="zh-TW" sz="2000" kern="1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程式碼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(*.</a:t>
            </a:r>
            <a:r>
              <a:rPr lang="en-US" altLang="zh-TW" sz="1600" dirty="0" err="1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asm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(*.doc|| *.docx || *.pdf)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報告標題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組別、姓名</a:t>
            </a:r>
            <a:r>
              <a:rPr lang="zh-TW" altLang="en-US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、學號</a:t>
            </a:r>
            <a:endParaRPr lang="en-US" altLang="zh-TW" sz="1600" dirty="0">
              <a:solidFill>
                <a:srgbClr val="303030"/>
              </a:solidFill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en-US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結果截圖、程式碼截圖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+</a:t>
            </a:r>
            <a:r>
              <a:rPr lang="zh-TW" altLang="en-US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說明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報告內容必須能夠表達你們 </a:t>
            </a:r>
            <a:r>
              <a:rPr lang="en-US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r>
              <a:rPr lang="zh-TW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了解此程式的運作</a:t>
            </a:r>
            <a:r>
              <a:rPr lang="en-US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00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心得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6552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</Template>
  <TotalTime>0</TotalTime>
  <Words>464</Words>
  <Application>Microsoft Office PowerPoint</Application>
  <PresentationFormat>寬螢幕</PresentationFormat>
  <Paragraphs>91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Microsoft JhengHei UI</vt:lpstr>
      <vt:lpstr>Arial</vt:lpstr>
      <vt:lpstr>Calibri</vt:lpstr>
      <vt:lpstr>Consolas</vt:lpstr>
      <vt:lpstr>Courier New</vt:lpstr>
      <vt:lpstr>Segoe UI</vt:lpstr>
      <vt:lpstr>Segoe UI Light</vt:lpstr>
      <vt:lpstr>Wingdings</vt:lpstr>
      <vt:lpstr>WelcomeDoc</vt:lpstr>
      <vt:lpstr>  組合語言上機實習 (第十四週)   2022/12/5 </vt:lpstr>
      <vt:lpstr>目標</vt:lpstr>
      <vt:lpstr>目標</vt:lpstr>
      <vt:lpstr>方法</vt:lpstr>
      <vt:lpstr>Change font size</vt:lpstr>
      <vt:lpstr>Change code page</vt:lpstr>
      <vt:lpstr>Change code page</vt:lpstr>
      <vt:lpstr>結果</vt:lpstr>
      <vt:lpstr>報告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2015-05-03T11:25:18Z</dcterms:created>
  <dcterms:modified xsi:type="dcterms:W3CDTF">2022-12-05T09:28:19Z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