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2"/>
  </p:handoutMasterIdLst>
  <p:sldIdLst>
    <p:sldId id="256" r:id="rId2"/>
    <p:sldId id="267" r:id="rId3"/>
    <p:sldId id="288" r:id="rId4"/>
    <p:sldId id="285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6E6E6"/>
    <a:srgbClr val="F2F2F2"/>
    <a:srgbClr val="AFABAB"/>
    <a:srgbClr val="D0CECE"/>
    <a:srgbClr val="F7F7F7"/>
    <a:srgbClr val="8E9AA8"/>
    <a:srgbClr val="B2BDCA"/>
    <a:srgbClr val="C3CDDB"/>
    <a:srgbClr val="2C3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194" y="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28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B738569-36D3-8466-9775-0FDB476752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867F70-CAA9-D395-122F-CB3CCCC4DB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98105-231E-4AAE-A8C0-32C90C034DE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B2E4E5-EA40-A54B-3D0B-90E120B51E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7627E3-B886-F855-89A0-71B08F3FAB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A1CBC-DAF3-4193-8F84-6EDC406B20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466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B795B-9FA5-7345-EA6C-3C760BF6A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8B0E63-6778-76E8-39B2-B6F86B363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3FBAAC-166A-A3A1-1D6F-14533565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46F-B771-4F2D-80E1-DD5B5862ED8B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587E81-76C9-66C4-3E08-F133E020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F60432-6ACB-BDCE-933B-78A8C08C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14AB-865F-430F-893F-96A078A2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2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EDD7C-9C3D-6EE7-63E9-2A1992B2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BECC2C-B20A-E566-3160-FE3218B59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131828-97B6-E74B-FED3-58C456C1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46F-B771-4F2D-80E1-DD5B5862ED8B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8F8BAA-8503-C628-79D6-8D02B58E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00DB14-499D-8A68-E96A-08C6C6A1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14AB-865F-430F-893F-96A078A2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5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9B9E3B-3985-1236-1597-BB9670AD5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5B3125-F377-70B1-FF7B-B384B47EF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B76EE9-3AD6-4D5A-D371-49F37E28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46F-B771-4F2D-80E1-DD5B5862ED8B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63B12-BB85-B9CF-B75B-1302E38B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15CBF8-0E0D-B5C4-887A-95FD7250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14AB-865F-430F-893F-96A078A2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29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79B0A-A49B-3DB8-40F9-65425027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72D45-2E82-DE79-587E-B3FD2BADF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F3D22-B29B-7747-748F-7F3241B2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57CE-C7C1-4A65-8F7A-A0AE82507BB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326C35-65D1-8475-E4A3-3C30291F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BDA15F-FE88-B568-264E-B76393A5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9346-6324-467C-B10B-4E7BB87D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27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0A4CF-086A-5A50-59F2-0DF2FDAA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70765F-8D2F-C945-71AB-0C171D4F2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04FCF-7EBA-4375-F284-9623055F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46F-B771-4F2D-80E1-DD5B5862ED8B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C3C689-E47C-CEEC-7AA1-E6113007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348D3D-BCB1-DBD8-BC2D-7A887B8A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14AB-865F-430F-893F-96A078A2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99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0051D-DE19-37DB-5A30-5ADEEB6C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C9BDA-0340-587F-3862-93D16349C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215782-27E2-24BB-FA35-BDD643BD5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DCF808-7602-B78A-60CB-844B749E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57CE-C7C1-4A65-8F7A-A0AE82507BB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21D4C9-E900-BA84-A1D9-EC16BBFA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FCADDD-AD95-1EFD-99AA-896CEEA7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9346-6324-467C-B10B-4E7BB87D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78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FED6E-ACFD-8647-8179-2D96D070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450D1E-B316-F6F7-F772-1A774DB3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A38B91-3C3C-5A40-0FD7-710AEB42B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B208C9-AA4F-137D-35E9-064D3897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218E2F-E64A-758A-EEE1-12951FEB8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BEC5E6-134B-76D9-E067-A882AA25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57CE-C7C1-4A65-8F7A-A0AE82507BB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35A66C-95AA-894F-DEE8-B10B0FC2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006DE8-9730-53FA-354D-D72551BC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9346-6324-467C-B10B-4E7BB87D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89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7121F-9FC6-1961-2C9E-A3979CC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316AB2-46AF-7F4B-3863-5EC1EC83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46F-B771-4F2D-80E1-DD5B5862ED8B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490F42-8493-53AD-06F2-74747D5C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83FA92-79B5-13DF-13CC-09355112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14AB-865F-430F-893F-96A078A2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40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D404F1-4568-7EE6-6A56-EA832B8A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46F-B771-4F2D-80E1-DD5B5862ED8B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FEF3B9-5054-7DEF-54DA-AB65D2AB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E6FFC8-2E8B-6702-D379-2B2CEAC8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14AB-865F-430F-893F-96A078A234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73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750D7-BB5D-040F-FF90-A8E460C7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99A2F-C1B5-0C05-A1E0-D10739B3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0AC98F-BD99-2282-3C19-D64775580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F47912-025B-ECA7-4B8A-63BA5721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57CE-C7C1-4A65-8F7A-A0AE82507BB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C0C43E-AAD6-2B2F-DA93-278AFBB8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1482E-F497-B1D6-21FB-395951A0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9346-6324-467C-B10B-4E7BB87D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65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EE316-B4F2-048E-4A02-6665A5A7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5B5430-60FA-00A9-EDE0-622ECC3AC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A68BD2-0C4C-D750-A30A-4AC1629B9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0FF980-DFE1-D2E0-2045-69F29D5A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257CE-C7C1-4A65-8F7A-A0AE82507BB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01ED0C-4D43-4111-660E-0FF7C666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E515F5-1203-C396-895A-148093D8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9346-6324-467C-B10B-4E7BB87D4F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22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255809-1CFF-D385-87A3-272A0F3F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1B3CCF-6B22-C604-204B-B85CFD7B8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04DB68-F202-6B4E-FFA1-60F9A196B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57CE-C7C1-4A65-8F7A-A0AE82507BB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2B8CA9-ADA5-A24C-7AAA-36DD0CC28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630F4E-91C7-6FB6-4AAF-AE15AB3BA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9346-6324-467C-B10B-4E7BB87D4FB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4EBDE4-72ED-009D-FD44-53910E2FD98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B080D0D0-9F58-49C1-B63D-D4995101B3AB}"/>
              </a:ext>
            </a:extLst>
          </p:cNvPr>
          <p:cNvSpPr txBox="1">
            <a:spLocks/>
          </p:cNvSpPr>
          <p:nvPr userDrawn="1"/>
        </p:nvSpPr>
        <p:spPr>
          <a:xfrm>
            <a:off x="11646768" y="6476752"/>
            <a:ext cx="642888" cy="381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8417D3-E917-4B44-B45E-765CBA9FC3A5}" type="slidenum">
              <a:rPr lang="zh-TW" altLang="en-US" sz="200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‹#›</a:t>
            </a:fld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918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9416" y="2132856"/>
            <a:ext cx="10582200" cy="1966938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 Simple Game Engine</a:t>
            </a:r>
            <a:br>
              <a:rPr lang="en-US" altLang="zh-TW" sz="6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</a:br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CPP-TANK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688288" y="6497960"/>
            <a:ext cx="3302000" cy="360040"/>
          </a:xfrm>
        </p:spPr>
        <p:txBody>
          <a:bodyPr/>
          <a:lstStyle/>
          <a:p>
            <a:r>
              <a:rPr lang="zh-TW" altLang="en-US" sz="1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資電四 </a:t>
            </a:r>
            <a:r>
              <a:rPr lang="en-US" altLang="zh-TW" sz="1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110504517</a:t>
            </a:r>
            <a:r>
              <a:rPr lang="zh-TW" altLang="en-US" sz="1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李睿穎</a:t>
            </a:r>
          </a:p>
        </p:txBody>
      </p:sp>
    </p:spTree>
    <p:extLst>
      <p:ext uri="{BB962C8B-B14F-4D97-AF65-F5344CB8AC3E}">
        <p14:creationId xmlns:p14="http://schemas.microsoft.com/office/powerpoint/2010/main" val="23789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F764F-CEDD-E943-189D-E4601D401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DB33180-17CF-2AC0-1F5C-B3A2CA01EE48}"/>
              </a:ext>
            </a:extLst>
          </p:cNvPr>
          <p:cNvSpPr/>
          <p:nvPr/>
        </p:nvSpPr>
        <p:spPr>
          <a:xfrm>
            <a:off x="407367" y="2290092"/>
            <a:ext cx="11377265" cy="3931657"/>
          </a:xfrm>
          <a:prstGeom prst="rect">
            <a:avLst/>
          </a:prstGeom>
          <a:solidFill>
            <a:srgbClr val="F7F7F7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0C6BDB2-0F9F-394D-D494-D0FBEE784A93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Manager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F3D41F4-200C-6BE6-CE51-FDCA9CA7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System Design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2C1852C-86F9-122C-C3A0-826543FFB75D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CEB9A209-9C11-F2F4-66BB-90A38EC00BEA}"/>
              </a:ext>
            </a:extLst>
          </p:cNvPr>
          <p:cNvSpPr/>
          <p:nvPr/>
        </p:nvSpPr>
        <p:spPr>
          <a:xfrm>
            <a:off x="407367" y="2300000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Manager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內容版面配置區 4">
            <a:extLst>
              <a:ext uri="{FF2B5EF4-FFF2-40B4-BE49-F238E27FC236}">
                <a16:creationId xmlns:a16="http://schemas.microsoft.com/office/drawing/2014/main" id="{81FDDF21-9526-3AC5-CA60-8E8B8E4458AD}"/>
              </a:ext>
            </a:extLst>
          </p:cNvPr>
          <p:cNvSpPr txBox="1">
            <a:spLocks/>
          </p:cNvSpPr>
          <p:nvPr/>
        </p:nvSpPr>
        <p:spPr>
          <a:xfrm>
            <a:off x="2420763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Key Table</a:t>
            </a:r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B9F52C79-E300-CBCE-3DC2-F30410856F05}"/>
              </a:ext>
            </a:extLst>
          </p:cNvPr>
          <p:cNvSpPr txBox="1">
            <a:spLocks/>
          </p:cNvSpPr>
          <p:nvPr/>
        </p:nvSpPr>
        <p:spPr>
          <a:xfrm>
            <a:off x="633801" y="1260906"/>
            <a:ext cx="10934807" cy="81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Construct Managers to control the interaction and triggering between different Sub-Systems.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D7B3D4B-3BA8-06DE-06C8-4C227538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142" y="3184615"/>
            <a:ext cx="1686906" cy="156562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17584FE-645B-F5D6-8161-E89599DF0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076" y="3290286"/>
            <a:ext cx="1564986" cy="1459954"/>
          </a:xfrm>
          <a:prstGeom prst="rect">
            <a:avLst/>
          </a:prstGeom>
        </p:spPr>
      </p:pic>
      <p:sp>
        <p:nvSpPr>
          <p:cNvPr id="24" name="內容版面配置區 4">
            <a:extLst>
              <a:ext uri="{FF2B5EF4-FFF2-40B4-BE49-F238E27FC236}">
                <a16:creationId xmlns:a16="http://schemas.microsoft.com/office/drawing/2014/main" id="{9BA029BA-E202-4F93-71CC-9492A6DC648F}"/>
              </a:ext>
            </a:extLst>
          </p:cNvPr>
          <p:cNvSpPr txBox="1">
            <a:spLocks/>
          </p:cNvSpPr>
          <p:nvPr/>
        </p:nvSpPr>
        <p:spPr>
          <a:xfrm>
            <a:off x="5181225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Flow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Control</a:t>
            </a: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E9F61515-3D9D-F4C9-F83F-B259909B5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247" y="3453491"/>
            <a:ext cx="1245856" cy="1305753"/>
          </a:xfrm>
          <a:prstGeom prst="rect">
            <a:avLst/>
          </a:prstGeom>
        </p:spPr>
      </p:pic>
      <p:sp>
        <p:nvSpPr>
          <p:cNvPr id="29" name="內容版面配置區 4">
            <a:extLst>
              <a:ext uri="{FF2B5EF4-FFF2-40B4-BE49-F238E27FC236}">
                <a16:creationId xmlns:a16="http://schemas.microsoft.com/office/drawing/2014/main" id="{2986FEF4-3DB8-C201-6859-74FB51955700}"/>
              </a:ext>
            </a:extLst>
          </p:cNvPr>
          <p:cNvSpPr txBox="1">
            <a:spLocks/>
          </p:cNvSpPr>
          <p:nvPr/>
        </p:nvSpPr>
        <p:spPr>
          <a:xfrm>
            <a:off x="7851932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Handle</a:t>
            </a:r>
          </a:p>
        </p:txBody>
      </p:sp>
    </p:spTree>
    <p:extLst>
      <p:ext uri="{BB962C8B-B14F-4D97-AF65-F5344CB8AC3E}">
        <p14:creationId xmlns:p14="http://schemas.microsoft.com/office/powerpoint/2010/main" val="403899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E85DF-B6D4-30A1-95A7-FD2B392FD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F030F4D1-D657-C78E-DF76-265E08481597}"/>
              </a:ext>
            </a:extLst>
          </p:cNvPr>
          <p:cNvSpPr txBox="1">
            <a:spLocks/>
          </p:cNvSpPr>
          <p:nvPr/>
        </p:nvSpPr>
        <p:spPr>
          <a:xfrm>
            <a:off x="839416" y="2276872"/>
            <a:ext cx="10582200" cy="196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Game Showcase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2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ED413-AF8D-3BF1-38DA-C067C2B51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5544CBC2-9277-2F5F-6671-5FF6F82FE7F5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Screen-shot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1C5DB3A-3DE0-119D-B44D-8617A4A6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Game Showcase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331A484-D8F9-444E-5DA4-B22EF0CC8BEE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BB99CA48-8643-38C6-D7B2-5719F504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916832"/>
            <a:ext cx="4833540" cy="36267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CBE1CC6-2C5D-A213-8418-06BBB1E59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54" y="1916832"/>
            <a:ext cx="4856314" cy="36267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771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48645-38A5-6F89-1396-6D025FF79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92935681-B77F-239F-577B-DD3925690270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Monster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254E1BE-54A5-A4FD-C7E4-996FE985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Game Showcase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10875A6-17AF-69E4-8795-B07EA9026688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79222797-BA24-04A3-57AE-6CC72D7DB8B0}"/>
              </a:ext>
            </a:extLst>
          </p:cNvPr>
          <p:cNvSpPr txBox="1">
            <a:spLocks/>
          </p:cNvSpPr>
          <p:nvPr/>
        </p:nvSpPr>
        <p:spPr>
          <a:xfrm>
            <a:off x="2925368" y="2038343"/>
            <a:ext cx="8928992" cy="81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Continuously approach the player.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B8A0EF-C7C8-DA79-4F22-F7FF94632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03" y="1769338"/>
            <a:ext cx="1080120" cy="10801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4F2D336-B477-C561-288C-EBE8448D3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03" y="3380266"/>
            <a:ext cx="1031272" cy="103127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51BB29B-1C17-A02E-E4D4-F639D1A36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03" y="4918186"/>
            <a:ext cx="1031272" cy="1031272"/>
          </a:xfrm>
          <a:prstGeom prst="rect">
            <a:avLst/>
          </a:prstGeom>
        </p:spPr>
      </p:pic>
      <p:sp>
        <p:nvSpPr>
          <p:cNvPr id="14" name="內容版面配置區 4">
            <a:extLst>
              <a:ext uri="{FF2B5EF4-FFF2-40B4-BE49-F238E27FC236}">
                <a16:creationId xmlns:a16="http://schemas.microsoft.com/office/drawing/2014/main" id="{74850637-0C33-6468-D337-0F2BD039EF44}"/>
              </a:ext>
            </a:extLst>
          </p:cNvPr>
          <p:cNvSpPr txBox="1">
            <a:spLocks/>
          </p:cNvSpPr>
          <p:nvPr/>
        </p:nvSpPr>
        <p:spPr>
          <a:xfrm>
            <a:off x="2930056" y="3486167"/>
            <a:ext cx="8928992" cy="81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Maintain a certain distance from the player and shoot bullets to attack.</a:t>
            </a:r>
          </a:p>
        </p:txBody>
      </p:sp>
      <p:sp>
        <p:nvSpPr>
          <p:cNvPr id="15" name="內容版面配置區 4">
            <a:extLst>
              <a:ext uri="{FF2B5EF4-FFF2-40B4-BE49-F238E27FC236}">
                <a16:creationId xmlns:a16="http://schemas.microsoft.com/office/drawing/2014/main" id="{B3CD1D6F-330B-8CB2-8A2D-662710E8316A}"/>
              </a:ext>
            </a:extLst>
          </p:cNvPr>
          <p:cNvSpPr txBox="1">
            <a:spLocks/>
          </p:cNvSpPr>
          <p:nvPr/>
        </p:nvSpPr>
        <p:spPr>
          <a:xfrm>
            <a:off x="2930056" y="5243190"/>
            <a:ext cx="8928992" cy="81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Follow other enemies and heal them.</a:t>
            </a:r>
          </a:p>
        </p:txBody>
      </p:sp>
    </p:spTree>
    <p:extLst>
      <p:ext uri="{BB962C8B-B14F-4D97-AF65-F5344CB8AC3E}">
        <p14:creationId xmlns:p14="http://schemas.microsoft.com/office/powerpoint/2010/main" val="273978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55F7E-F6B8-76D0-2E9C-E2088131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F16540F0-BA25-B4BD-8561-35DB14A93611}"/>
              </a:ext>
            </a:extLst>
          </p:cNvPr>
          <p:cNvSpPr txBox="1">
            <a:spLocks/>
          </p:cNvSpPr>
          <p:nvPr/>
        </p:nvSpPr>
        <p:spPr>
          <a:xfrm>
            <a:off x="839416" y="2276872"/>
            <a:ext cx="10582200" cy="196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Difficulty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228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BF9BB-4247-7834-1E0D-8BF4D30B8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26959BE-507D-8F0B-FAB9-A9A9762D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01" y="1260905"/>
            <a:ext cx="10934807" cy="4760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Performance issue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Not well design at the beginning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WinForm is Design for C# not C++</a:t>
            </a:r>
          </a:p>
          <a:p>
            <a:endParaRPr lang="en-US" altLang="zh-TW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endParaRPr lang="en-US" altLang="zh-TW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C61686C4-6DF0-B4DC-AF6D-63BD65E66B7D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Life is hard...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F24EB4F-4679-3000-2E87-F0E543F2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Difficulty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E819676-6D53-7128-0818-CBE9D10D10A3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367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09106-7014-2294-0ED6-6A5B063D6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8BDA07B-B46D-422B-E44F-1D5D9706D657}"/>
              </a:ext>
            </a:extLst>
          </p:cNvPr>
          <p:cNvSpPr/>
          <p:nvPr/>
        </p:nvSpPr>
        <p:spPr>
          <a:xfrm>
            <a:off x="407367" y="2290092"/>
            <a:ext cx="11377265" cy="3931657"/>
          </a:xfrm>
          <a:prstGeom prst="rect">
            <a:avLst/>
          </a:prstGeom>
          <a:solidFill>
            <a:srgbClr val="F7F7F7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FC682A5-A127-8FE9-D3A9-B595E2BBF4E1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We need performance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8C87D34-E785-A3E1-3A02-044AE42C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Difficulty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5400C8C-0940-B685-D561-97F1B3F63BC9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5FB11956-75A7-B9EC-C101-C7A2841C7D1B}"/>
              </a:ext>
            </a:extLst>
          </p:cNvPr>
          <p:cNvSpPr/>
          <p:nvPr/>
        </p:nvSpPr>
        <p:spPr>
          <a:xfrm>
            <a:off x="407367" y="2300000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Algorithm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內容版面配置區 4">
            <a:extLst>
              <a:ext uri="{FF2B5EF4-FFF2-40B4-BE49-F238E27FC236}">
                <a16:creationId xmlns:a16="http://schemas.microsoft.com/office/drawing/2014/main" id="{4B55CFB8-427F-D9EB-33B4-67FAF5890AA6}"/>
              </a:ext>
            </a:extLst>
          </p:cNvPr>
          <p:cNvSpPr txBox="1">
            <a:spLocks/>
          </p:cNvSpPr>
          <p:nvPr/>
        </p:nvSpPr>
        <p:spPr>
          <a:xfrm>
            <a:off x="1094195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Flag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Mask</a:t>
            </a:r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87F765A0-D05F-546B-DADB-C5CE50435E54}"/>
              </a:ext>
            </a:extLst>
          </p:cNvPr>
          <p:cNvSpPr txBox="1">
            <a:spLocks/>
          </p:cNvSpPr>
          <p:nvPr/>
        </p:nvSpPr>
        <p:spPr>
          <a:xfrm>
            <a:off x="633801" y="1260906"/>
            <a:ext cx="10934807" cy="81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To handle high computational load, only more efficient algorithms can be implemented.</a:t>
            </a:r>
          </a:p>
        </p:txBody>
      </p:sp>
      <p:sp>
        <p:nvSpPr>
          <p:cNvPr id="24" name="內容版面配置區 4">
            <a:extLst>
              <a:ext uri="{FF2B5EF4-FFF2-40B4-BE49-F238E27FC236}">
                <a16:creationId xmlns:a16="http://schemas.microsoft.com/office/drawing/2014/main" id="{3C83D711-828C-408B-D5A8-4DAAFB8C77A2}"/>
              </a:ext>
            </a:extLst>
          </p:cNvPr>
          <p:cNvSpPr txBox="1">
            <a:spLocks/>
          </p:cNvSpPr>
          <p:nvPr/>
        </p:nvSpPr>
        <p:spPr>
          <a:xfrm>
            <a:off x="3854657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Reduce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Vertices</a:t>
            </a:r>
          </a:p>
        </p:txBody>
      </p:sp>
      <p:sp>
        <p:nvSpPr>
          <p:cNvPr id="29" name="內容版面配置區 4">
            <a:extLst>
              <a:ext uri="{FF2B5EF4-FFF2-40B4-BE49-F238E27FC236}">
                <a16:creationId xmlns:a16="http://schemas.microsoft.com/office/drawing/2014/main" id="{EABA35BE-9379-5F04-59B1-C1F21F10C777}"/>
              </a:ext>
            </a:extLst>
          </p:cNvPr>
          <p:cNvSpPr txBox="1">
            <a:spLocks/>
          </p:cNvSpPr>
          <p:nvPr/>
        </p:nvSpPr>
        <p:spPr>
          <a:xfrm>
            <a:off x="6525364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Screen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Rendering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CB82563B-1CED-E037-B3E3-02719CAC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96" y="3423030"/>
            <a:ext cx="1220890" cy="1361066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3082A87E-C57B-2BA4-C131-07CAD46B5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415" y="3175645"/>
            <a:ext cx="1688678" cy="1644957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9B4D58FC-654A-C600-053A-08B7AC70E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852" y="3268716"/>
            <a:ext cx="1477499" cy="1571074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CF8ABF85-F05A-C1FD-A887-A3931E0CC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6360" y="3374194"/>
            <a:ext cx="1421502" cy="1465924"/>
          </a:xfrm>
          <a:prstGeom prst="rect">
            <a:avLst/>
          </a:prstGeom>
        </p:spPr>
      </p:pic>
      <p:sp>
        <p:nvSpPr>
          <p:cNvPr id="36" name="內容版面配置區 4">
            <a:extLst>
              <a:ext uri="{FF2B5EF4-FFF2-40B4-BE49-F238E27FC236}">
                <a16:creationId xmlns:a16="http://schemas.microsoft.com/office/drawing/2014/main" id="{F09C61FD-5B5D-96F6-43ED-9167C9CEEF34}"/>
              </a:ext>
            </a:extLst>
          </p:cNvPr>
          <p:cNvSpPr txBox="1">
            <a:spLocks/>
          </p:cNvSpPr>
          <p:nvPr/>
        </p:nvSpPr>
        <p:spPr>
          <a:xfrm>
            <a:off x="8997867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Merge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Computing</a:t>
            </a:r>
          </a:p>
        </p:txBody>
      </p:sp>
    </p:spTree>
    <p:extLst>
      <p:ext uri="{BB962C8B-B14F-4D97-AF65-F5344CB8AC3E}">
        <p14:creationId xmlns:p14="http://schemas.microsoft.com/office/powerpoint/2010/main" val="132654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14D0F-1E4F-84E3-9A82-3FB2622FC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E88F01-D6DE-CD4B-DEC5-826708705AC1}"/>
              </a:ext>
            </a:extLst>
          </p:cNvPr>
          <p:cNvSpPr/>
          <p:nvPr/>
        </p:nvSpPr>
        <p:spPr>
          <a:xfrm>
            <a:off x="407367" y="2290092"/>
            <a:ext cx="11377265" cy="3931657"/>
          </a:xfrm>
          <a:prstGeom prst="rect">
            <a:avLst/>
          </a:prstGeom>
          <a:solidFill>
            <a:srgbClr val="F7F7F7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27B92CAB-6242-515F-F639-C782CC7FFB47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C# vs C++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5C060F3-BA79-9958-1976-7EF7BFD9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Difficulty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3C946FC-18B5-8BFB-AF91-2E739DD49F30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2DEACFDA-B23B-EB36-D25D-62162B0EB4A6}"/>
              </a:ext>
            </a:extLst>
          </p:cNvPr>
          <p:cNvSpPr/>
          <p:nvPr/>
        </p:nvSpPr>
        <p:spPr>
          <a:xfrm>
            <a:off x="407367" y="2300000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Problems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內容版面配置區 4">
            <a:extLst>
              <a:ext uri="{FF2B5EF4-FFF2-40B4-BE49-F238E27FC236}">
                <a16:creationId xmlns:a16="http://schemas.microsoft.com/office/drawing/2014/main" id="{25B776FF-71E6-4C81-483A-896A561B05BD}"/>
              </a:ext>
            </a:extLst>
          </p:cNvPr>
          <p:cNvSpPr txBox="1">
            <a:spLocks/>
          </p:cNvSpPr>
          <p:nvPr/>
        </p:nvSpPr>
        <p:spPr>
          <a:xfrm>
            <a:off x="1336451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Weak Community</a:t>
            </a:r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F81E532D-C287-1FA4-7102-7F8FE4EF4A03}"/>
              </a:ext>
            </a:extLst>
          </p:cNvPr>
          <p:cNvSpPr txBox="1">
            <a:spLocks/>
          </p:cNvSpPr>
          <p:nvPr/>
        </p:nvSpPr>
        <p:spPr>
          <a:xfrm>
            <a:off x="633801" y="1260906"/>
            <a:ext cx="10934807" cy="81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WinForms C++ uses CLR to bridge C++ and C#, resulting in poor optimization due to various factors.</a:t>
            </a:r>
          </a:p>
        </p:txBody>
      </p:sp>
      <p:sp>
        <p:nvSpPr>
          <p:cNvPr id="24" name="內容版面配置區 4">
            <a:extLst>
              <a:ext uri="{FF2B5EF4-FFF2-40B4-BE49-F238E27FC236}">
                <a16:creationId xmlns:a16="http://schemas.microsoft.com/office/drawing/2014/main" id="{3BA399AD-F834-F74E-8096-11825A1D1CAC}"/>
              </a:ext>
            </a:extLst>
          </p:cNvPr>
          <p:cNvSpPr txBox="1">
            <a:spLocks/>
          </p:cNvSpPr>
          <p:nvPr/>
        </p:nvSpPr>
        <p:spPr>
          <a:xfrm>
            <a:off x="4096913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Old API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(WPF,UPF)</a:t>
            </a:r>
          </a:p>
        </p:txBody>
      </p:sp>
      <p:sp>
        <p:nvSpPr>
          <p:cNvPr id="29" name="內容版面配置區 4">
            <a:extLst>
              <a:ext uri="{FF2B5EF4-FFF2-40B4-BE49-F238E27FC236}">
                <a16:creationId xmlns:a16="http://schemas.microsoft.com/office/drawing/2014/main" id="{119A7AC3-59D0-F4B1-9336-D4C281DF6C88}"/>
              </a:ext>
            </a:extLst>
          </p:cNvPr>
          <p:cNvSpPr txBox="1">
            <a:spLocks/>
          </p:cNvSpPr>
          <p:nvPr/>
        </p:nvSpPr>
        <p:spPr>
          <a:xfrm>
            <a:off x="6767620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Mixed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Syntax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FCB1A6-D2F0-D408-0BE0-2B1CE951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73" y="3324442"/>
            <a:ext cx="1568242" cy="151277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5EB208F-0301-076B-B7E1-79D2E0D6A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3423030"/>
            <a:ext cx="1433867" cy="141381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118E2D3-76BC-5259-4D3B-F9BA5DFD1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596" y="3497838"/>
            <a:ext cx="1274904" cy="1205215"/>
          </a:xfrm>
          <a:prstGeom prst="rect">
            <a:avLst/>
          </a:prstGeom>
        </p:spPr>
      </p:pic>
      <p:grpSp>
        <p:nvGrpSpPr>
          <p:cNvPr id="21" name="群組 20">
            <a:extLst>
              <a:ext uri="{FF2B5EF4-FFF2-40B4-BE49-F238E27FC236}">
                <a16:creationId xmlns:a16="http://schemas.microsoft.com/office/drawing/2014/main" id="{ADAE2DAE-0F8E-318E-CD17-05C37B7BE760}"/>
              </a:ext>
            </a:extLst>
          </p:cNvPr>
          <p:cNvGrpSpPr/>
          <p:nvPr/>
        </p:nvGrpSpPr>
        <p:grpSpPr>
          <a:xfrm rot="5400000">
            <a:off x="10090615" y="3850088"/>
            <a:ext cx="181192" cy="779177"/>
            <a:chOff x="9876444" y="4062539"/>
            <a:chExt cx="181192" cy="779177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B099B12A-17E0-422F-C90B-6E0A388F3DFE}"/>
                </a:ext>
              </a:extLst>
            </p:cNvPr>
            <p:cNvSpPr/>
            <p:nvPr/>
          </p:nvSpPr>
          <p:spPr>
            <a:xfrm>
              <a:off x="9876444" y="4062539"/>
              <a:ext cx="181192" cy="181192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88B8E51D-F997-176D-1CDE-7F9242414C31}"/>
                </a:ext>
              </a:extLst>
            </p:cNvPr>
            <p:cNvSpPr/>
            <p:nvPr/>
          </p:nvSpPr>
          <p:spPr>
            <a:xfrm>
              <a:off x="9876444" y="4348380"/>
              <a:ext cx="181192" cy="181192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DB5EDEDB-631B-6596-630C-33EE52694B04}"/>
                </a:ext>
              </a:extLst>
            </p:cNvPr>
            <p:cNvSpPr/>
            <p:nvPr/>
          </p:nvSpPr>
          <p:spPr>
            <a:xfrm>
              <a:off x="9876444" y="4660524"/>
              <a:ext cx="181192" cy="181192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2" name="內容版面配置區 4">
            <a:extLst>
              <a:ext uri="{FF2B5EF4-FFF2-40B4-BE49-F238E27FC236}">
                <a16:creationId xmlns:a16="http://schemas.microsoft.com/office/drawing/2014/main" id="{89B59BE1-A736-1D37-B04D-ABF0A64BD642}"/>
              </a:ext>
            </a:extLst>
          </p:cNvPr>
          <p:cNvSpPr txBox="1">
            <a:spLocks/>
          </p:cNvSpPr>
          <p:nvPr/>
        </p:nvSpPr>
        <p:spPr>
          <a:xfrm>
            <a:off x="9235715" y="5013176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9594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D36B2-C616-B780-2781-4D96EEF77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896EA420-7247-97FC-5365-AB762CE976EC}"/>
              </a:ext>
            </a:extLst>
          </p:cNvPr>
          <p:cNvSpPr txBox="1">
            <a:spLocks/>
          </p:cNvSpPr>
          <p:nvPr/>
        </p:nvSpPr>
        <p:spPr>
          <a:xfrm>
            <a:off x="839416" y="2276872"/>
            <a:ext cx="10582200" cy="196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Conclusion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34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9A11D-B990-AE7C-0B1D-BCEB6ADCD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83AF391-B72A-FCFC-5FAB-41F55E991853}"/>
              </a:ext>
            </a:extLst>
          </p:cNvPr>
          <p:cNvSpPr/>
          <p:nvPr/>
        </p:nvSpPr>
        <p:spPr>
          <a:xfrm>
            <a:off x="407367" y="2290092"/>
            <a:ext cx="11377265" cy="3931657"/>
          </a:xfrm>
          <a:prstGeom prst="rect">
            <a:avLst/>
          </a:prstGeom>
          <a:solidFill>
            <a:srgbClr val="F7F7F7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5369ECFA-E523-9E8A-7677-81DEE89FF25A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That’s All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0AB5D8F-EE03-287A-D266-DB88D20D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Conclusion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5A2E05A-139E-1684-6C5F-EBEC882CEEAA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56709B11-6988-1323-B811-0870AB9DC039}"/>
              </a:ext>
            </a:extLst>
          </p:cNvPr>
          <p:cNvSpPr/>
          <p:nvPr/>
        </p:nvSpPr>
        <p:spPr>
          <a:xfrm>
            <a:off x="407367" y="2300000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Implement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內容版面配置區 4">
            <a:extLst>
              <a:ext uri="{FF2B5EF4-FFF2-40B4-BE49-F238E27FC236}">
                <a16:creationId xmlns:a16="http://schemas.microsoft.com/office/drawing/2014/main" id="{A4ED2F28-DDCF-2CBC-0FB0-1CA39E02D3D9}"/>
              </a:ext>
            </a:extLst>
          </p:cNvPr>
          <p:cNvSpPr txBox="1">
            <a:spLocks/>
          </p:cNvSpPr>
          <p:nvPr/>
        </p:nvSpPr>
        <p:spPr>
          <a:xfrm>
            <a:off x="3675679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 Simple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Engine</a:t>
            </a:r>
          </a:p>
        </p:txBody>
      </p:sp>
      <p:sp>
        <p:nvSpPr>
          <p:cNvPr id="12" name="內容版面配置區 4">
            <a:extLst>
              <a:ext uri="{FF2B5EF4-FFF2-40B4-BE49-F238E27FC236}">
                <a16:creationId xmlns:a16="http://schemas.microsoft.com/office/drawing/2014/main" id="{4E260715-D3D9-94E0-C273-8BB443C91AC0}"/>
              </a:ext>
            </a:extLst>
          </p:cNvPr>
          <p:cNvSpPr txBox="1">
            <a:spLocks/>
          </p:cNvSpPr>
          <p:nvPr/>
        </p:nvSpPr>
        <p:spPr>
          <a:xfrm>
            <a:off x="633801" y="1260906"/>
            <a:ext cx="10934807" cy="819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 good architecture can indeed significantly accelerate software development.</a:t>
            </a:r>
          </a:p>
        </p:txBody>
      </p:sp>
      <p:sp>
        <p:nvSpPr>
          <p:cNvPr id="24" name="內容版面配置區 4">
            <a:extLst>
              <a:ext uri="{FF2B5EF4-FFF2-40B4-BE49-F238E27FC236}">
                <a16:creationId xmlns:a16="http://schemas.microsoft.com/office/drawing/2014/main" id="{38FB4310-DED5-71CE-9946-D8A55BDCA79A}"/>
              </a:ext>
            </a:extLst>
          </p:cNvPr>
          <p:cNvSpPr txBox="1">
            <a:spLocks/>
          </p:cNvSpPr>
          <p:nvPr/>
        </p:nvSpPr>
        <p:spPr>
          <a:xfrm>
            <a:off x="6436141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2D Physics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Simulation</a:t>
            </a:r>
          </a:p>
        </p:txBody>
      </p:sp>
      <p:sp>
        <p:nvSpPr>
          <p:cNvPr id="29" name="內容版面配置區 4">
            <a:extLst>
              <a:ext uri="{FF2B5EF4-FFF2-40B4-BE49-F238E27FC236}">
                <a16:creationId xmlns:a16="http://schemas.microsoft.com/office/drawing/2014/main" id="{18CEA281-4E53-F00E-91E4-D2B922CEA6F5}"/>
              </a:ext>
            </a:extLst>
          </p:cNvPr>
          <p:cNvSpPr txBox="1">
            <a:spLocks/>
          </p:cNvSpPr>
          <p:nvPr/>
        </p:nvSpPr>
        <p:spPr>
          <a:xfrm>
            <a:off x="9106848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Find out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CLR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A1CDDC4-CCED-4995-2474-11C8750D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672" y="3193124"/>
            <a:ext cx="1822296" cy="165506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1B5B2AF-3420-73AB-30F8-DFFE2AA4A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3103146"/>
            <a:ext cx="1312904" cy="1656896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BA2CB3F0-62D0-E3DA-4999-F49394AC4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370" y="3429000"/>
            <a:ext cx="1237442" cy="1228819"/>
          </a:xfrm>
          <a:prstGeom prst="rect">
            <a:avLst/>
          </a:prstGeom>
        </p:spPr>
      </p:pic>
      <p:sp>
        <p:nvSpPr>
          <p:cNvPr id="25" name="內容版面配置區 4">
            <a:extLst>
              <a:ext uri="{FF2B5EF4-FFF2-40B4-BE49-F238E27FC236}">
                <a16:creationId xmlns:a16="http://schemas.microsoft.com/office/drawing/2014/main" id="{F3DA535F-E64B-092F-6BDF-F7B84575B2E1}"/>
              </a:ext>
            </a:extLst>
          </p:cNvPr>
          <p:cNvSpPr txBox="1">
            <a:spLocks/>
          </p:cNvSpPr>
          <p:nvPr/>
        </p:nvSpPr>
        <p:spPr>
          <a:xfrm>
            <a:off x="1154637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Application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Workflow</a:t>
            </a: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4D9AFFB1-99C1-06AA-3188-A78E27788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5266" y="3077045"/>
            <a:ext cx="1737228" cy="176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6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Table of contents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System Design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Game Showcase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Difficulty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Conclusion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24F68A59-05A7-E564-2D33-1687773814B1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42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88C32-30C3-7E1A-E33C-2BE6B346E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580B541F-3B88-ED52-2A80-075FBAFE6C85}"/>
              </a:ext>
            </a:extLst>
          </p:cNvPr>
          <p:cNvSpPr txBox="1">
            <a:spLocks/>
          </p:cNvSpPr>
          <p:nvPr/>
        </p:nvSpPr>
        <p:spPr>
          <a:xfrm>
            <a:off x="839416" y="2276872"/>
            <a:ext cx="10582200" cy="196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Question &amp; Answer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F4DF280-14C3-CEFD-0F72-030254365FA5}"/>
              </a:ext>
            </a:extLst>
          </p:cNvPr>
          <p:cNvSpPr txBox="1">
            <a:spLocks/>
          </p:cNvSpPr>
          <p:nvPr/>
        </p:nvSpPr>
        <p:spPr>
          <a:xfrm>
            <a:off x="4546340" y="3645024"/>
            <a:ext cx="3168352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Thanks for listening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4CF1CE-2E11-1EB7-0B52-9FF009D17BCC}"/>
              </a:ext>
            </a:extLst>
          </p:cNvPr>
          <p:cNvSpPr txBox="1">
            <a:spLocks/>
          </p:cNvSpPr>
          <p:nvPr/>
        </p:nvSpPr>
        <p:spPr>
          <a:xfrm>
            <a:off x="8688288" y="6497960"/>
            <a:ext cx="3302000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資電四 </a:t>
            </a:r>
            <a:r>
              <a:rPr lang="en-US" altLang="zh-TW" sz="1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110504517</a:t>
            </a:r>
            <a:r>
              <a:rPr lang="zh-TW" altLang="en-US" sz="18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李睿穎</a:t>
            </a:r>
          </a:p>
        </p:txBody>
      </p:sp>
    </p:spTree>
    <p:extLst>
      <p:ext uri="{BB962C8B-B14F-4D97-AF65-F5344CB8AC3E}">
        <p14:creationId xmlns:p14="http://schemas.microsoft.com/office/powerpoint/2010/main" val="287983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45BC3-52F0-9966-8409-85BF10CA6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2E07350B-DE81-F71D-6726-D1A632C0C552}"/>
              </a:ext>
            </a:extLst>
          </p:cNvPr>
          <p:cNvSpPr txBox="1">
            <a:spLocks/>
          </p:cNvSpPr>
          <p:nvPr/>
        </p:nvSpPr>
        <p:spPr>
          <a:xfrm>
            <a:off x="839416" y="2276872"/>
            <a:ext cx="10582200" cy="196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Introduction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4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1E6E4-CB2C-AA93-1518-A0FE4FDB2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3DCAD6-2DD8-D7DA-C98A-D85797E1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01" y="1260906"/>
            <a:ext cx="10934807" cy="8194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Creating a program that runs is easy, but designing a modular and scalable architecture is a whole different matter.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01FFA48F-B401-930A-AEE6-65C0E5AC3A2D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Background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E091B83-064A-45C5-D833-F198CCF8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Introduction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192D8DC-D082-5798-C0D3-55740EF928F3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B9455B65-9CB4-AE26-A068-B70AA5D52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7" b="90123" l="9718" r="89969">
                        <a14:foregroundMark x1="68966" y1="34568" x2="62696" y2="33333"/>
                        <a14:foregroundMark x1="76176" y1="37346" x2="62696" y2="41358"/>
                        <a14:foregroundMark x1="62382" y1="20679" x2="29154" y2="17593"/>
                        <a14:foregroundMark x1="80878" y1="33642" x2="65204" y2="43210"/>
                        <a14:foregroundMark x1="65204" y1="43210" x2="65204" y2="43210"/>
                        <a14:foregroundMark x1="77743" y1="34568" x2="73041" y2="44753"/>
                        <a14:foregroundMark x1="77743" y1="29938" x2="68652" y2="44753"/>
                        <a14:foregroundMark x1="63323" y1="41975" x2="31975" y2="42593"/>
                        <a14:foregroundMark x1="31975" y1="42593" x2="40752" y2="41975"/>
                        <a14:foregroundMark x1="54232" y1="50000" x2="48589" y2="76852"/>
                        <a14:foregroundMark x1="48589" y1="76852" x2="26332" y2="60185"/>
                        <a14:foregroundMark x1="26332" y1="60185" x2="29467" y2="52160"/>
                        <a14:foregroundMark x1="35423" y1="50926" x2="31034" y2="69444"/>
                        <a14:foregroundMark x1="31034" y1="69444" x2="33856" y2="65432"/>
                        <a14:foregroundMark x1="26019" y1="50926" x2="26646" y2="54630"/>
                        <a14:foregroundMark x1="28840" y1="48765" x2="42633" y2="62654"/>
                        <a14:foregroundMark x1="42633" y1="62654" x2="41693" y2="47222"/>
                        <a14:foregroundMark x1="28213" y1="53704" x2="28527" y2="63580"/>
                        <a14:foregroundMark x1="27586" y1="61728" x2="31348" y2="66975"/>
                        <a14:foregroundMark x1="31348" y1="70062" x2="22571" y2="69753"/>
                        <a14:foregroundMark x1="50784" y1="77469" x2="61442" y2="75617"/>
                        <a14:foregroundMark x1="52351" y1="55556" x2="61129" y2="55864"/>
                        <a14:foregroundMark x1="29154" y1="57407" x2="18495" y2="57407"/>
                        <a14:foregroundMark x1="31975" y1="55864" x2="23197" y2="55864"/>
                        <a14:foregroundMark x1="21317" y1="25926" x2="36050" y2="19136"/>
                        <a14:foregroundMark x1="24164" y1="17052" x2="15674" y2="26852"/>
                        <a14:foregroundMark x1="22984" y1="17011" x2="13480" y2="27469"/>
                        <a14:foregroundMark x1="13770" y1="24430" x2="30310" y2="17264"/>
                        <a14:foregroundMark x1="49480" y1="16875" x2="37618" y2="22840"/>
                        <a14:foregroundMark x1="37618" y1="22840" x2="36050" y2="22840"/>
                        <a14:foregroundMark x1="57994" y1="17593" x2="45455" y2="25617"/>
                        <a14:foregroundMark x1="67712" y1="20988" x2="56749" y2="16633"/>
                        <a14:foregroundMark x1="58324" y1="16580" x2="67712" y2="24074"/>
                        <a14:foregroundMark x1="68966" y1="17901" x2="64803" y2="16364"/>
                        <a14:foregroundMark x1="63625" y1="16403" x2="69906" y2="23765"/>
                        <a14:foregroundMark x1="70846" y1="20988" x2="60178" y2="16518"/>
                        <a14:foregroundMark x1="21145" y1="16948" x2="14046" y2="24936"/>
                        <a14:foregroundMark x1="10974" y1="27476" x2="10658" y2="27778"/>
                        <a14:foregroundMark x1="21944" y1="16975" x2="13902" y2="24673"/>
                        <a14:foregroundMark x1="13793" y1="23148" x2="23872" y2="17042"/>
                        <a14:foregroundMark x1="15517" y1="16375" x2="12947" y2="22925"/>
                        <a14:foregroundMark x1="23295" y1="17022" x2="11912" y2="29630"/>
                        <a14:foregroundMark x1="11205" y1="27363" x2="10972" y2="28395"/>
                        <a14:foregroundMark x1="13595" y1="16774" x2="12423" y2="21967"/>
                        <a14:foregroundMark x1="10729" y1="27595" x2="10658" y2="27778"/>
                        <a14:foregroundMark x1="14734" y1="17284" x2="12711" y2="22493"/>
                        <a14:foregroundMark x1="14114" y1="16774" x2="12730" y2="22528"/>
                        <a14:foregroundMark x1="12687" y1="16774" x2="11334" y2="22221"/>
                        <a14:foregroundMark x1="11120" y1="27405" x2="11285" y2="30247"/>
                        <a14:foregroundMark x1="10658" y1="19444" x2="10833" y2="22464"/>
                        <a14:foregroundMark x1="66702" y1="16301" x2="69592" y2="20679"/>
                        <a14:foregroundMark x1="70314" y1="16037" x2="70533" y2="16049"/>
                        <a14:foregroundMark x1="70533" y1="16049" x2="70846" y2="19753"/>
                        <a14:foregroundMark x1="70219" y1="18210" x2="65866" y2="16328"/>
                        <a14:foregroundMark x1="14420" y1="14506" x2="52665" y2="16049"/>
                        <a14:foregroundMark x1="31661" y1="14506" x2="64263" y2="16049"/>
                        <a14:foregroundMark x1="69279" y1="14506" x2="51724" y2="14815"/>
                        <a14:foregroundMark x1="65204" y1="13889" x2="28840" y2="14198"/>
                        <a14:foregroundMark x1="27586" y1="13580" x2="11912" y2="16667"/>
                        <a14:foregroundMark x1="11912" y1="16667" x2="11599" y2="18519"/>
                        <a14:foregroundMark x1="16301" y1="90432" x2="42006" y2="88889"/>
                        <a14:foregroundMark x1="42006" y1="88889" x2="65831" y2="90123"/>
                        <a14:backgroundMark x1="67581" y1="11910" x2="73041" y2="11728"/>
                        <a14:backgroundMark x1="7524" y1="24074" x2="9718" y2="280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4560" y="2654873"/>
            <a:ext cx="3354869" cy="340745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C42B7C9-5A8F-E2C5-A004-DE7E02D1E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5116" y1="76536" x2="31163" y2="75140"/>
                        <a14:foregroundMark x1="31163" y1="75140" x2="31163" y2="75140"/>
                        <a14:foregroundMark x1="52558" y1="55866" x2="62558" y2="48045"/>
                        <a14:foregroundMark x1="62558" y1="48045" x2="75814" y2="273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9605" y="1988840"/>
            <a:ext cx="4032448" cy="335724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73DA8D3-CF85-8688-979C-7400D02D2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7" b="90123" l="9718" r="89969">
                        <a14:foregroundMark x1="68966" y1="34568" x2="62696" y2="33333"/>
                        <a14:foregroundMark x1="76176" y1="37346" x2="62696" y2="41358"/>
                        <a14:foregroundMark x1="62382" y1="20679" x2="29154" y2="17593"/>
                        <a14:foregroundMark x1="80878" y1="33642" x2="65204" y2="43210"/>
                        <a14:foregroundMark x1="65204" y1="43210" x2="65204" y2="43210"/>
                        <a14:foregroundMark x1="77743" y1="34568" x2="73041" y2="44753"/>
                        <a14:foregroundMark x1="77743" y1="29938" x2="68652" y2="44753"/>
                        <a14:foregroundMark x1="63323" y1="41975" x2="31975" y2="42593"/>
                        <a14:foregroundMark x1="31975" y1="42593" x2="40752" y2="41975"/>
                        <a14:foregroundMark x1="54232" y1="50000" x2="48589" y2="76852"/>
                        <a14:foregroundMark x1="48589" y1="76852" x2="26332" y2="60185"/>
                        <a14:foregroundMark x1="26332" y1="60185" x2="29467" y2="52160"/>
                        <a14:foregroundMark x1="35423" y1="50926" x2="31034" y2="69444"/>
                        <a14:foregroundMark x1="31034" y1="69444" x2="33856" y2="65432"/>
                        <a14:foregroundMark x1="26019" y1="50926" x2="26646" y2="54630"/>
                        <a14:foregroundMark x1="28840" y1="48765" x2="42633" y2="62654"/>
                        <a14:foregroundMark x1="42633" y1="62654" x2="41693" y2="47222"/>
                        <a14:foregroundMark x1="28213" y1="53704" x2="28527" y2="63580"/>
                        <a14:foregroundMark x1="27586" y1="61728" x2="31348" y2="66975"/>
                        <a14:foregroundMark x1="31348" y1="70062" x2="22571" y2="69753"/>
                        <a14:foregroundMark x1="50784" y1="77469" x2="61442" y2="75617"/>
                        <a14:foregroundMark x1="52351" y1="55556" x2="61129" y2="55864"/>
                        <a14:foregroundMark x1="29154" y1="57407" x2="18495" y2="57407"/>
                        <a14:foregroundMark x1="31975" y1="55864" x2="23197" y2="55864"/>
                        <a14:foregroundMark x1="21317" y1="25926" x2="36050" y2="19136"/>
                        <a14:foregroundMark x1="24164" y1="17052" x2="15674" y2="26852"/>
                        <a14:foregroundMark x1="22984" y1="17011" x2="13480" y2="27469"/>
                        <a14:foregroundMark x1="13770" y1="24430" x2="30310" y2="17264"/>
                        <a14:foregroundMark x1="49480" y1="16875" x2="37618" y2="22840"/>
                        <a14:foregroundMark x1="37618" y1="22840" x2="36050" y2="22840"/>
                        <a14:foregroundMark x1="57994" y1="17593" x2="45455" y2="25617"/>
                        <a14:foregroundMark x1="67712" y1="20988" x2="56749" y2="16633"/>
                        <a14:foregroundMark x1="58324" y1="16580" x2="67712" y2="24074"/>
                        <a14:foregroundMark x1="68966" y1="17901" x2="64803" y2="16364"/>
                        <a14:foregroundMark x1="63625" y1="16403" x2="69906" y2="23765"/>
                        <a14:foregroundMark x1="70846" y1="20988" x2="60178" y2="16518"/>
                        <a14:foregroundMark x1="21145" y1="16948" x2="14046" y2="24936"/>
                        <a14:foregroundMark x1="10974" y1="27476" x2="10658" y2="27778"/>
                        <a14:foregroundMark x1="21944" y1="16975" x2="13902" y2="24673"/>
                        <a14:foregroundMark x1="13793" y1="23148" x2="23872" y2="17042"/>
                        <a14:foregroundMark x1="15517" y1="16375" x2="12947" y2="22925"/>
                        <a14:foregroundMark x1="23295" y1="17022" x2="11912" y2="29630"/>
                        <a14:foregroundMark x1="11205" y1="27363" x2="10972" y2="28395"/>
                        <a14:foregroundMark x1="13595" y1="16774" x2="12423" y2="21967"/>
                        <a14:foregroundMark x1="10729" y1="27595" x2="10658" y2="27778"/>
                        <a14:foregroundMark x1="14734" y1="17284" x2="12711" y2="22493"/>
                        <a14:foregroundMark x1="14114" y1="16774" x2="12730" y2="22528"/>
                        <a14:foregroundMark x1="12687" y1="16774" x2="11334" y2="22221"/>
                        <a14:foregroundMark x1="11120" y1="27405" x2="11285" y2="30247"/>
                        <a14:foregroundMark x1="10658" y1="19444" x2="10833" y2="22464"/>
                        <a14:foregroundMark x1="66702" y1="16301" x2="69592" y2="20679"/>
                        <a14:foregroundMark x1="70314" y1="16037" x2="70533" y2="16049"/>
                        <a14:foregroundMark x1="70533" y1="16049" x2="70846" y2="19753"/>
                        <a14:foregroundMark x1="70219" y1="18210" x2="65866" y2="16328"/>
                        <a14:foregroundMark x1="14420" y1="14506" x2="52665" y2="16049"/>
                        <a14:foregroundMark x1="31661" y1="14506" x2="64263" y2="16049"/>
                        <a14:foregroundMark x1="69279" y1="14506" x2="51724" y2="14815"/>
                        <a14:foregroundMark x1="65204" y1="13889" x2="28840" y2="14198"/>
                        <a14:foregroundMark x1="27586" y1="13580" x2="11912" y2="16667"/>
                        <a14:foregroundMark x1="11912" y1="16667" x2="11599" y2="18519"/>
                        <a14:foregroundMark x1="16301" y1="90432" x2="42006" y2="88889"/>
                        <a14:foregroundMark x1="42006" y1="88889" x2="65831" y2="90123"/>
                        <a14:backgroundMark x1="67581" y1="11910" x2="73041" y2="11728"/>
                        <a14:backgroundMark x1="7524" y1="24074" x2="9718" y2="280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7416" y="5250578"/>
            <a:ext cx="1142593" cy="116050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910E83D-7CE1-794C-D6DA-C5386B8B6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7" b="90123" l="9718" r="89969">
                        <a14:foregroundMark x1="68966" y1="34568" x2="62696" y2="33333"/>
                        <a14:foregroundMark x1="76176" y1="37346" x2="62696" y2="41358"/>
                        <a14:foregroundMark x1="62382" y1="20679" x2="29154" y2="17593"/>
                        <a14:foregroundMark x1="80878" y1="33642" x2="65204" y2="43210"/>
                        <a14:foregroundMark x1="65204" y1="43210" x2="65204" y2="43210"/>
                        <a14:foregroundMark x1="77743" y1="34568" x2="73041" y2="44753"/>
                        <a14:foregroundMark x1="77743" y1="29938" x2="68652" y2="44753"/>
                        <a14:foregroundMark x1="63323" y1="41975" x2="31975" y2="42593"/>
                        <a14:foregroundMark x1="31975" y1="42593" x2="40752" y2="41975"/>
                        <a14:foregroundMark x1="54232" y1="50000" x2="48589" y2="76852"/>
                        <a14:foregroundMark x1="48589" y1="76852" x2="26332" y2="60185"/>
                        <a14:foregroundMark x1="26332" y1="60185" x2="29467" y2="52160"/>
                        <a14:foregroundMark x1="35423" y1="50926" x2="31034" y2="69444"/>
                        <a14:foregroundMark x1="31034" y1="69444" x2="33856" y2="65432"/>
                        <a14:foregroundMark x1="26019" y1="50926" x2="26646" y2="54630"/>
                        <a14:foregroundMark x1="28840" y1="48765" x2="42633" y2="62654"/>
                        <a14:foregroundMark x1="42633" y1="62654" x2="41693" y2="47222"/>
                        <a14:foregroundMark x1="28213" y1="53704" x2="28527" y2="63580"/>
                        <a14:foregroundMark x1="27586" y1="61728" x2="31348" y2="66975"/>
                        <a14:foregroundMark x1="31348" y1="70062" x2="22571" y2="69753"/>
                        <a14:foregroundMark x1="50784" y1="77469" x2="61442" y2="75617"/>
                        <a14:foregroundMark x1="52351" y1="55556" x2="61129" y2="55864"/>
                        <a14:foregroundMark x1="29154" y1="57407" x2="18495" y2="57407"/>
                        <a14:foregroundMark x1="31975" y1="55864" x2="23197" y2="55864"/>
                        <a14:foregroundMark x1="21317" y1="25926" x2="36050" y2="19136"/>
                        <a14:foregroundMark x1="24164" y1="17052" x2="15674" y2="26852"/>
                        <a14:foregroundMark x1="22984" y1="17011" x2="13480" y2="27469"/>
                        <a14:foregroundMark x1="13770" y1="24430" x2="30310" y2="17264"/>
                        <a14:foregroundMark x1="49480" y1="16875" x2="37618" y2="22840"/>
                        <a14:foregroundMark x1="37618" y1="22840" x2="36050" y2="22840"/>
                        <a14:foregroundMark x1="57994" y1="17593" x2="45455" y2="25617"/>
                        <a14:foregroundMark x1="67712" y1="20988" x2="56749" y2="16633"/>
                        <a14:foregroundMark x1="58324" y1="16580" x2="67712" y2="24074"/>
                        <a14:foregroundMark x1="68966" y1="17901" x2="64803" y2="16364"/>
                        <a14:foregroundMark x1="63625" y1="16403" x2="69906" y2="23765"/>
                        <a14:foregroundMark x1="70846" y1="20988" x2="60178" y2="16518"/>
                        <a14:foregroundMark x1="21145" y1="16948" x2="14046" y2="24936"/>
                        <a14:foregroundMark x1="10974" y1="27476" x2="10658" y2="27778"/>
                        <a14:foregroundMark x1="21944" y1="16975" x2="13902" y2="24673"/>
                        <a14:foregroundMark x1="13793" y1="23148" x2="23872" y2="17042"/>
                        <a14:foregroundMark x1="15517" y1="16375" x2="12947" y2="22925"/>
                        <a14:foregroundMark x1="23295" y1="17022" x2="11912" y2="29630"/>
                        <a14:foregroundMark x1="11205" y1="27363" x2="10972" y2="28395"/>
                        <a14:foregroundMark x1="13595" y1="16774" x2="12423" y2="21967"/>
                        <a14:foregroundMark x1="10729" y1="27595" x2="10658" y2="27778"/>
                        <a14:foregroundMark x1="14734" y1="17284" x2="12711" y2="22493"/>
                        <a14:foregroundMark x1="14114" y1="16774" x2="12730" y2="22528"/>
                        <a14:foregroundMark x1="12687" y1="16774" x2="11334" y2="22221"/>
                        <a14:foregroundMark x1="11120" y1="27405" x2="11285" y2="30247"/>
                        <a14:foregroundMark x1="10658" y1="19444" x2="10833" y2="22464"/>
                        <a14:foregroundMark x1="66702" y1="16301" x2="69592" y2="20679"/>
                        <a14:foregroundMark x1="70314" y1="16037" x2="70533" y2="16049"/>
                        <a14:foregroundMark x1="70533" y1="16049" x2="70846" y2="19753"/>
                        <a14:foregroundMark x1="70219" y1="18210" x2="65866" y2="16328"/>
                        <a14:foregroundMark x1="14420" y1="14506" x2="52665" y2="16049"/>
                        <a14:foregroundMark x1="31661" y1="14506" x2="64263" y2="16049"/>
                        <a14:foregroundMark x1="69279" y1="14506" x2="51724" y2="14815"/>
                        <a14:foregroundMark x1="65204" y1="13889" x2="28840" y2="14198"/>
                        <a14:foregroundMark x1="27586" y1="13580" x2="11912" y2="16667"/>
                        <a14:foregroundMark x1="11912" y1="16667" x2="11599" y2="18519"/>
                        <a14:foregroundMark x1="16301" y1="90432" x2="42006" y2="88889"/>
                        <a14:foregroundMark x1="42006" y1="88889" x2="65831" y2="90123"/>
                        <a14:backgroundMark x1="67581" y1="11910" x2="73041" y2="11728"/>
                        <a14:backgroundMark x1="7524" y1="24074" x2="9718" y2="280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9683" y="5482076"/>
            <a:ext cx="1142593" cy="116050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1AD81F3-A1DE-5F4A-1EA8-C526E3F13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7" b="90123" l="9718" r="89969">
                        <a14:foregroundMark x1="68966" y1="34568" x2="62696" y2="33333"/>
                        <a14:foregroundMark x1="76176" y1="37346" x2="62696" y2="41358"/>
                        <a14:foregroundMark x1="62382" y1="20679" x2="29154" y2="17593"/>
                        <a14:foregroundMark x1="80878" y1="33642" x2="65204" y2="43210"/>
                        <a14:foregroundMark x1="65204" y1="43210" x2="65204" y2="43210"/>
                        <a14:foregroundMark x1="77743" y1="34568" x2="73041" y2="44753"/>
                        <a14:foregroundMark x1="77743" y1="29938" x2="68652" y2="44753"/>
                        <a14:foregroundMark x1="63323" y1="41975" x2="31975" y2="42593"/>
                        <a14:foregroundMark x1="31975" y1="42593" x2="40752" y2="41975"/>
                        <a14:foregroundMark x1="54232" y1="50000" x2="48589" y2="76852"/>
                        <a14:foregroundMark x1="48589" y1="76852" x2="26332" y2="60185"/>
                        <a14:foregroundMark x1="26332" y1="60185" x2="29467" y2="52160"/>
                        <a14:foregroundMark x1="35423" y1="50926" x2="31034" y2="69444"/>
                        <a14:foregroundMark x1="31034" y1="69444" x2="33856" y2="65432"/>
                        <a14:foregroundMark x1="26019" y1="50926" x2="26646" y2="54630"/>
                        <a14:foregroundMark x1="28840" y1="48765" x2="42633" y2="62654"/>
                        <a14:foregroundMark x1="42633" y1="62654" x2="41693" y2="47222"/>
                        <a14:foregroundMark x1="28213" y1="53704" x2="28527" y2="63580"/>
                        <a14:foregroundMark x1="27586" y1="61728" x2="31348" y2="66975"/>
                        <a14:foregroundMark x1="31348" y1="70062" x2="22571" y2="69753"/>
                        <a14:foregroundMark x1="50784" y1="77469" x2="61442" y2="75617"/>
                        <a14:foregroundMark x1="52351" y1="55556" x2="61129" y2="55864"/>
                        <a14:foregroundMark x1="29154" y1="57407" x2="18495" y2="57407"/>
                        <a14:foregroundMark x1="31975" y1="55864" x2="23197" y2="55864"/>
                        <a14:foregroundMark x1="21317" y1="25926" x2="36050" y2="19136"/>
                        <a14:foregroundMark x1="24164" y1="17052" x2="15674" y2="26852"/>
                        <a14:foregroundMark x1="22984" y1="17011" x2="13480" y2="27469"/>
                        <a14:foregroundMark x1="13770" y1="24430" x2="30310" y2="17264"/>
                        <a14:foregroundMark x1="49480" y1="16875" x2="37618" y2="22840"/>
                        <a14:foregroundMark x1="37618" y1="22840" x2="36050" y2="22840"/>
                        <a14:foregroundMark x1="57994" y1="17593" x2="45455" y2="25617"/>
                        <a14:foregroundMark x1="67712" y1="20988" x2="56749" y2="16633"/>
                        <a14:foregroundMark x1="58324" y1="16580" x2="67712" y2="24074"/>
                        <a14:foregroundMark x1="68966" y1="17901" x2="64803" y2="16364"/>
                        <a14:foregroundMark x1="63625" y1="16403" x2="69906" y2="23765"/>
                        <a14:foregroundMark x1="70846" y1="20988" x2="60178" y2="16518"/>
                        <a14:foregroundMark x1="21145" y1="16948" x2="14046" y2="24936"/>
                        <a14:foregroundMark x1="10974" y1="27476" x2="10658" y2="27778"/>
                        <a14:foregroundMark x1="21944" y1="16975" x2="13902" y2="24673"/>
                        <a14:foregroundMark x1="13793" y1="23148" x2="23872" y2="17042"/>
                        <a14:foregroundMark x1="15517" y1="16375" x2="12947" y2="22925"/>
                        <a14:foregroundMark x1="23295" y1="17022" x2="11912" y2="29630"/>
                        <a14:foregroundMark x1="11205" y1="27363" x2="10972" y2="28395"/>
                        <a14:foregroundMark x1="13595" y1="16774" x2="12423" y2="21967"/>
                        <a14:foregroundMark x1="10729" y1="27595" x2="10658" y2="27778"/>
                        <a14:foregroundMark x1="14734" y1="17284" x2="12711" y2="22493"/>
                        <a14:foregroundMark x1="14114" y1="16774" x2="12730" y2="22528"/>
                        <a14:foregroundMark x1="12687" y1="16774" x2="11334" y2="22221"/>
                        <a14:foregroundMark x1="11120" y1="27405" x2="11285" y2="30247"/>
                        <a14:foregroundMark x1="10658" y1="19444" x2="10833" y2="22464"/>
                        <a14:foregroundMark x1="66702" y1="16301" x2="69592" y2="20679"/>
                        <a14:foregroundMark x1="70314" y1="16037" x2="70533" y2="16049"/>
                        <a14:foregroundMark x1="70533" y1="16049" x2="70846" y2="19753"/>
                        <a14:foregroundMark x1="70219" y1="18210" x2="65866" y2="16328"/>
                        <a14:foregroundMark x1="14420" y1="14506" x2="52665" y2="16049"/>
                        <a14:foregroundMark x1="31661" y1="14506" x2="64263" y2="16049"/>
                        <a14:foregroundMark x1="69279" y1="14506" x2="51724" y2="14815"/>
                        <a14:foregroundMark x1="65204" y1="13889" x2="28840" y2="14198"/>
                        <a14:foregroundMark x1="27586" y1="13580" x2="11912" y2="16667"/>
                        <a14:foregroundMark x1="11912" y1="16667" x2="11599" y2="18519"/>
                        <a14:foregroundMark x1="16301" y1="90432" x2="42006" y2="88889"/>
                        <a14:foregroundMark x1="42006" y1="88889" x2="65831" y2="90123"/>
                        <a14:backgroundMark x1="67581" y1="11910" x2="73041" y2="11728"/>
                        <a14:backgroundMark x1="7524" y1="24074" x2="9718" y2="280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71950" y="5250578"/>
            <a:ext cx="1142593" cy="1160502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2294C7BD-EF87-7C07-BD2A-9FF531FD7283}"/>
              </a:ext>
            </a:extLst>
          </p:cNvPr>
          <p:cNvSpPr/>
          <p:nvPr/>
        </p:nvSpPr>
        <p:spPr>
          <a:xfrm>
            <a:off x="5375920" y="4009926"/>
            <a:ext cx="1233685" cy="936104"/>
          </a:xfrm>
          <a:prstGeom prst="rightArrow">
            <a:avLst>
              <a:gd name="adj1" fmla="val 37790"/>
              <a:gd name="adj2" fmla="val 50000"/>
            </a:avLst>
          </a:prstGeom>
          <a:solidFill>
            <a:schemeClr val="bg2">
              <a:lumMod val="90000"/>
            </a:schemeClr>
          </a:solidFill>
          <a:ln w="25400" cap="rnd"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46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92EC6-A3CB-DF4E-2190-44A295556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9A822D3B-59A7-D8B9-632A-B53924167A83}"/>
              </a:ext>
            </a:extLst>
          </p:cNvPr>
          <p:cNvSpPr txBox="1">
            <a:spLocks/>
          </p:cNvSpPr>
          <p:nvPr/>
        </p:nvSpPr>
        <p:spPr>
          <a:xfrm>
            <a:off x="839416" y="2276872"/>
            <a:ext cx="10582200" cy="1966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System Design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2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C3453-8898-55EB-9FF9-21C0BC3EC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7BD019E-9EC0-3E15-EC65-5D27A2A908B4}"/>
              </a:ext>
            </a:extLst>
          </p:cNvPr>
          <p:cNvSpPr/>
          <p:nvPr/>
        </p:nvSpPr>
        <p:spPr>
          <a:xfrm>
            <a:off x="1559497" y="2584456"/>
            <a:ext cx="9062600" cy="2995126"/>
          </a:xfrm>
          <a:prstGeom prst="rect">
            <a:avLst/>
          </a:prstGeom>
          <a:solidFill>
            <a:srgbClr val="F7F7F7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5781B2-CAFB-5F3D-E53B-F3D01E1AF0DF}"/>
              </a:ext>
            </a:extLst>
          </p:cNvPr>
          <p:cNvSpPr/>
          <p:nvPr/>
        </p:nvSpPr>
        <p:spPr>
          <a:xfrm>
            <a:off x="3992072" y="3180928"/>
            <a:ext cx="2016225" cy="2202808"/>
          </a:xfrm>
          <a:prstGeom prst="rect">
            <a:avLst/>
          </a:prstGeom>
          <a:solidFill>
            <a:srgbClr val="F2F2F2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68E30F-4095-8704-93D3-8C3906B1A742}"/>
              </a:ext>
            </a:extLst>
          </p:cNvPr>
          <p:cNvSpPr/>
          <p:nvPr/>
        </p:nvSpPr>
        <p:spPr>
          <a:xfrm>
            <a:off x="1799341" y="3180928"/>
            <a:ext cx="2016225" cy="2202808"/>
          </a:xfrm>
          <a:prstGeom prst="rect">
            <a:avLst/>
          </a:prstGeom>
          <a:solidFill>
            <a:srgbClr val="F2F2F2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430E233-E994-E726-0B2B-E2737E9E4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01" y="1260906"/>
            <a:ext cx="10934807" cy="819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The quality of the overall architecture design determines its future potential.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F318F238-7015-19F0-E0A1-E882278BE4F2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Overview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405B6D87-B210-0941-23EE-8883FF28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System Design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557E28B-EBD4-1D29-A755-6D46268C4B44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293867D-BAEB-96CD-A33C-EE7E60F7D8B4}"/>
              </a:ext>
            </a:extLst>
          </p:cNvPr>
          <p:cNvSpPr/>
          <p:nvPr/>
        </p:nvSpPr>
        <p:spPr>
          <a:xfrm>
            <a:off x="1559496" y="2594363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App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8B97648-B388-07CA-DC71-916EDA5BBBFC}"/>
              </a:ext>
            </a:extLst>
          </p:cNvPr>
          <p:cNvSpPr/>
          <p:nvPr/>
        </p:nvSpPr>
        <p:spPr>
          <a:xfrm>
            <a:off x="1799341" y="3180928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Math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B4171E9-6889-496E-BD39-B93A23849AC7}"/>
              </a:ext>
            </a:extLst>
          </p:cNvPr>
          <p:cNvSpPr/>
          <p:nvPr/>
        </p:nvSpPr>
        <p:spPr>
          <a:xfrm>
            <a:off x="3992074" y="3180928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Caller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17DCAA5-B74B-A545-6E48-195BD0E52755}"/>
              </a:ext>
            </a:extLst>
          </p:cNvPr>
          <p:cNvSpPr/>
          <p:nvPr/>
        </p:nvSpPr>
        <p:spPr>
          <a:xfrm>
            <a:off x="3992694" y="4132386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GameObject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F15F54C-A58B-E8E3-0B82-F41F5DE29DAB}"/>
              </a:ext>
            </a:extLst>
          </p:cNvPr>
          <p:cNvSpPr/>
          <p:nvPr/>
        </p:nvSpPr>
        <p:spPr>
          <a:xfrm>
            <a:off x="3992694" y="3700075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Event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F7B29A4-41C3-A5BD-5603-045997E35999}"/>
              </a:ext>
            </a:extLst>
          </p:cNvPr>
          <p:cNvSpPr/>
          <p:nvPr/>
        </p:nvSpPr>
        <p:spPr>
          <a:xfrm>
            <a:off x="1799341" y="3699559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Coord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0173519-E157-65CD-6C42-9BD2500504C1}"/>
              </a:ext>
            </a:extLst>
          </p:cNvPr>
          <p:cNvSpPr/>
          <p:nvPr/>
        </p:nvSpPr>
        <p:spPr>
          <a:xfrm>
            <a:off x="1799341" y="4522572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Collider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51F9D26-43F7-DF2D-5A60-45F3F6A767BA}"/>
              </a:ext>
            </a:extLst>
          </p:cNvPr>
          <p:cNvSpPr/>
          <p:nvPr/>
        </p:nvSpPr>
        <p:spPr>
          <a:xfrm>
            <a:off x="1799341" y="4954618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RigidBody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78F048-3551-F162-63F1-50D04466D4E1}"/>
              </a:ext>
            </a:extLst>
          </p:cNvPr>
          <p:cNvSpPr/>
          <p:nvPr/>
        </p:nvSpPr>
        <p:spPr>
          <a:xfrm>
            <a:off x="6184803" y="3180928"/>
            <a:ext cx="2016225" cy="2202808"/>
          </a:xfrm>
          <a:prstGeom prst="rect">
            <a:avLst/>
          </a:prstGeom>
          <a:solidFill>
            <a:srgbClr val="F2F2F2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529AB460-18F6-4F6C-A6E8-351E6692D641}"/>
              </a:ext>
            </a:extLst>
          </p:cNvPr>
          <p:cNvSpPr/>
          <p:nvPr/>
        </p:nvSpPr>
        <p:spPr>
          <a:xfrm>
            <a:off x="6184805" y="3180928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Render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18655EFC-F013-E1AF-A606-139D3806ED6C}"/>
              </a:ext>
            </a:extLst>
          </p:cNvPr>
          <p:cNvSpPr/>
          <p:nvPr/>
        </p:nvSpPr>
        <p:spPr>
          <a:xfrm>
            <a:off x="6185425" y="4132386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Src Image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0CEDB97C-2A64-2F7C-B1B7-53D53A7C0203}"/>
              </a:ext>
            </a:extLst>
          </p:cNvPr>
          <p:cNvSpPr/>
          <p:nvPr/>
        </p:nvSpPr>
        <p:spPr>
          <a:xfrm>
            <a:off x="6185425" y="3700075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PolyGraph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8FD6DF0-FA27-ED58-FC0E-F26CF417EFC0}"/>
              </a:ext>
            </a:extLst>
          </p:cNvPr>
          <p:cNvSpPr/>
          <p:nvPr/>
        </p:nvSpPr>
        <p:spPr>
          <a:xfrm>
            <a:off x="6185425" y="4551124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Text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CED8369-7682-A696-8056-C6C9B2F1FEBD}"/>
              </a:ext>
            </a:extLst>
          </p:cNvPr>
          <p:cNvSpPr/>
          <p:nvPr/>
        </p:nvSpPr>
        <p:spPr>
          <a:xfrm>
            <a:off x="8376913" y="3180928"/>
            <a:ext cx="2016225" cy="2202808"/>
          </a:xfrm>
          <a:prstGeom prst="rect">
            <a:avLst/>
          </a:prstGeom>
          <a:solidFill>
            <a:srgbClr val="F2F2F2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30C541A1-54C5-DE1B-33A6-56BF3740EF75}"/>
              </a:ext>
            </a:extLst>
          </p:cNvPr>
          <p:cNvSpPr/>
          <p:nvPr/>
        </p:nvSpPr>
        <p:spPr>
          <a:xfrm>
            <a:off x="8376915" y="3180928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Manager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C957C45B-4C40-6A79-E60B-B6687AAE9E45}"/>
              </a:ext>
            </a:extLst>
          </p:cNvPr>
          <p:cNvSpPr/>
          <p:nvPr/>
        </p:nvSpPr>
        <p:spPr>
          <a:xfrm>
            <a:off x="8377535" y="3687524"/>
            <a:ext cx="2016224" cy="820913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Event Invoke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F920571D-FE44-F7AE-E51C-DD50A56E1778}"/>
              </a:ext>
            </a:extLst>
          </p:cNvPr>
          <p:cNvSpPr/>
          <p:nvPr/>
        </p:nvSpPr>
        <p:spPr>
          <a:xfrm>
            <a:off x="8377535" y="4954618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Game Flow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A84B7D55-EE22-D4E8-D8BB-CE9F299E6F02}"/>
              </a:ext>
            </a:extLst>
          </p:cNvPr>
          <p:cNvSpPr/>
          <p:nvPr/>
        </p:nvSpPr>
        <p:spPr>
          <a:xfrm>
            <a:off x="8377535" y="4522572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Input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6E66EC91-5232-50A4-21F1-DEAAAC325F77}"/>
              </a:ext>
            </a:extLst>
          </p:cNvPr>
          <p:cNvSpPr/>
          <p:nvPr/>
        </p:nvSpPr>
        <p:spPr>
          <a:xfrm>
            <a:off x="6185425" y="4979132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UI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97F57CE7-521E-A264-5055-9BA4A7F96D06}"/>
              </a:ext>
            </a:extLst>
          </p:cNvPr>
          <p:cNvSpPr/>
          <p:nvPr/>
        </p:nvSpPr>
        <p:spPr>
          <a:xfrm>
            <a:off x="1799341" y="4096053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Graph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5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53014-8951-23BA-6FFD-889D7CEA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754A4DF-C660-8C20-A567-09FFE38961A5}"/>
              </a:ext>
            </a:extLst>
          </p:cNvPr>
          <p:cNvSpPr/>
          <p:nvPr/>
        </p:nvSpPr>
        <p:spPr>
          <a:xfrm>
            <a:off x="407367" y="2290092"/>
            <a:ext cx="11377265" cy="3931657"/>
          </a:xfrm>
          <a:prstGeom prst="rect">
            <a:avLst/>
          </a:prstGeom>
          <a:solidFill>
            <a:srgbClr val="F7F7F7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5465568-AC6B-DE8A-91BA-5A487164E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01" y="1260906"/>
            <a:ext cx="10934807" cy="819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All computations used in this project, such as vector operations, coordinate transformations, etc.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4977C64-1BC2-868D-D5A5-3247B3D660F2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Math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4EA91CB-8E0B-A91F-A8CA-B3A7C065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System Design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60BCF84-5D99-BA66-02B8-7BD7C1F210EF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06869D9-7240-00EC-DC91-B5C2F6E69A96}"/>
              </a:ext>
            </a:extLst>
          </p:cNvPr>
          <p:cNvSpPr/>
          <p:nvPr/>
        </p:nvSpPr>
        <p:spPr>
          <a:xfrm>
            <a:off x="407367" y="2300000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Math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4065EBF-A9C4-7204-F100-E48BA0472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04" y="3037169"/>
            <a:ext cx="1934796" cy="1851785"/>
          </a:xfrm>
          <a:prstGeom prst="rect">
            <a:avLst/>
          </a:prstGeom>
        </p:spPr>
      </p:pic>
      <p:sp>
        <p:nvSpPr>
          <p:cNvPr id="15" name="內容版面配置區 4">
            <a:extLst>
              <a:ext uri="{FF2B5EF4-FFF2-40B4-BE49-F238E27FC236}">
                <a16:creationId xmlns:a16="http://schemas.microsoft.com/office/drawing/2014/main" id="{96EB7621-0BDA-1E84-036F-7F90EA0987E1}"/>
              </a:ext>
            </a:extLst>
          </p:cNvPr>
          <p:cNvSpPr txBox="1">
            <a:spLocks/>
          </p:cNvSpPr>
          <p:nvPr/>
        </p:nvSpPr>
        <p:spPr>
          <a:xfrm>
            <a:off x="1491680" y="4819721"/>
            <a:ext cx="2098487" cy="55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2D Coord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9CFE37D-AC4B-E2C5-E54A-E27952FD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795" y="2924944"/>
            <a:ext cx="1934796" cy="1884703"/>
          </a:xfrm>
          <a:prstGeom prst="rect">
            <a:avLst/>
          </a:prstGeom>
        </p:spPr>
      </p:pic>
      <p:sp>
        <p:nvSpPr>
          <p:cNvPr id="37" name="內容版面配置區 4">
            <a:extLst>
              <a:ext uri="{FF2B5EF4-FFF2-40B4-BE49-F238E27FC236}">
                <a16:creationId xmlns:a16="http://schemas.microsoft.com/office/drawing/2014/main" id="{3CBC3CCE-02A9-CBE6-E465-D0458F5F96B6}"/>
              </a:ext>
            </a:extLst>
          </p:cNvPr>
          <p:cNvSpPr txBox="1">
            <a:spLocks/>
          </p:cNvSpPr>
          <p:nvPr/>
        </p:nvSpPr>
        <p:spPr>
          <a:xfrm>
            <a:off x="3965351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Polygon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Collide</a:t>
            </a:r>
          </a:p>
        </p:txBody>
      </p:sp>
      <p:pic>
        <p:nvPicPr>
          <p:cNvPr id="39" name="圖片 38">
            <a:extLst>
              <a:ext uri="{FF2B5EF4-FFF2-40B4-BE49-F238E27FC236}">
                <a16:creationId xmlns:a16="http://schemas.microsoft.com/office/drawing/2014/main" id="{A7BD5677-CAEC-853C-15AA-29FCB971A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360" y="2924944"/>
            <a:ext cx="1588676" cy="1884703"/>
          </a:xfrm>
          <a:prstGeom prst="rect">
            <a:avLst/>
          </a:prstGeom>
        </p:spPr>
      </p:pic>
      <p:sp>
        <p:nvSpPr>
          <p:cNvPr id="40" name="內容版面配置區 4">
            <a:extLst>
              <a:ext uri="{FF2B5EF4-FFF2-40B4-BE49-F238E27FC236}">
                <a16:creationId xmlns:a16="http://schemas.microsoft.com/office/drawing/2014/main" id="{CC555A9E-F0BF-EB7F-D5FD-CFA1EAE61FB5}"/>
              </a:ext>
            </a:extLst>
          </p:cNvPr>
          <p:cNvSpPr txBox="1">
            <a:spLocks/>
          </p:cNvSpPr>
          <p:nvPr/>
        </p:nvSpPr>
        <p:spPr>
          <a:xfrm>
            <a:off x="6435822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Color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Convert</a:t>
            </a:r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C879FE08-76A0-2AE8-0358-EA8F57DBC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2649" y="3019810"/>
            <a:ext cx="1696837" cy="1656911"/>
          </a:xfrm>
          <a:prstGeom prst="rect">
            <a:avLst/>
          </a:prstGeom>
        </p:spPr>
      </p:pic>
      <p:sp>
        <p:nvSpPr>
          <p:cNvPr id="43" name="內容版面配置區 4">
            <a:extLst>
              <a:ext uri="{FF2B5EF4-FFF2-40B4-BE49-F238E27FC236}">
                <a16:creationId xmlns:a16="http://schemas.microsoft.com/office/drawing/2014/main" id="{977D9CF3-B266-604C-F7AC-D3544770F764}"/>
              </a:ext>
            </a:extLst>
          </p:cNvPr>
          <p:cNvSpPr txBox="1">
            <a:spLocks/>
          </p:cNvSpPr>
          <p:nvPr/>
        </p:nvSpPr>
        <p:spPr>
          <a:xfrm>
            <a:off x="8671823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Shape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Rotate</a:t>
            </a:r>
          </a:p>
        </p:txBody>
      </p:sp>
    </p:spTree>
    <p:extLst>
      <p:ext uri="{BB962C8B-B14F-4D97-AF65-F5344CB8AC3E}">
        <p14:creationId xmlns:p14="http://schemas.microsoft.com/office/powerpoint/2010/main" val="64476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769FC-7967-198F-4938-02D50C51C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54EF0DF-B349-6A72-9630-3DC3AC76A1FD}"/>
              </a:ext>
            </a:extLst>
          </p:cNvPr>
          <p:cNvSpPr/>
          <p:nvPr/>
        </p:nvSpPr>
        <p:spPr>
          <a:xfrm>
            <a:off x="407367" y="2290092"/>
            <a:ext cx="11377265" cy="3931657"/>
          </a:xfrm>
          <a:prstGeom prst="rect">
            <a:avLst/>
          </a:prstGeom>
          <a:solidFill>
            <a:srgbClr val="F7F7F7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F590B4-A105-5D95-7C6A-609DFEC42FB4}"/>
              </a:ext>
            </a:extLst>
          </p:cNvPr>
          <p:cNvSpPr/>
          <p:nvPr/>
        </p:nvSpPr>
        <p:spPr>
          <a:xfrm>
            <a:off x="3965351" y="2425701"/>
            <a:ext cx="7675265" cy="3667596"/>
          </a:xfrm>
          <a:prstGeom prst="rect">
            <a:avLst/>
          </a:prstGeom>
          <a:solidFill>
            <a:srgbClr val="F2F2F2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4717C0-9CD3-8EEE-347C-AEF96EA0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01" y="1260906"/>
            <a:ext cx="10934807" cy="819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To make development more flexible, it is necessary to enable more dynamic function execution triggers.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6FF7DA6-55ED-6F11-74DB-2965FBBBD0B8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Caller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304A2389-679B-D0A8-6EA5-254A5E91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System Design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50FDED6-BD9A-74D3-D83E-6D3C817F5358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B65B9CB7-BE8A-3403-E694-7E6A6F61C7F0}"/>
              </a:ext>
            </a:extLst>
          </p:cNvPr>
          <p:cNvSpPr/>
          <p:nvPr/>
        </p:nvSpPr>
        <p:spPr>
          <a:xfrm>
            <a:off x="407367" y="2300000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Caller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內容版面配置區 4">
            <a:extLst>
              <a:ext uri="{FF2B5EF4-FFF2-40B4-BE49-F238E27FC236}">
                <a16:creationId xmlns:a16="http://schemas.microsoft.com/office/drawing/2014/main" id="{43951338-0B83-B2C5-7236-FF206550E0AA}"/>
              </a:ext>
            </a:extLst>
          </p:cNvPr>
          <p:cNvSpPr txBox="1">
            <a:spLocks/>
          </p:cNvSpPr>
          <p:nvPr/>
        </p:nvSpPr>
        <p:spPr>
          <a:xfrm>
            <a:off x="1494880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Event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Trigger</a:t>
            </a:r>
          </a:p>
        </p:txBody>
      </p:sp>
      <p:sp>
        <p:nvSpPr>
          <p:cNvPr id="37" name="內容版面配置區 4">
            <a:extLst>
              <a:ext uri="{FF2B5EF4-FFF2-40B4-BE49-F238E27FC236}">
                <a16:creationId xmlns:a16="http://schemas.microsoft.com/office/drawing/2014/main" id="{644D7479-E78C-158A-9DF5-4F9A03B26114}"/>
              </a:ext>
            </a:extLst>
          </p:cNvPr>
          <p:cNvSpPr txBox="1">
            <a:spLocks/>
          </p:cNvSpPr>
          <p:nvPr/>
        </p:nvSpPr>
        <p:spPr>
          <a:xfrm>
            <a:off x="3965351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Object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1481DA2-988B-EE83-3621-29C9650B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94" y="3026119"/>
            <a:ext cx="1547057" cy="168235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35427E6-FB2F-0C93-2997-3B7E9280C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83954" y1="73718" x2="83954" y2="73718"/>
                        <a14:foregroundMark x1="85100" y1="62179" x2="85100" y2="62179"/>
                        <a14:foregroundMark x1="84814" y1="50000" x2="84814" y2="50000"/>
                        <a14:foregroundMark x1="85960" y1="37179" x2="85960" y2="37179"/>
                        <a14:foregroundMark x1="85673" y1="27244" x2="85673" y2="27244"/>
                        <a14:foregroundMark x1="74499" y1="21474" x2="74499" y2="21474"/>
                        <a14:foregroundMark x1="63897" y1="17308" x2="63897" y2="17308"/>
                        <a14:foregroundMark x1="48424" y1="10577" x2="48424" y2="10577"/>
                        <a14:foregroundMark x1="38395" y1="15705" x2="38395" y2="15705"/>
                        <a14:foregroundMark x1="28653" y1="19872" x2="28653" y2="19872"/>
                        <a14:foregroundMark x1="16905" y1="24359" x2="16905" y2="24359"/>
                        <a14:foregroundMark x1="14900" y1="36538" x2="14900" y2="36538"/>
                        <a14:foregroundMark x1="15759" y1="50321" x2="15759" y2="50321"/>
                        <a14:foregroundMark x1="15473" y1="62821" x2="15473" y2="62821"/>
                        <a14:foregroundMark x1="15186" y1="70513" x2="15186" y2="70513"/>
                        <a14:foregroundMark x1="25215" y1="78205" x2="25215" y2="78205"/>
                        <a14:foregroundMark x1="38109" y1="82692" x2="38109" y2="82692"/>
                        <a14:foregroundMark x1="49284" y1="88141" x2="49284" y2="88141"/>
                        <a14:foregroundMark x1="63897" y1="84615" x2="63897" y2="84615"/>
                        <a14:foregroundMark x1="74499" y1="79167" x2="74499" y2="79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5077" y="3281855"/>
            <a:ext cx="1662344" cy="1486107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D2ABDEA3-F502-14DA-E614-E44DC5879323}"/>
              </a:ext>
            </a:extLst>
          </p:cNvPr>
          <p:cNvSpPr/>
          <p:nvPr/>
        </p:nvSpPr>
        <p:spPr>
          <a:xfrm>
            <a:off x="6126703" y="2922895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Start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C263E01-6B3C-A9C7-F0C5-44E89FE3356E}"/>
              </a:ext>
            </a:extLst>
          </p:cNvPr>
          <p:cNvSpPr/>
          <p:nvPr/>
        </p:nvSpPr>
        <p:spPr>
          <a:xfrm>
            <a:off x="6126703" y="3819642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C450EE64-58BB-DAC8-5D7A-9A9EE7441C3C}"/>
              </a:ext>
            </a:extLst>
          </p:cNvPr>
          <p:cNvSpPr/>
          <p:nvPr/>
        </p:nvSpPr>
        <p:spPr>
          <a:xfrm>
            <a:off x="6126703" y="5161020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Destroy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4382653-F5C7-FA7C-E8BC-6380F9E4968D}"/>
              </a:ext>
            </a:extLst>
          </p:cNvPr>
          <p:cNvSpPr/>
          <p:nvPr/>
        </p:nvSpPr>
        <p:spPr>
          <a:xfrm rot="5400000">
            <a:off x="6909525" y="3406412"/>
            <a:ext cx="450580" cy="341894"/>
          </a:xfrm>
          <a:prstGeom prst="rightArrow">
            <a:avLst>
              <a:gd name="adj1" fmla="val 37790"/>
              <a:gd name="adj2" fmla="val 50000"/>
            </a:avLst>
          </a:prstGeom>
          <a:solidFill>
            <a:schemeClr val="bg2">
              <a:lumMod val="90000"/>
            </a:schemeClr>
          </a:solidFill>
          <a:ln w="25400" cap="rnd"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0862691B-DB05-B32A-CB31-5BAB53799D37}"/>
              </a:ext>
            </a:extLst>
          </p:cNvPr>
          <p:cNvSpPr/>
          <p:nvPr/>
        </p:nvSpPr>
        <p:spPr>
          <a:xfrm rot="5400000">
            <a:off x="6909525" y="4739825"/>
            <a:ext cx="450580" cy="341894"/>
          </a:xfrm>
          <a:prstGeom prst="rightArrow">
            <a:avLst>
              <a:gd name="adj1" fmla="val 37790"/>
              <a:gd name="adj2" fmla="val 50000"/>
            </a:avLst>
          </a:prstGeom>
          <a:solidFill>
            <a:schemeClr val="bg2">
              <a:lumMod val="90000"/>
            </a:schemeClr>
          </a:solidFill>
          <a:ln w="25400" cap="rnd"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弧形上彎 22">
            <a:extLst>
              <a:ext uri="{FF2B5EF4-FFF2-40B4-BE49-F238E27FC236}">
                <a16:creationId xmlns:a16="http://schemas.microsoft.com/office/drawing/2014/main" id="{243F58E9-F91D-2FB0-208B-A6463C50678C}"/>
              </a:ext>
            </a:extLst>
          </p:cNvPr>
          <p:cNvSpPr/>
          <p:nvPr/>
        </p:nvSpPr>
        <p:spPr>
          <a:xfrm rot="16200000">
            <a:off x="8023074" y="3980887"/>
            <a:ext cx="704595" cy="450580"/>
          </a:xfrm>
          <a:prstGeom prst="curvedUpArrow">
            <a:avLst>
              <a:gd name="adj1" fmla="val 33071"/>
              <a:gd name="adj2" fmla="val 78188"/>
              <a:gd name="adj3" fmla="val 55748"/>
            </a:avLst>
          </a:prstGeom>
          <a:solidFill>
            <a:srgbClr val="D0CECE"/>
          </a:solidFill>
          <a:ln w="28575" cap="rnd">
            <a:solidFill>
              <a:srgbClr val="AFABAB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024E187-5EAE-529E-D093-8960D7B32C37}"/>
              </a:ext>
            </a:extLst>
          </p:cNvPr>
          <p:cNvSpPr/>
          <p:nvPr/>
        </p:nvSpPr>
        <p:spPr>
          <a:xfrm>
            <a:off x="9159504" y="2952540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On Hit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956742A-65A7-0B38-05E6-5813B15C719D}"/>
              </a:ext>
            </a:extLst>
          </p:cNvPr>
          <p:cNvSpPr/>
          <p:nvPr/>
        </p:nvSpPr>
        <p:spPr>
          <a:xfrm>
            <a:off x="9159504" y="3462690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On Dead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5D5B8975-C4EB-53A5-6E0D-C25937CAF903}"/>
              </a:ext>
            </a:extLst>
          </p:cNvPr>
          <p:cNvSpPr/>
          <p:nvPr/>
        </p:nvSpPr>
        <p:spPr>
          <a:xfrm>
            <a:off x="6126703" y="4255920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Render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25349D4C-0D98-4864-2D7F-BA6F9729840F}"/>
              </a:ext>
            </a:extLst>
          </p:cNvPr>
          <p:cNvSpPr/>
          <p:nvPr/>
        </p:nvSpPr>
        <p:spPr>
          <a:xfrm>
            <a:off x="10077020" y="4062539"/>
            <a:ext cx="181192" cy="181192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7AEAB469-ABCD-C8F9-1FD9-E748CBC507B5}"/>
              </a:ext>
            </a:extLst>
          </p:cNvPr>
          <p:cNvSpPr/>
          <p:nvPr/>
        </p:nvSpPr>
        <p:spPr>
          <a:xfrm>
            <a:off x="10077020" y="4348380"/>
            <a:ext cx="181192" cy="181192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98EA320-CDB9-BD4A-3B5F-F12D21435E05}"/>
              </a:ext>
            </a:extLst>
          </p:cNvPr>
          <p:cNvSpPr/>
          <p:nvPr/>
        </p:nvSpPr>
        <p:spPr>
          <a:xfrm>
            <a:off x="10077020" y="4660524"/>
            <a:ext cx="181192" cy="181192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32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8BC9B-B743-74BC-3D07-6F2B45BF2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9CF04D0-D9D1-5442-E482-1DBC57F0127A}"/>
              </a:ext>
            </a:extLst>
          </p:cNvPr>
          <p:cNvSpPr/>
          <p:nvPr/>
        </p:nvSpPr>
        <p:spPr>
          <a:xfrm>
            <a:off x="407367" y="2290092"/>
            <a:ext cx="11377265" cy="3931657"/>
          </a:xfrm>
          <a:prstGeom prst="rect">
            <a:avLst/>
          </a:prstGeom>
          <a:solidFill>
            <a:srgbClr val="F7F7F7"/>
          </a:solidFill>
          <a:ln w="3175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C2BBBEE-8368-95C0-3A62-0746547E5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01" y="1260906"/>
            <a:ext cx="10934807" cy="819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Extend based on the drawing capabilities of WinForms itself.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C37C3C2-FD8B-0EF9-BB37-0ECC738953FB}"/>
              </a:ext>
            </a:extLst>
          </p:cNvPr>
          <p:cNvSpPr txBox="1">
            <a:spLocks/>
          </p:cNvSpPr>
          <p:nvPr/>
        </p:nvSpPr>
        <p:spPr>
          <a:xfrm>
            <a:off x="291769" y="636244"/>
            <a:ext cx="6782544" cy="3890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Render</a:t>
            </a:r>
            <a:endParaRPr lang="zh-TW" altLang="en-US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FDDA76F-6BA7-8AAE-83FE-00871A67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64" y="0"/>
            <a:ext cx="6782544" cy="778098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System Design</a:t>
            </a:r>
            <a:endParaRPr lang="zh-TW" altLang="en-US" sz="36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715DE99-7144-995F-8F52-33605C8675F2}"/>
              </a:ext>
            </a:extLst>
          </p:cNvPr>
          <p:cNvCxnSpPr/>
          <p:nvPr/>
        </p:nvCxnSpPr>
        <p:spPr>
          <a:xfrm>
            <a:off x="291060" y="620688"/>
            <a:ext cx="1159807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ED0C5BB-EC17-F443-9222-C7FDF96E1881}"/>
              </a:ext>
            </a:extLst>
          </p:cNvPr>
          <p:cNvSpPr/>
          <p:nvPr/>
        </p:nvSpPr>
        <p:spPr>
          <a:xfrm>
            <a:off x="407367" y="2300000"/>
            <a:ext cx="2016224" cy="4046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D0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Render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內容版面配置區 4">
            <a:extLst>
              <a:ext uri="{FF2B5EF4-FFF2-40B4-BE49-F238E27FC236}">
                <a16:creationId xmlns:a16="http://schemas.microsoft.com/office/drawing/2014/main" id="{6AB09BFD-4EAB-1FDB-3644-D76D3295FB78}"/>
              </a:ext>
            </a:extLst>
          </p:cNvPr>
          <p:cNvSpPr txBox="1">
            <a:spLocks/>
          </p:cNvSpPr>
          <p:nvPr/>
        </p:nvSpPr>
        <p:spPr>
          <a:xfrm>
            <a:off x="4958614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Rendering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Object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7099861-C75B-6EC2-B399-29F41BB91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83954" y1="73718" x2="83954" y2="73718"/>
                        <a14:foregroundMark x1="85100" y1="62179" x2="85100" y2="62179"/>
                        <a14:foregroundMark x1="84814" y1="50000" x2="84814" y2="50000"/>
                        <a14:foregroundMark x1="85960" y1="37179" x2="85960" y2="37179"/>
                        <a14:foregroundMark x1="85673" y1="27244" x2="85673" y2="27244"/>
                        <a14:foregroundMark x1="74499" y1="21474" x2="74499" y2="21474"/>
                        <a14:foregroundMark x1="63897" y1="17308" x2="63897" y2="17308"/>
                        <a14:foregroundMark x1="48424" y1="10577" x2="48424" y2="10577"/>
                        <a14:foregroundMark x1="38395" y1="15705" x2="38395" y2="15705"/>
                        <a14:foregroundMark x1="28653" y1="19872" x2="28653" y2="19872"/>
                        <a14:foregroundMark x1="16905" y1="24359" x2="16905" y2="24359"/>
                        <a14:foregroundMark x1="14900" y1="36538" x2="14900" y2="36538"/>
                        <a14:foregroundMark x1="15759" y1="50321" x2="15759" y2="50321"/>
                        <a14:foregroundMark x1="15473" y1="62821" x2="15473" y2="62821"/>
                        <a14:foregroundMark x1="15186" y1="70513" x2="15186" y2="70513"/>
                        <a14:foregroundMark x1="25215" y1="78205" x2="25215" y2="78205"/>
                        <a14:foregroundMark x1="38109" y1="82692" x2="38109" y2="82692"/>
                        <a14:foregroundMark x1="49284" y1="88141" x2="49284" y2="88141"/>
                        <a14:foregroundMark x1="63897" y1="84615" x2="63897" y2="84615"/>
                        <a14:foregroundMark x1="74499" y1="79167" x2="74499" y2="79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8340" y="3281855"/>
            <a:ext cx="1662344" cy="1486107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AB9E2F95-32BE-57A0-A3AC-1A83812F9D3F}"/>
              </a:ext>
            </a:extLst>
          </p:cNvPr>
          <p:cNvSpPr/>
          <p:nvPr/>
        </p:nvSpPr>
        <p:spPr>
          <a:xfrm>
            <a:off x="5031400" y="2704604"/>
            <a:ext cx="2016224" cy="40460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 w="38100">
            <a:solidFill>
              <a:srgbClr val="D0CECE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Render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028D4ED-830A-F1C4-F574-B282D9083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845" y="3244586"/>
            <a:ext cx="1448002" cy="1462292"/>
          </a:xfrm>
          <a:prstGeom prst="rect">
            <a:avLst/>
          </a:prstGeom>
        </p:spPr>
      </p:pic>
      <p:sp>
        <p:nvSpPr>
          <p:cNvPr id="14" name="內容版面配置區 4">
            <a:extLst>
              <a:ext uri="{FF2B5EF4-FFF2-40B4-BE49-F238E27FC236}">
                <a16:creationId xmlns:a16="http://schemas.microsoft.com/office/drawing/2014/main" id="{74EDCD14-6D94-05E8-8A9F-1EE7E0D4526D}"/>
              </a:ext>
            </a:extLst>
          </p:cNvPr>
          <p:cNvSpPr txBox="1">
            <a:spLocks/>
          </p:cNvSpPr>
          <p:nvPr/>
        </p:nvSpPr>
        <p:spPr>
          <a:xfrm>
            <a:off x="1806551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Camera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D59D459A-C662-FC04-F4A2-EABE4C023BC4}"/>
              </a:ext>
            </a:extLst>
          </p:cNvPr>
          <p:cNvSpPr/>
          <p:nvPr/>
        </p:nvSpPr>
        <p:spPr>
          <a:xfrm>
            <a:off x="3953283" y="4348380"/>
            <a:ext cx="946140" cy="320598"/>
          </a:xfrm>
          <a:prstGeom prst="rightArrow">
            <a:avLst>
              <a:gd name="adj1" fmla="val 37790"/>
              <a:gd name="adj2" fmla="val 50000"/>
            </a:avLst>
          </a:prstGeom>
          <a:solidFill>
            <a:schemeClr val="bg2">
              <a:lumMod val="90000"/>
            </a:schemeClr>
          </a:solidFill>
          <a:ln w="25400" cap="rnd"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內容版面配置區 4">
            <a:extLst>
              <a:ext uri="{FF2B5EF4-FFF2-40B4-BE49-F238E27FC236}">
                <a16:creationId xmlns:a16="http://schemas.microsoft.com/office/drawing/2014/main" id="{C44EA397-4E1C-BBAD-D6B3-3228E8A14686}"/>
              </a:ext>
            </a:extLst>
          </p:cNvPr>
          <p:cNvSpPr txBox="1">
            <a:spLocks/>
          </p:cNvSpPr>
          <p:nvPr/>
        </p:nvSpPr>
        <p:spPr>
          <a:xfrm>
            <a:off x="3322787" y="3979772"/>
            <a:ext cx="2098487" cy="47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View</a:t>
            </a: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3F31C9F6-355F-0BB8-F8A2-F00C5EF0DF9C}"/>
              </a:ext>
            </a:extLst>
          </p:cNvPr>
          <p:cNvSpPr/>
          <p:nvPr/>
        </p:nvSpPr>
        <p:spPr>
          <a:xfrm>
            <a:off x="7243334" y="4348380"/>
            <a:ext cx="946140" cy="320598"/>
          </a:xfrm>
          <a:prstGeom prst="rightArrow">
            <a:avLst>
              <a:gd name="adj1" fmla="val 37790"/>
              <a:gd name="adj2" fmla="val 50000"/>
            </a:avLst>
          </a:prstGeom>
          <a:solidFill>
            <a:schemeClr val="bg2">
              <a:lumMod val="90000"/>
            </a:schemeClr>
          </a:solidFill>
          <a:ln w="25400" cap="rnd">
            <a:solidFill>
              <a:schemeClr val="bg2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內容版面配置區 4">
            <a:extLst>
              <a:ext uri="{FF2B5EF4-FFF2-40B4-BE49-F238E27FC236}">
                <a16:creationId xmlns:a16="http://schemas.microsoft.com/office/drawing/2014/main" id="{29306AD9-A241-8EBC-A917-F847475A378F}"/>
              </a:ext>
            </a:extLst>
          </p:cNvPr>
          <p:cNvSpPr txBox="1">
            <a:spLocks/>
          </p:cNvSpPr>
          <p:nvPr/>
        </p:nvSpPr>
        <p:spPr>
          <a:xfrm>
            <a:off x="6612838" y="3293040"/>
            <a:ext cx="2098487" cy="1082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Position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Rotation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Scale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B929CD97-6B68-1324-2F35-2DE079730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653" y="3239660"/>
            <a:ext cx="1477499" cy="1571074"/>
          </a:xfrm>
          <a:prstGeom prst="rect">
            <a:avLst/>
          </a:prstGeom>
        </p:spPr>
      </p:pic>
      <p:sp>
        <p:nvSpPr>
          <p:cNvPr id="33" name="內容版面配置區 4">
            <a:extLst>
              <a:ext uri="{FF2B5EF4-FFF2-40B4-BE49-F238E27FC236}">
                <a16:creationId xmlns:a16="http://schemas.microsoft.com/office/drawing/2014/main" id="{FA7E0ADA-EA53-27A2-E445-4FB06A14655B}"/>
              </a:ext>
            </a:extLst>
          </p:cNvPr>
          <p:cNvSpPr txBox="1">
            <a:spLocks/>
          </p:cNvSpPr>
          <p:nvPr/>
        </p:nvSpPr>
        <p:spPr>
          <a:xfrm>
            <a:off x="8334249" y="4888954"/>
            <a:ext cx="2098487" cy="833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WinForm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Renderer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TW" sz="24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BFA14793-3D14-52E3-5900-6F7120548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5013" y="2637956"/>
            <a:ext cx="489430" cy="53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Words>357</Words>
  <Application>Microsoft Office PowerPoint</Application>
  <PresentationFormat>寬螢幕</PresentationFormat>
  <Paragraphs>135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佈景主題</vt:lpstr>
      <vt:lpstr>A Simple Game Engine CPP-TANK</vt:lpstr>
      <vt:lpstr>Table of contents</vt:lpstr>
      <vt:lpstr>PowerPoint 簡報</vt:lpstr>
      <vt:lpstr>Introduction</vt:lpstr>
      <vt:lpstr>PowerPoint 簡報</vt:lpstr>
      <vt:lpstr>System Design</vt:lpstr>
      <vt:lpstr>System Design</vt:lpstr>
      <vt:lpstr>System Design</vt:lpstr>
      <vt:lpstr>System Design</vt:lpstr>
      <vt:lpstr>System Design</vt:lpstr>
      <vt:lpstr>PowerPoint 簡報</vt:lpstr>
      <vt:lpstr>Game Showcase</vt:lpstr>
      <vt:lpstr>Game Showcase</vt:lpstr>
      <vt:lpstr>PowerPoint 簡報</vt:lpstr>
      <vt:lpstr>Difficulty</vt:lpstr>
      <vt:lpstr>Difficulty</vt:lpstr>
      <vt:lpstr>Difficulty</vt:lpstr>
      <vt:lpstr>PowerPoint 簡報</vt:lpstr>
      <vt:lpstr>Conclusion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RyanHsu</dc:creator>
  <cp:lastModifiedBy>睿穎 李</cp:lastModifiedBy>
  <cp:revision>163</cp:revision>
  <dcterms:created xsi:type="dcterms:W3CDTF">2024-03-10T09:03:51Z</dcterms:created>
  <dcterms:modified xsi:type="dcterms:W3CDTF">2025-01-06T13:06:08Z</dcterms:modified>
</cp:coreProperties>
</file>