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72" r:id="rId3"/>
  </p:sldMasterIdLst>
  <p:notesMasterIdLst>
    <p:notesMasterId r:id="rId17"/>
  </p:notesMasterIdLst>
  <p:sldIdLst>
    <p:sldId id="260" r:id="rId4"/>
    <p:sldId id="263" r:id="rId5"/>
    <p:sldId id="264" r:id="rId6"/>
    <p:sldId id="258" r:id="rId7"/>
    <p:sldId id="276" r:id="rId8"/>
    <p:sldId id="267" r:id="rId9"/>
    <p:sldId id="271" r:id="rId10"/>
    <p:sldId id="273" r:id="rId11"/>
    <p:sldId id="268" r:id="rId12"/>
    <p:sldId id="275" r:id="rId13"/>
    <p:sldId id="274" r:id="rId14"/>
    <p:sldId id="269" r:id="rId15"/>
    <p:sldId id="259" r:id="rId16"/>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snapToObjects="1">
      <p:cViewPr varScale="1">
        <p:scale>
          <a:sx n="70" d="100"/>
          <a:sy n="70" d="100"/>
        </p:scale>
        <p:origin x="1350"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3E2099-C451-482B-A2C9-E28487ECE2A9}" type="datetimeFigureOut">
              <a:rPr lang="es-CO" smtClean="0"/>
              <a:t>15/10/2024</a:t>
            </a:fld>
            <a:endParaRPr lang="es-CO"/>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7B3D75-51ED-45F9-8783-A4A5434DA5A6}" type="slidenum">
              <a:rPr lang="es-CO" smtClean="0"/>
              <a:t>‹Nº›</a:t>
            </a:fld>
            <a:endParaRPr lang="es-CO"/>
          </a:p>
        </p:txBody>
      </p:sp>
    </p:spTree>
    <p:extLst>
      <p:ext uri="{BB962C8B-B14F-4D97-AF65-F5344CB8AC3E}">
        <p14:creationId xmlns:p14="http://schemas.microsoft.com/office/powerpoint/2010/main" val="4074296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Entrevistas con el Personal: Reuniones estructuradas o semiestructuradas con empleados clave para obtener información específica.</a:t>
            </a:r>
            <a:br>
              <a:rPr lang="es-ES" dirty="0"/>
            </a:br>
            <a:r>
              <a:rPr lang="es-ES" dirty="0"/>
              <a:t/>
            </a:r>
            <a:br>
              <a:rPr lang="es-ES" dirty="0"/>
            </a:br>
            <a:r>
              <a:rPr lang="es-ES" dirty="0"/>
              <a:t>Consultas con la Gerencia: Reuniones con la alta dirección para entender la visión estratégica y obtener su perspectiva sobre ciertos </a:t>
            </a:r>
            <a:r>
              <a:rPr lang="es-ES"/>
              <a:t>temas.</a:t>
            </a:r>
            <a:br>
              <a:rPr lang="es-ES"/>
            </a:br>
            <a:r>
              <a:rPr lang="es-ES" dirty="0"/>
              <a:t/>
            </a:r>
            <a:br>
              <a:rPr lang="es-ES" dirty="0"/>
            </a:br>
            <a:r>
              <a:rPr lang="es-ES" dirty="0"/>
              <a:t>Cuestionarios y Encuestas: Formularios diseñados para obtener respuestas estandarizadas sobre aspectos específicos de la operación o control interno.</a:t>
            </a:r>
            <a:endParaRPr lang="es-CO" dirty="0"/>
          </a:p>
        </p:txBody>
      </p:sp>
      <p:sp>
        <p:nvSpPr>
          <p:cNvPr id="4" name="Marcador de número de diapositiva 3"/>
          <p:cNvSpPr>
            <a:spLocks noGrp="1"/>
          </p:cNvSpPr>
          <p:nvPr>
            <p:ph type="sldNum" sz="quarter" idx="5"/>
          </p:nvPr>
        </p:nvSpPr>
        <p:spPr/>
        <p:txBody>
          <a:bodyPr/>
          <a:lstStyle/>
          <a:p>
            <a:fld id="{807B3D75-51ED-45F9-8783-A4A5434DA5A6}" type="slidenum">
              <a:rPr lang="es-CO" smtClean="0"/>
              <a:t>3</a:t>
            </a:fld>
            <a:endParaRPr lang="es-CO"/>
          </a:p>
        </p:txBody>
      </p:sp>
    </p:spTree>
    <p:extLst>
      <p:ext uri="{BB962C8B-B14F-4D97-AF65-F5344CB8AC3E}">
        <p14:creationId xmlns:p14="http://schemas.microsoft.com/office/powerpoint/2010/main" val="3869872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dirty="0" err="1">
                <a:effectLst/>
                <a:latin typeface="Times New Roman" panose="02020603050405020304" pitchFamily="18" charset="0"/>
                <a:ea typeface="Calibri" panose="020F0502020204030204" pitchFamily="34" charset="0"/>
              </a:rPr>
              <a:t>Fisica</a:t>
            </a:r>
            <a:endParaRPr lang="es-MX" sz="1800" dirty="0">
              <a:effectLst/>
              <a:latin typeface="Times New Roman" panose="02020603050405020304" pitchFamily="18" charset="0"/>
              <a:ea typeface="Calibri" panose="020F0502020204030204" pitchFamily="34" charset="0"/>
            </a:endParaRPr>
          </a:p>
          <a:p>
            <a:r>
              <a:rPr lang="es-MX" sz="1800" dirty="0">
                <a:effectLst/>
                <a:latin typeface="Times New Roman" panose="02020603050405020304" pitchFamily="18" charset="0"/>
                <a:ea typeface="Calibri" panose="020F0502020204030204" pitchFamily="34" charset="0"/>
              </a:rPr>
              <a:t>Determinar las debilidades y fortalezas en la seguridad física del equipo y el edificio donde se encuentra instalado el sistema de información de la tienda Emi, así como sus políticas sobre seguridad. </a:t>
            </a:r>
            <a:endParaRPr lang="es-CO" dirty="0"/>
          </a:p>
        </p:txBody>
      </p:sp>
      <p:sp>
        <p:nvSpPr>
          <p:cNvPr id="4" name="Marcador de número de diapositiva 3"/>
          <p:cNvSpPr>
            <a:spLocks noGrp="1"/>
          </p:cNvSpPr>
          <p:nvPr>
            <p:ph type="sldNum" sz="quarter" idx="5"/>
          </p:nvPr>
        </p:nvSpPr>
        <p:spPr/>
        <p:txBody>
          <a:bodyPr/>
          <a:lstStyle/>
          <a:p>
            <a:fld id="{807B3D75-51ED-45F9-8783-A4A5434DA5A6}" type="slidenum">
              <a:rPr lang="es-CO" smtClean="0"/>
              <a:t>4</a:t>
            </a:fld>
            <a:endParaRPr lang="es-CO"/>
          </a:p>
        </p:txBody>
      </p:sp>
    </p:spTree>
    <p:extLst>
      <p:ext uri="{BB962C8B-B14F-4D97-AF65-F5344CB8AC3E}">
        <p14:creationId xmlns:p14="http://schemas.microsoft.com/office/powerpoint/2010/main" val="26511559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dirty="0" err="1">
                <a:effectLst/>
                <a:latin typeface="Times New Roman" panose="02020603050405020304" pitchFamily="18" charset="0"/>
                <a:ea typeface="Calibri" panose="020F0502020204030204" pitchFamily="34" charset="0"/>
              </a:rPr>
              <a:t>Fisica</a:t>
            </a:r>
            <a:endParaRPr lang="es-MX" sz="1800" dirty="0">
              <a:effectLst/>
              <a:latin typeface="Times New Roman" panose="02020603050405020304" pitchFamily="18" charset="0"/>
              <a:ea typeface="Calibri" panose="020F0502020204030204" pitchFamily="34" charset="0"/>
            </a:endParaRPr>
          </a:p>
          <a:p>
            <a:r>
              <a:rPr lang="es-MX" sz="1800" dirty="0">
                <a:effectLst/>
                <a:latin typeface="Times New Roman" panose="02020603050405020304" pitchFamily="18" charset="0"/>
                <a:ea typeface="Calibri" panose="020F0502020204030204" pitchFamily="34" charset="0"/>
              </a:rPr>
              <a:t>Determinar las debilidades y fortalezas en la seguridad física del equipo y el edificio donde se encuentra instalado el sistema de información de la tienda Emi, así como sus políticas sobre seguridad. </a:t>
            </a:r>
            <a:endParaRPr lang="es-CO" dirty="0"/>
          </a:p>
        </p:txBody>
      </p:sp>
      <p:sp>
        <p:nvSpPr>
          <p:cNvPr id="4" name="Marcador de número de diapositiva 3"/>
          <p:cNvSpPr>
            <a:spLocks noGrp="1"/>
          </p:cNvSpPr>
          <p:nvPr>
            <p:ph type="sldNum" sz="quarter" idx="5"/>
          </p:nvPr>
        </p:nvSpPr>
        <p:spPr/>
        <p:txBody>
          <a:bodyPr/>
          <a:lstStyle/>
          <a:p>
            <a:fld id="{807B3D75-51ED-45F9-8783-A4A5434DA5A6}" type="slidenum">
              <a:rPr lang="es-CO" smtClean="0"/>
              <a:t>6</a:t>
            </a:fld>
            <a:endParaRPr lang="es-CO"/>
          </a:p>
        </p:txBody>
      </p:sp>
    </p:spTree>
    <p:extLst>
      <p:ext uri="{BB962C8B-B14F-4D97-AF65-F5344CB8AC3E}">
        <p14:creationId xmlns:p14="http://schemas.microsoft.com/office/powerpoint/2010/main" val="2903837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dirty="0" err="1">
                <a:effectLst/>
                <a:latin typeface="Times New Roman" panose="02020603050405020304" pitchFamily="18" charset="0"/>
                <a:ea typeface="Calibri" panose="020F0502020204030204" pitchFamily="34" charset="0"/>
              </a:rPr>
              <a:t>Fisica</a:t>
            </a:r>
            <a:endParaRPr lang="es-MX" sz="1800" dirty="0">
              <a:effectLst/>
              <a:latin typeface="Times New Roman" panose="02020603050405020304" pitchFamily="18" charset="0"/>
              <a:ea typeface="Calibri" panose="020F0502020204030204" pitchFamily="34" charset="0"/>
            </a:endParaRPr>
          </a:p>
          <a:p>
            <a:r>
              <a:rPr lang="es-MX" sz="1800" dirty="0">
                <a:effectLst/>
                <a:latin typeface="Times New Roman" panose="02020603050405020304" pitchFamily="18" charset="0"/>
                <a:ea typeface="Calibri" panose="020F0502020204030204" pitchFamily="34" charset="0"/>
              </a:rPr>
              <a:t>Determinar las debilidades y fortalezas en la seguridad física del equipo y el edificio donde se encuentra instalado el sistema de información de la tienda Emi, así como sus políticas sobre seguridad. </a:t>
            </a:r>
            <a:endParaRPr lang="es-CO" dirty="0"/>
          </a:p>
        </p:txBody>
      </p:sp>
      <p:sp>
        <p:nvSpPr>
          <p:cNvPr id="4" name="Marcador de número de diapositiva 3"/>
          <p:cNvSpPr>
            <a:spLocks noGrp="1"/>
          </p:cNvSpPr>
          <p:nvPr>
            <p:ph type="sldNum" sz="quarter" idx="5"/>
          </p:nvPr>
        </p:nvSpPr>
        <p:spPr/>
        <p:txBody>
          <a:bodyPr/>
          <a:lstStyle/>
          <a:p>
            <a:fld id="{807B3D75-51ED-45F9-8783-A4A5434DA5A6}" type="slidenum">
              <a:rPr lang="es-CO" smtClean="0"/>
              <a:t>9</a:t>
            </a:fld>
            <a:endParaRPr lang="es-CO"/>
          </a:p>
        </p:txBody>
      </p:sp>
    </p:spTree>
    <p:extLst>
      <p:ext uri="{BB962C8B-B14F-4D97-AF65-F5344CB8AC3E}">
        <p14:creationId xmlns:p14="http://schemas.microsoft.com/office/powerpoint/2010/main" val="3978277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dirty="0" err="1">
                <a:effectLst/>
                <a:latin typeface="Times New Roman" panose="02020603050405020304" pitchFamily="18" charset="0"/>
                <a:ea typeface="Calibri" panose="020F0502020204030204" pitchFamily="34" charset="0"/>
              </a:rPr>
              <a:t>Fisica</a:t>
            </a:r>
            <a:endParaRPr lang="es-MX" sz="1800" dirty="0">
              <a:effectLst/>
              <a:latin typeface="Times New Roman" panose="02020603050405020304" pitchFamily="18" charset="0"/>
              <a:ea typeface="Calibri" panose="020F0502020204030204" pitchFamily="34" charset="0"/>
            </a:endParaRPr>
          </a:p>
          <a:p>
            <a:r>
              <a:rPr lang="es-MX" sz="1800" dirty="0">
                <a:effectLst/>
                <a:latin typeface="Times New Roman" panose="02020603050405020304" pitchFamily="18" charset="0"/>
                <a:ea typeface="Calibri" panose="020F0502020204030204" pitchFamily="34" charset="0"/>
              </a:rPr>
              <a:t>Determinar las debilidades y fortalezas en la seguridad física del equipo y el edificio donde se encuentra instalado el sistema de información de la tienda Emi, así como sus políticas sobre seguridad. </a:t>
            </a:r>
            <a:endParaRPr lang="es-CO" dirty="0"/>
          </a:p>
        </p:txBody>
      </p:sp>
      <p:sp>
        <p:nvSpPr>
          <p:cNvPr id="4" name="Marcador de número de diapositiva 3"/>
          <p:cNvSpPr>
            <a:spLocks noGrp="1"/>
          </p:cNvSpPr>
          <p:nvPr>
            <p:ph type="sldNum" sz="quarter" idx="5"/>
          </p:nvPr>
        </p:nvSpPr>
        <p:spPr/>
        <p:txBody>
          <a:bodyPr/>
          <a:lstStyle/>
          <a:p>
            <a:fld id="{807B3D75-51ED-45F9-8783-A4A5434DA5A6}" type="slidenum">
              <a:rPr lang="es-CO" smtClean="0"/>
              <a:t>11</a:t>
            </a:fld>
            <a:endParaRPr lang="es-CO"/>
          </a:p>
        </p:txBody>
      </p:sp>
    </p:spTree>
    <p:extLst>
      <p:ext uri="{BB962C8B-B14F-4D97-AF65-F5344CB8AC3E}">
        <p14:creationId xmlns:p14="http://schemas.microsoft.com/office/powerpoint/2010/main" val="36314163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MX" sz="1800" dirty="0" err="1">
                <a:effectLst/>
                <a:latin typeface="Times New Roman" panose="02020603050405020304" pitchFamily="18" charset="0"/>
                <a:ea typeface="Calibri" panose="020F0502020204030204" pitchFamily="34" charset="0"/>
              </a:rPr>
              <a:t>Fisica</a:t>
            </a:r>
            <a:endParaRPr lang="es-MX" sz="1800" dirty="0">
              <a:effectLst/>
              <a:latin typeface="Times New Roman" panose="02020603050405020304" pitchFamily="18" charset="0"/>
              <a:ea typeface="Calibri" panose="020F0502020204030204" pitchFamily="34" charset="0"/>
            </a:endParaRPr>
          </a:p>
          <a:p>
            <a:r>
              <a:rPr lang="es-MX" sz="1800" dirty="0">
                <a:effectLst/>
                <a:latin typeface="Times New Roman" panose="02020603050405020304" pitchFamily="18" charset="0"/>
                <a:ea typeface="Calibri" panose="020F0502020204030204" pitchFamily="34" charset="0"/>
              </a:rPr>
              <a:t>Determinar las debilidades y fortalezas en la seguridad física del equipo y el edificio donde se encuentra instalado el sistema de información de la tienda Emi, así como sus políticas sobre seguridad. </a:t>
            </a:r>
            <a:endParaRPr lang="es-CO" dirty="0"/>
          </a:p>
        </p:txBody>
      </p:sp>
      <p:sp>
        <p:nvSpPr>
          <p:cNvPr id="4" name="Marcador de número de diapositiva 3"/>
          <p:cNvSpPr>
            <a:spLocks noGrp="1"/>
          </p:cNvSpPr>
          <p:nvPr>
            <p:ph type="sldNum" sz="quarter" idx="5"/>
          </p:nvPr>
        </p:nvSpPr>
        <p:spPr/>
        <p:txBody>
          <a:bodyPr/>
          <a:lstStyle/>
          <a:p>
            <a:fld id="{807B3D75-51ED-45F9-8783-A4A5434DA5A6}" type="slidenum">
              <a:rPr lang="es-CO" smtClean="0"/>
              <a:t>12</a:t>
            </a:fld>
            <a:endParaRPr lang="es-CO"/>
          </a:p>
        </p:txBody>
      </p:sp>
    </p:spTree>
    <p:extLst>
      <p:ext uri="{BB962C8B-B14F-4D97-AF65-F5344CB8AC3E}">
        <p14:creationId xmlns:p14="http://schemas.microsoft.com/office/powerpoint/2010/main" val="28438931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C36AFE05-FA31-E542-8DB6-E7E41B503837}" type="datetimeFigureOut">
              <a:rPr lang="es-ES" smtClean="0"/>
              <a:t>15/10/2024</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9EF67A77-38D6-4D49-899A-4A450066AE03}" type="slidenum">
              <a:rPr lang="es-ES" smtClean="0"/>
              <a:t>‹Nº›</a:t>
            </a:fld>
            <a:endParaRPr lang="es-ES"/>
          </a:p>
        </p:txBody>
      </p:sp>
    </p:spTree>
    <p:extLst>
      <p:ext uri="{BB962C8B-B14F-4D97-AF65-F5344CB8AC3E}">
        <p14:creationId xmlns:p14="http://schemas.microsoft.com/office/powerpoint/2010/main" val="1476605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es-ES_tradnl"/>
              <a:t>Clic para editar título</a:t>
            </a:r>
            <a:endParaRPr lang="es-ES"/>
          </a:p>
        </p:txBody>
      </p:sp>
      <p:sp>
        <p:nvSpPr>
          <p:cNvPr id="3" name="Marcador de texto vertical 2"/>
          <p:cNvSpPr>
            <a:spLocks noGrp="1"/>
          </p:cNvSpPr>
          <p:nvPr>
            <p:ph type="body" orient="vert" idx="1"/>
          </p:nvPr>
        </p:nvSpPr>
        <p:spPr>
          <a:xfrm>
            <a:off x="457200" y="1600200"/>
            <a:ext cx="8229600" cy="4525963"/>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C36AFE05-FA31-E542-8DB6-E7E41B503837}" type="datetimeFigureOut">
              <a:rPr lang="es-ES" smtClean="0"/>
              <a:t>15/10/2024</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9EF67A77-38D6-4D49-899A-4A450066AE03}" type="slidenum">
              <a:rPr lang="es-ES" smtClean="0"/>
              <a:t>‹Nº›</a:t>
            </a:fld>
            <a:endParaRPr lang="es-ES"/>
          </a:p>
        </p:txBody>
      </p:sp>
    </p:spTree>
    <p:extLst>
      <p:ext uri="{BB962C8B-B14F-4D97-AF65-F5344CB8AC3E}">
        <p14:creationId xmlns:p14="http://schemas.microsoft.com/office/powerpoint/2010/main" val="4272453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a:prstGeom prst="rect">
            <a:avLst/>
          </a:prstGeo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C36AFE05-FA31-E542-8DB6-E7E41B503837}" type="datetimeFigureOut">
              <a:rPr lang="es-ES" smtClean="0"/>
              <a:t>15/10/2024</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9EF67A77-38D6-4D49-899A-4A450066AE03}" type="slidenum">
              <a:rPr lang="es-ES" smtClean="0"/>
              <a:t>‹Nº›</a:t>
            </a:fld>
            <a:endParaRPr lang="es-ES"/>
          </a:p>
        </p:txBody>
      </p:sp>
    </p:spTree>
    <p:extLst>
      <p:ext uri="{BB962C8B-B14F-4D97-AF65-F5344CB8AC3E}">
        <p14:creationId xmlns:p14="http://schemas.microsoft.com/office/powerpoint/2010/main" val="18910959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470E976C-9FCE-417B-A424-41453B11A8A1}" type="datetimeFigureOut">
              <a:rPr lang="es-CO" smtClean="0"/>
              <a:t>15/10/2024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6A99C0B-BCA2-447F-994F-F082B4FE0ACC}" type="slidenum">
              <a:rPr lang="es-CO" smtClean="0"/>
              <a:t>‹Nº›</a:t>
            </a:fld>
            <a:endParaRPr lang="es-CO"/>
          </a:p>
        </p:txBody>
      </p:sp>
    </p:spTree>
    <p:extLst>
      <p:ext uri="{BB962C8B-B14F-4D97-AF65-F5344CB8AC3E}">
        <p14:creationId xmlns:p14="http://schemas.microsoft.com/office/powerpoint/2010/main" val="2365640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470E976C-9FCE-417B-A424-41453B11A8A1}" type="datetimeFigureOut">
              <a:rPr lang="es-CO" smtClean="0"/>
              <a:t>15/10/2024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6A99C0B-BCA2-447F-994F-F082B4FE0ACC}" type="slidenum">
              <a:rPr lang="es-CO" smtClean="0"/>
              <a:t>‹Nº›</a:t>
            </a:fld>
            <a:endParaRPr lang="es-CO"/>
          </a:p>
        </p:txBody>
      </p:sp>
    </p:spTree>
    <p:extLst>
      <p:ext uri="{BB962C8B-B14F-4D97-AF65-F5344CB8AC3E}">
        <p14:creationId xmlns:p14="http://schemas.microsoft.com/office/powerpoint/2010/main" val="24997279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8"/>
            <a:ext cx="7886700" cy="2852737"/>
          </a:xfrm>
        </p:spPr>
        <p:txBody>
          <a:bodyPr anchor="b"/>
          <a:lstStyle>
            <a:lvl1pPr>
              <a:defRPr sz="6000"/>
            </a:lvl1pPr>
          </a:lstStyle>
          <a:p>
            <a:r>
              <a:rPr lang="es-ES"/>
              <a:t>Haga clic para modificar el estilo de título del patrón</a:t>
            </a:r>
            <a:endParaRPr lang="es-CO"/>
          </a:p>
        </p:txBody>
      </p:sp>
      <p:sp>
        <p:nvSpPr>
          <p:cNvPr id="3" name="Marcador de texto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470E976C-9FCE-417B-A424-41453B11A8A1}" type="datetimeFigureOut">
              <a:rPr lang="es-CO" smtClean="0"/>
              <a:t>15/10/2024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6A99C0B-BCA2-447F-994F-F082B4FE0ACC}" type="slidenum">
              <a:rPr lang="es-CO" smtClean="0"/>
              <a:t>‹Nº›</a:t>
            </a:fld>
            <a:endParaRPr lang="es-CO"/>
          </a:p>
        </p:txBody>
      </p:sp>
    </p:spTree>
    <p:extLst>
      <p:ext uri="{BB962C8B-B14F-4D97-AF65-F5344CB8AC3E}">
        <p14:creationId xmlns:p14="http://schemas.microsoft.com/office/powerpoint/2010/main" val="13765892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contenido 2"/>
          <p:cNvSpPr>
            <a:spLocks noGrp="1"/>
          </p:cNvSpPr>
          <p:nvPr>
            <p:ph sz="half" idx="1"/>
          </p:nvPr>
        </p:nvSpPr>
        <p:spPr>
          <a:xfrm>
            <a:off x="628650" y="1825625"/>
            <a:ext cx="38671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p:cNvSpPr>
            <a:spLocks noGrp="1"/>
          </p:cNvSpPr>
          <p:nvPr>
            <p:ph sz="half" idx="2"/>
          </p:nvPr>
        </p:nvSpPr>
        <p:spPr>
          <a:xfrm>
            <a:off x="4648200" y="1825625"/>
            <a:ext cx="386715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p:cNvSpPr>
            <a:spLocks noGrp="1"/>
          </p:cNvSpPr>
          <p:nvPr>
            <p:ph type="dt" sz="half" idx="10"/>
          </p:nvPr>
        </p:nvSpPr>
        <p:spPr/>
        <p:txBody>
          <a:bodyPr/>
          <a:lstStyle/>
          <a:p>
            <a:fld id="{470E976C-9FCE-417B-A424-41453B11A8A1}" type="datetimeFigureOut">
              <a:rPr lang="es-CO" smtClean="0"/>
              <a:t>15/10/2024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6A99C0B-BCA2-447F-994F-F082B4FE0ACC}" type="slidenum">
              <a:rPr lang="es-CO" smtClean="0"/>
              <a:t>‹Nº›</a:t>
            </a:fld>
            <a:endParaRPr lang="es-CO"/>
          </a:p>
        </p:txBody>
      </p:sp>
    </p:spTree>
    <p:extLst>
      <p:ext uri="{BB962C8B-B14F-4D97-AF65-F5344CB8AC3E}">
        <p14:creationId xmlns:p14="http://schemas.microsoft.com/office/powerpoint/2010/main" val="808598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30238" y="365125"/>
            <a:ext cx="7886700" cy="1325563"/>
          </a:xfrm>
        </p:spPr>
        <p:txBody>
          <a:bodyPr/>
          <a:lstStyle/>
          <a:p>
            <a:r>
              <a:rPr lang="es-ES"/>
              <a:t>Haga clic para modificar el estilo de título del patrón</a:t>
            </a:r>
            <a:endParaRPr lang="es-CO"/>
          </a:p>
        </p:txBody>
      </p:sp>
      <p:sp>
        <p:nvSpPr>
          <p:cNvPr id="3" name="Marcador de texto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630238" y="2505075"/>
            <a:ext cx="386873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7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p:cNvSpPr>
            <a:spLocks noGrp="1"/>
          </p:cNvSpPr>
          <p:nvPr>
            <p:ph type="dt" sz="half" idx="10"/>
          </p:nvPr>
        </p:nvSpPr>
        <p:spPr/>
        <p:txBody>
          <a:bodyPr/>
          <a:lstStyle/>
          <a:p>
            <a:fld id="{470E976C-9FCE-417B-A424-41453B11A8A1}" type="datetimeFigureOut">
              <a:rPr lang="es-CO" smtClean="0"/>
              <a:t>15/10/2024</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06A99C0B-BCA2-447F-994F-F082B4FE0ACC}" type="slidenum">
              <a:rPr lang="es-CO" smtClean="0"/>
              <a:t>‹Nº›</a:t>
            </a:fld>
            <a:endParaRPr lang="es-CO"/>
          </a:p>
        </p:txBody>
      </p:sp>
    </p:spTree>
    <p:extLst>
      <p:ext uri="{BB962C8B-B14F-4D97-AF65-F5344CB8AC3E}">
        <p14:creationId xmlns:p14="http://schemas.microsoft.com/office/powerpoint/2010/main" val="3783209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fecha 2"/>
          <p:cNvSpPr>
            <a:spLocks noGrp="1"/>
          </p:cNvSpPr>
          <p:nvPr>
            <p:ph type="dt" sz="half" idx="10"/>
          </p:nvPr>
        </p:nvSpPr>
        <p:spPr/>
        <p:txBody>
          <a:bodyPr/>
          <a:lstStyle/>
          <a:p>
            <a:fld id="{470E976C-9FCE-417B-A424-41453B11A8A1}" type="datetimeFigureOut">
              <a:rPr lang="es-CO" smtClean="0"/>
              <a:t>15/10/2024</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06A99C0B-BCA2-447F-994F-F082B4FE0ACC}" type="slidenum">
              <a:rPr lang="es-CO" smtClean="0"/>
              <a:t>‹Nº›</a:t>
            </a:fld>
            <a:endParaRPr lang="es-CO"/>
          </a:p>
        </p:txBody>
      </p:sp>
    </p:spTree>
    <p:extLst>
      <p:ext uri="{BB962C8B-B14F-4D97-AF65-F5344CB8AC3E}">
        <p14:creationId xmlns:p14="http://schemas.microsoft.com/office/powerpoint/2010/main" val="3680415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70E976C-9FCE-417B-A424-41453B11A8A1}" type="datetimeFigureOut">
              <a:rPr lang="es-CO" smtClean="0"/>
              <a:t>15/10/2024</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06A99C0B-BCA2-447F-994F-F082B4FE0ACC}" type="slidenum">
              <a:rPr lang="es-CO" smtClean="0"/>
              <a:t>‹Nº›</a:t>
            </a:fld>
            <a:endParaRPr lang="es-CO"/>
          </a:p>
        </p:txBody>
      </p:sp>
    </p:spTree>
    <p:extLst>
      <p:ext uri="{BB962C8B-B14F-4D97-AF65-F5344CB8AC3E}">
        <p14:creationId xmlns:p14="http://schemas.microsoft.com/office/powerpoint/2010/main" val="25995541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CO"/>
          </a:p>
        </p:txBody>
      </p:sp>
      <p:sp>
        <p:nvSpPr>
          <p:cNvPr id="3" name="Marcador de contenido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70E976C-9FCE-417B-A424-41453B11A8A1}" type="datetimeFigureOut">
              <a:rPr lang="es-CO" smtClean="0"/>
              <a:t>15/10/2024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6A99C0B-BCA2-447F-994F-F082B4FE0ACC}" type="slidenum">
              <a:rPr lang="es-CO" smtClean="0"/>
              <a:t>‹Nº›</a:t>
            </a:fld>
            <a:endParaRPr lang="es-CO"/>
          </a:p>
        </p:txBody>
      </p:sp>
    </p:spTree>
    <p:extLst>
      <p:ext uri="{BB962C8B-B14F-4D97-AF65-F5344CB8AC3E}">
        <p14:creationId xmlns:p14="http://schemas.microsoft.com/office/powerpoint/2010/main" val="1693481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es-ES_tradnl"/>
              <a:t>Clic para editar título</a:t>
            </a:r>
            <a:endParaRPr lang="es-ES"/>
          </a:p>
        </p:txBody>
      </p:sp>
      <p:sp>
        <p:nvSpPr>
          <p:cNvPr id="3" name="Marcador de contenido 2"/>
          <p:cNvSpPr>
            <a:spLocks noGrp="1"/>
          </p:cNvSpPr>
          <p:nvPr>
            <p:ph idx="1"/>
          </p:nvPr>
        </p:nvSpPr>
        <p:spPr>
          <a:xfrm>
            <a:off x="457200" y="1600200"/>
            <a:ext cx="8229600" cy="4525963"/>
          </a:xfrm>
          <a:prstGeom prst="rect">
            <a:avLst/>
          </a:prstGeom>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C36AFE05-FA31-E542-8DB6-E7E41B503837}" type="datetimeFigureOut">
              <a:rPr lang="es-ES" smtClean="0"/>
              <a:t>15/10/2024</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9EF67A77-38D6-4D49-899A-4A450066AE03}" type="slidenum">
              <a:rPr lang="es-ES" smtClean="0"/>
              <a:t>‹Nº›</a:t>
            </a:fld>
            <a:endParaRPr lang="es-ES"/>
          </a:p>
        </p:txBody>
      </p:sp>
    </p:spTree>
    <p:extLst>
      <p:ext uri="{BB962C8B-B14F-4D97-AF65-F5344CB8AC3E}">
        <p14:creationId xmlns:p14="http://schemas.microsoft.com/office/powerpoint/2010/main" val="20201080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30238" y="457200"/>
            <a:ext cx="2949575"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470E976C-9FCE-417B-A424-41453B11A8A1}" type="datetimeFigureOut">
              <a:rPr lang="es-CO" smtClean="0"/>
              <a:t>15/10/2024</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06A99C0B-BCA2-447F-994F-F082B4FE0ACC}" type="slidenum">
              <a:rPr lang="es-CO" smtClean="0"/>
              <a:t>‹Nº›</a:t>
            </a:fld>
            <a:endParaRPr lang="es-CO"/>
          </a:p>
        </p:txBody>
      </p:sp>
    </p:spTree>
    <p:extLst>
      <p:ext uri="{BB962C8B-B14F-4D97-AF65-F5344CB8AC3E}">
        <p14:creationId xmlns:p14="http://schemas.microsoft.com/office/powerpoint/2010/main" val="1311958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CO"/>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470E976C-9FCE-417B-A424-41453B11A8A1}" type="datetimeFigureOut">
              <a:rPr lang="es-CO" smtClean="0"/>
              <a:t>15/10/2024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6A99C0B-BCA2-447F-994F-F082B4FE0ACC}" type="slidenum">
              <a:rPr lang="es-CO" smtClean="0"/>
              <a:t>‹Nº›</a:t>
            </a:fld>
            <a:endParaRPr lang="es-CO"/>
          </a:p>
        </p:txBody>
      </p:sp>
    </p:spTree>
    <p:extLst>
      <p:ext uri="{BB962C8B-B14F-4D97-AF65-F5344CB8AC3E}">
        <p14:creationId xmlns:p14="http://schemas.microsoft.com/office/powerpoint/2010/main" val="11151857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CO"/>
          </a:p>
        </p:txBody>
      </p:sp>
      <p:sp>
        <p:nvSpPr>
          <p:cNvPr id="3" name="Marcador de texto vertical 2"/>
          <p:cNvSpPr>
            <a:spLocks noGrp="1"/>
          </p:cNvSpPr>
          <p:nvPr>
            <p:ph type="body" orient="vert" idx="1"/>
          </p:nvPr>
        </p:nvSpPr>
        <p:spPr>
          <a:xfrm>
            <a:off x="628650" y="365125"/>
            <a:ext cx="57626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10"/>
          </p:nvPr>
        </p:nvSpPr>
        <p:spPr/>
        <p:txBody>
          <a:bodyPr/>
          <a:lstStyle/>
          <a:p>
            <a:fld id="{470E976C-9FCE-417B-A424-41453B11A8A1}" type="datetimeFigureOut">
              <a:rPr lang="es-CO" smtClean="0"/>
              <a:t>15/10/2024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06A99C0B-BCA2-447F-994F-F082B4FE0ACC}" type="slidenum">
              <a:rPr lang="es-CO" smtClean="0"/>
              <a:t>‹Nº›</a:t>
            </a:fld>
            <a:endParaRPr lang="es-CO"/>
          </a:p>
        </p:txBody>
      </p:sp>
    </p:spTree>
    <p:extLst>
      <p:ext uri="{BB962C8B-B14F-4D97-AF65-F5344CB8AC3E}">
        <p14:creationId xmlns:p14="http://schemas.microsoft.com/office/powerpoint/2010/main" val="27157894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6000"/>
            </a:lvl1pPr>
          </a:lstStyle>
          <a:p>
            <a:r>
              <a:rPr lang="es-ES"/>
              <a:t>Haga clic para modificar el estilo de título del patrón</a:t>
            </a:r>
            <a:endParaRPr lang="es-CO"/>
          </a:p>
        </p:txBody>
      </p:sp>
      <p:sp>
        <p:nvSpPr>
          <p:cNvPr id="3" name="Subtítulo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s-CO"/>
          </a:p>
        </p:txBody>
      </p:sp>
      <p:sp>
        <p:nvSpPr>
          <p:cNvPr id="4" name="Marcador de fecha 3"/>
          <p:cNvSpPr>
            <a:spLocks noGrp="1"/>
          </p:cNvSpPr>
          <p:nvPr>
            <p:ph type="dt" sz="half" idx="10"/>
          </p:nvPr>
        </p:nvSpPr>
        <p:spPr/>
        <p:txBody>
          <a:bodyPr/>
          <a:lstStyle/>
          <a:p>
            <a:fld id="{8EAF44ED-37A1-437C-9C17-5F00383F496A}" type="datetimeFigureOut">
              <a:rPr lang="es-CO" smtClean="0"/>
              <a:t>15/10/2024</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72C9FB06-12A3-403F-BB17-F8B52B5C9349}" type="slidenum">
              <a:rPr lang="es-CO" smtClean="0"/>
              <a:t>‹Nº›</a:t>
            </a:fld>
            <a:endParaRPr lang="es-CO"/>
          </a:p>
        </p:txBody>
      </p:sp>
    </p:spTree>
    <p:extLst>
      <p:ext uri="{BB962C8B-B14F-4D97-AF65-F5344CB8AC3E}">
        <p14:creationId xmlns:p14="http://schemas.microsoft.com/office/powerpoint/2010/main" val="417120019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EAF44ED-37A1-437C-9C17-5F00383F496A}" type="datetimeFigureOut">
              <a:rPr lang="es-CO" smtClean="0"/>
              <a:t>15/10/2024</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72C9FB06-12A3-403F-BB17-F8B52B5C9349}" type="slidenum">
              <a:rPr lang="es-CO" smtClean="0"/>
              <a:t>‹Nº›</a:t>
            </a:fld>
            <a:endParaRPr lang="es-CO"/>
          </a:p>
        </p:txBody>
      </p:sp>
    </p:spTree>
    <p:extLst>
      <p:ext uri="{BB962C8B-B14F-4D97-AF65-F5344CB8AC3E}">
        <p14:creationId xmlns:p14="http://schemas.microsoft.com/office/powerpoint/2010/main" val="1245614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a:xfrm>
            <a:off x="457200" y="6356350"/>
            <a:ext cx="2133600" cy="365125"/>
          </a:xfrm>
          <a:prstGeom prst="rect">
            <a:avLst/>
          </a:prstGeom>
        </p:spPr>
        <p:txBody>
          <a:bodyPr/>
          <a:lstStyle/>
          <a:p>
            <a:fld id="{C36AFE05-FA31-E542-8DB6-E7E41B503837}" type="datetimeFigureOut">
              <a:rPr lang="es-ES" smtClean="0"/>
              <a:t>15/10/2024</a:t>
            </a:fld>
            <a:endParaRPr lang="es-ES"/>
          </a:p>
        </p:txBody>
      </p:sp>
      <p:sp>
        <p:nvSpPr>
          <p:cNvPr id="5" name="Marcador de pie de página 4"/>
          <p:cNvSpPr>
            <a:spLocks noGrp="1"/>
          </p:cNvSpPr>
          <p:nvPr>
            <p:ph type="ftr" sz="quarter" idx="11"/>
          </p:nvPr>
        </p:nvSpPr>
        <p:spPr>
          <a:xfrm>
            <a:off x="3124200" y="6356350"/>
            <a:ext cx="2895600" cy="365125"/>
          </a:xfrm>
          <a:prstGeom prst="rect">
            <a:avLst/>
          </a:prstGeom>
        </p:spPr>
        <p:txBody>
          <a:bodyPr/>
          <a:lstStyle/>
          <a:p>
            <a:endParaRPr lang="es-ES"/>
          </a:p>
        </p:txBody>
      </p:sp>
      <p:sp>
        <p:nvSpPr>
          <p:cNvPr id="6" name="Marcador de número de diapositiva 5"/>
          <p:cNvSpPr>
            <a:spLocks noGrp="1"/>
          </p:cNvSpPr>
          <p:nvPr>
            <p:ph type="sldNum" sz="quarter" idx="12"/>
          </p:nvPr>
        </p:nvSpPr>
        <p:spPr>
          <a:xfrm>
            <a:off x="6553200" y="6356350"/>
            <a:ext cx="2133600" cy="365125"/>
          </a:xfrm>
          <a:prstGeom prst="rect">
            <a:avLst/>
          </a:prstGeom>
        </p:spPr>
        <p:txBody>
          <a:bodyPr/>
          <a:lstStyle/>
          <a:p>
            <a:fld id="{9EF67A77-38D6-4D49-899A-4A450066AE03}" type="slidenum">
              <a:rPr lang="es-ES" smtClean="0"/>
              <a:t>‹Nº›</a:t>
            </a:fld>
            <a:endParaRPr lang="es-ES"/>
          </a:p>
        </p:txBody>
      </p:sp>
    </p:spTree>
    <p:extLst>
      <p:ext uri="{BB962C8B-B14F-4D97-AF65-F5344CB8AC3E}">
        <p14:creationId xmlns:p14="http://schemas.microsoft.com/office/powerpoint/2010/main" val="1885532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a:xfrm>
            <a:off x="457200" y="6356350"/>
            <a:ext cx="2133600" cy="365125"/>
          </a:xfrm>
          <a:prstGeom prst="rect">
            <a:avLst/>
          </a:prstGeom>
        </p:spPr>
        <p:txBody>
          <a:bodyPr/>
          <a:lstStyle/>
          <a:p>
            <a:fld id="{C36AFE05-FA31-E542-8DB6-E7E41B503837}" type="datetimeFigureOut">
              <a:rPr lang="es-ES" smtClean="0"/>
              <a:t>15/10/2024</a:t>
            </a:fld>
            <a:endParaRPr lang="es-ES"/>
          </a:p>
        </p:txBody>
      </p:sp>
      <p:sp>
        <p:nvSpPr>
          <p:cNvPr id="6" name="Marcador de pie de página 5"/>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6553200" y="6356350"/>
            <a:ext cx="2133600" cy="365125"/>
          </a:xfrm>
          <a:prstGeom prst="rect">
            <a:avLst/>
          </a:prstGeom>
        </p:spPr>
        <p:txBody>
          <a:bodyPr/>
          <a:lstStyle/>
          <a:p>
            <a:fld id="{9EF67A77-38D6-4D49-899A-4A450066AE03}" type="slidenum">
              <a:rPr lang="es-ES" smtClean="0"/>
              <a:t>‹Nº›</a:t>
            </a:fld>
            <a:endParaRPr lang="es-ES"/>
          </a:p>
        </p:txBody>
      </p:sp>
    </p:spTree>
    <p:extLst>
      <p:ext uri="{BB962C8B-B14F-4D97-AF65-F5344CB8AC3E}">
        <p14:creationId xmlns:p14="http://schemas.microsoft.com/office/powerpoint/2010/main" val="1475658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a:xfrm>
            <a:off x="457200" y="6356350"/>
            <a:ext cx="2133600" cy="365125"/>
          </a:xfrm>
          <a:prstGeom prst="rect">
            <a:avLst/>
          </a:prstGeom>
        </p:spPr>
        <p:txBody>
          <a:bodyPr/>
          <a:lstStyle/>
          <a:p>
            <a:fld id="{C36AFE05-FA31-E542-8DB6-E7E41B503837}" type="datetimeFigureOut">
              <a:rPr lang="es-ES" smtClean="0"/>
              <a:t>15/10/2024</a:t>
            </a:fld>
            <a:endParaRPr lang="es-ES"/>
          </a:p>
        </p:txBody>
      </p:sp>
      <p:sp>
        <p:nvSpPr>
          <p:cNvPr id="8" name="Marcador de pie de página 7"/>
          <p:cNvSpPr>
            <a:spLocks noGrp="1"/>
          </p:cNvSpPr>
          <p:nvPr>
            <p:ph type="ftr" sz="quarter" idx="11"/>
          </p:nvPr>
        </p:nvSpPr>
        <p:spPr>
          <a:xfrm>
            <a:off x="3124200" y="6356350"/>
            <a:ext cx="2895600" cy="365125"/>
          </a:xfrm>
          <a:prstGeom prst="rect">
            <a:avLst/>
          </a:prstGeom>
        </p:spPr>
        <p:txBody>
          <a:bodyPr/>
          <a:lstStyle/>
          <a:p>
            <a:endParaRPr lang="es-ES"/>
          </a:p>
        </p:txBody>
      </p:sp>
      <p:sp>
        <p:nvSpPr>
          <p:cNvPr id="9" name="Marcador de número de diapositiva 8"/>
          <p:cNvSpPr>
            <a:spLocks noGrp="1"/>
          </p:cNvSpPr>
          <p:nvPr>
            <p:ph type="sldNum" sz="quarter" idx="12"/>
          </p:nvPr>
        </p:nvSpPr>
        <p:spPr>
          <a:xfrm>
            <a:off x="6553200" y="6356350"/>
            <a:ext cx="2133600" cy="365125"/>
          </a:xfrm>
          <a:prstGeom prst="rect">
            <a:avLst/>
          </a:prstGeom>
        </p:spPr>
        <p:txBody>
          <a:bodyPr/>
          <a:lstStyle/>
          <a:p>
            <a:fld id="{9EF67A77-38D6-4D49-899A-4A450066AE03}" type="slidenum">
              <a:rPr lang="es-ES" smtClean="0"/>
              <a:t>‹Nº›</a:t>
            </a:fld>
            <a:endParaRPr lang="es-ES"/>
          </a:p>
        </p:txBody>
      </p:sp>
    </p:spTree>
    <p:extLst>
      <p:ext uri="{BB962C8B-B14F-4D97-AF65-F5344CB8AC3E}">
        <p14:creationId xmlns:p14="http://schemas.microsoft.com/office/powerpoint/2010/main" val="2084199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es-ES_tradnl"/>
              <a:t>Clic para editar título</a:t>
            </a:r>
            <a:endParaRPr lang="es-ES"/>
          </a:p>
        </p:txBody>
      </p:sp>
      <p:sp>
        <p:nvSpPr>
          <p:cNvPr id="3" name="Marcador de fecha 2"/>
          <p:cNvSpPr>
            <a:spLocks noGrp="1"/>
          </p:cNvSpPr>
          <p:nvPr>
            <p:ph type="dt" sz="half" idx="10"/>
          </p:nvPr>
        </p:nvSpPr>
        <p:spPr>
          <a:xfrm>
            <a:off x="457200" y="6356350"/>
            <a:ext cx="2133600" cy="365125"/>
          </a:xfrm>
          <a:prstGeom prst="rect">
            <a:avLst/>
          </a:prstGeom>
        </p:spPr>
        <p:txBody>
          <a:bodyPr/>
          <a:lstStyle/>
          <a:p>
            <a:fld id="{C36AFE05-FA31-E542-8DB6-E7E41B503837}" type="datetimeFigureOut">
              <a:rPr lang="es-ES" smtClean="0"/>
              <a:t>15/10/2024</a:t>
            </a:fld>
            <a:endParaRPr lang="es-ES"/>
          </a:p>
        </p:txBody>
      </p:sp>
      <p:sp>
        <p:nvSpPr>
          <p:cNvPr id="4" name="Marcador de pie de página 3"/>
          <p:cNvSpPr>
            <a:spLocks noGrp="1"/>
          </p:cNvSpPr>
          <p:nvPr>
            <p:ph type="ftr" sz="quarter" idx="11"/>
          </p:nvPr>
        </p:nvSpPr>
        <p:spPr>
          <a:xfrm>
            <a:off x="3124200" y="6356350"/>
            <a:ext cx="2895600" cy="365125"/>
          </a:xfrm>
          <a:prstGeom prst="rect">
            <a:avLst/>
          </a:prstGeom>
        </p:spPr>
        <p:txBody>
          <a:bodyPr/>
          <a:lstStyle/>
          <a:p>
            <a:endParaRPr lang="es-ES"/>
          </a:p>
        </p:txBody>
      </p:sp>
      <p:sp>
        <p:nvSpPr>
          <p:cNvPr id="5" name="Marcador de número de diapositiva 4"/>
          <p:cNvSpPr>
            <a:spLocks noGrp="1"/>
          </p:cNvSpPr>
          <p:nvPr>
            <p:ph type="sldNum" sz="quarter" idx="12"/>
          </p:nvPr>
        </p:nvSpPr>
        <p:spPr>
          <a:xfrm>
            <a:off x="6553200" y="6356350"/>
            <a:ext cx="2133600" cy="365125"/>
          </a:xfrm>
          <a:prstGeom prst="rect">
            <a:avLst/>
          </a:prstGeom>
        </p:spPr>
        <p:txBody>
          <a:bodyPr/>
          <a:lstStyle/>
          <a:p>
            <a:fld id="{9EF67A77-38D6-4D49-899A-4A450066AE03}" type="slidenum">
              <a:rPr lang="es-ES" smtClean="0"/>
              <a:t>‹Nº›</a:t>
            </a:fld>
            <a:endParaRPr lang="es-ES"/>
          </a:p>
        </p:txBody>
      </p:sp>
    </p:spTree>
    <p:extLst>
      <p:ext uri="{BB962C8B-B14F-4D97-AF65-F5344CB8AC3E}">
        <p14:creationId xmlns:p14="http://schemas.microsoft.com/office/powerpoint/2010/main" val="3724873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a:xfrm>
            <a:off x="457200" y="6356350"/>
            <a:ext cx="2133600" cy="365125"/>
          </a:xfrm>
          <a:prstGeom prst="rect">
            <a:avLst/>
          </a:prstGeom>
        </p:spPr>
        <p:txBody>
          <a:bodyPr/>
          <a:lstStyle/>
          <a:p>
            <a:fld id="{C36AFE05-FA31-E542-8DB6-E7E41B503837}" type="datetimeFigureOut">
              <a:rPr lang="es-ES" smtClean="0"/>
              <a:t>15/10/2024</a:t>
            </a:fld>
            <a:endParaRPr lang="es-ES"/>
          </a:p>
        </p:txBody>
      </p:sp>
      <p:sp>
        <p:nvSpPr>
          <p:cNvPr id="3" name="Marcador de pie de página 2"/>
          <p:cNvSpPr>
            <a:spLocks noGrp="1"/>
          </p:cNvSpPr>
          <p:nvPr>
            <p:ph type="ftr" sz="quarter" idx="11"/>
          </p:nvPr>
        </p:nvSpPr>
        <p:spPr>
          <a:xfrm>
            <a:off x="3124200" y="6356350"/>
            <a:ext cx="2895600" cy="365125"/>
          </a:xfrm>
          <a:prstGeom prst="rect">
            <a:avLst/>
          </a:prstGeom>
        </p:spPr>
        <p:txBody>
          <a:bodyPr/>
          <a:lstStyle/>
          <a:p>
            <a:endParaRPr lang="es-ES"/>
          </a:p>
        </p:txBody>
      </p:sp>
      <p:sp>
        <p:nvSpPr>
          <p:cNvPr id="4" name="Marcador de número de diapositiva 3"/>
          <p:cNvSpPr>
            <a:spLocks noGrp="1"/>
          </p:cNvSpPr>
          <p:nvPr>
            <p:ph type="sldNum" sz="quarter" idx="12"/>
          </p:nvPr>
        </p:nvSpPr>
        <p:spPr>
          <a:xfrm>
            <a:off x="6553200" y="6356350"/>
            <a:ext cx="2133600" cy="365125"/>
          </a:xfrm>
          <a:prstGeom prst="rect">
            <a:avLst/>
          </a:prstGeom>
        </p:spPr>
        <p:txBody>
          <a:bodyPr/>
          <a:lstStyle/>
          <a:p>
            <a:fld id="{9EF67A77-38D6-4D49-899A-4A450066AE03}" type="slidenum">
              <a:rPr lang="es-ES" smtClean="0"/>
              <a:t>‹Nº›</a:t>
            </a:fld>
            <a:endParaRPr lang="es-ES"/>
          </a:p>
        </p:txBody>
      </p:sp>
    </p:spTree>
    <p:extLst>
      <p:ext uri="{BB962C8B-B14F-4D97-AF65-F5344CB8AC3E}">
        <p14:creationId xmlns:p14="http://schemas.microsoft.com/office/powerpoint/2010/main" val="1223790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a:xfrm>
            <a:off x="457200" y="6356350"/>
            <a:ext cx="2133600" cy="365125"/>
          </a:xfrm>
          <a:prstGeom prst="rect">
            <a:avLst/>
          </a:prstGeom>
        </p:spPr>
        <p:txBody>
          <a:bodyPr/>
          <a:lstStyle/>
          <a:p>
            <a:fld id="{C36AFE05-FA31-E542-8DB6-E7E41B503837}" type="datetimeFigureOut">
              <a:rPr lang="es-ES" smtClean="0"/>
              <a:t>15/10/2024</a:t>
            </a:fld>
            <a:endParaRPr lang="es-ES"/>
          </a:p>
        </p:txBody>
      </p:sp>
      <p:sp>
        <p:nvSpPr>
          <p:cNvPr id="6" name="Marcador de pie de página 5"/>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6553200" y="6356350"/>
            <a:ext cx="2133600" cy="365125"/>
          </a:xfrm>
          <a:prstGeom prst="rect">
            <a:avLst/>
          </a:prstGeom>
        </p:spPr>
        <p:txBody>
          <a:bodyPr/>
          <a:lstStyle/>
          <a:p>
            <a:fld id="{9EF67A77-38D6-4D49-899A-4A450066AE03}" type="slidenum">
              <a:rPr lang="es-ES" smtClean="0"/>
              <a:t>‹Nº›</a:t>
            </a:fld>
            <a:endParaRPr lang="es-ES"/>
          </a:p>
        </p:txBody>
      </p:sp>
    </p:spTree>
    <p:extLst>
      <p:ext uri="{BB962C8B-B14F-4D97-AF65-F5344CB8AC3E}">
        <p14:creationId xmlns:p14="http://schemas.microsoft.com/office/powerpoint/2010/main" val="4130355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a:xfrm>
            <a:off x="457200" y="6356350"/>
            <a:ext cx="2133600" cy="365125"/>
          </a:xfrm>
          <a:prstGeom prst="rect">
            <a:avLst/>
          </a:prstGeom>
        </p:spPr>
        <p:txBody>
          <a:bodyPr/>
          <a:lstStyle/>
          <a:p>
            <a:fld id="{C36AFE05-FA31-E542-8DB6-E7E41B503837}" type="datetimeFigureOut">
              <a:rPr lang="es-ES" smtClean="0"/>
              <a:t>15/10/2024</a:t>
            </a:fld>
            <a:endParaRPr lang="es-ES"/>
          </a:p>
        </p:txBody>
      </p:sp>
      <p:sp>
        <p:nvSpPr>
          <p:cNvPr id="6" name="Marcador de pie de página 5"/>
          <p:cNvSpPr>
            <a:spLocks noGrp="1"/>
          </p:cNvSpPr>
          <p:nvPr>
            <p:ph type="ftr" sz="quarter" idx="11"/>
          </p:nvPr>
        </p:nvSpPr>
        <p:spPr>
          <a:xfrm>
            <a:off x="3124200" y="6356350"/>
            <a:ext cx="2895600" cy="365125"/>
          </a:xfrm>
          <a:prstGeom prst="rect">
            <a:avLst/>
          </a:prstGeom>
        </p:spPr>
        <p:txBody>
          <a:bodyPr/>
          <a:lstStyle/>
          <a:p>
            <a:endParaRPr lang="es-ES"/>
          </a:p>
        </p:txBody>
      </p:sp>
      <p:sp>
        <p:nvSpPr>
          <p:cNvPr id="7" name="Marcador de número de diapositiva 6"/>
          <p:cNvSpPr>
            <a:spLocks noGrp="1"/>
          </p:cNvSpPr>
          <p:nvPr>
            <p:ph type="sldNum" sz="quarter" idx="12"/>
          </p:nvPr>
        </p:nvSpPr>
        <p:spPr>
          <a:xfrm>
            <a:off x="6553200" y="6356350"/>
            <a:ext cx="2133600" cy="365125"/>
          </a:xfrm>
          <a:prstGeom prst="rect">
            <a:avLst/>
          </a:prstGeom>
        </p:spPr>
        <p:txBody>
          <a:bodyPr/>
          <a:lstStyle/>
          <a:p>
            <a:fld id="{9EF67A77-38D6-4D49-899A-4A450066AE03}" type="slidenum">
              <a:rPr lang="es-ES" smtClean="0"/>
              <a:t>‹Nº›</a:t>
            </a:fld>
            <a:endParaRPr lang="es-ES"/>
          </a:p>
        </p:txBody>
      </p:sp>
    </p:spTree>
    <p:extLst>
      <p:ext uri="{BB962C8B-B14F-4D97-AF65-F5344CB8AC3E}">
        <p14:creationId xmlns:p14="http://schemas.microsoft.com/office/powerpoint/2010/main" val="2003671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Imagen 6" descr="Plantilla-01.png"/>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31064" y="0"/>
            <a:ext cx="9012936" cy="6858000"/>
          </a:xfrm>
          <a:prstGeom prst="rect">
            <a:avLst/>
          </a:prstGeom>
        </p:spPr>
      </p:pic>
      <p:sp>
        <p:nvSpPr>
          <p:cNvPr id="8" name="CuadroTexto 7"/>
          <p:cNvSpPr txBox="1"/>
          <p:nvPr userDrawn="1"/>
        </p:nvSpPr>
        <p:spPr>
          <a:xfrm>
            <a:off x="7803127" y="123786"/>
            <a:ext cx="2220327" cy="369332"/>
          </a:xfrm>
          <a:prstGeom prst="rect">
            <a:avLst/>
          </a:prstGeom>
          <a:noFill/>
        </p:spPr>
        <p:txBody>
          <a:bodyPr wrap="square" rtlCol="0">
            <a:spAutoFit/>
          </a:bodyPr>
          <a:lstStyle/>
          <a:p>
            <a:r>
              <a:rPr lang="es-ES" dirty="0">
                <a:solidFill>
                  <a:schemeClr val="bg1">
                    <a:lumMod val="65000"/>
                  </a:schemeClr>
                </a:solidFill>
                <a:latin typeface="Arial Narrow"/>
                <a:cs typeface="Arial Narrow"/>
              </a:rPr>
              <a:t>C:FI15; V:01</a:t>
            </a:r>
          </a:p>
        </p:txBody>
      </p:sp>
    </p:spTree>
    <p:extLst>
      <p:ext uri="{BB962C8B-B14F-4D97-AF65-F5344CB8AC3E}">
        <p14:creationId xmlns:p14="http://schemas.microsoft.com/office/powerpoint/2010/main" val="2080778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0E976C-9FCE-417B-A424-41453B11A8A1}" type="datetimeFigureOut">
              <a:rPr lang="es-CO" smtClean="0"/>
              <a:t>15/10/2024</a:t>
            </a:fld>
            <a:endParaRPr lang="es-CO"/>
          </a:p>
        </p:txBody>
      </p:sp>
      <p:sp>
        <p:nvSpPr>
          <p:cNvPr id="5" name="Marcador de pie de pá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A99C0B-BCA2-447F-994F-F082B4FE0ACC}" type="slidenum">
              <a:rPr lang="es-CO" smtClean="0"/>
              <a:t>‹Nº›</a:t>
            </a:fld>
            <a:endParaRPr lang="es-CO"/>
          </a:p>
        </p:txBody>
      </p:sp>
      <p:pic>
        <p:nvPicPr>
          <p:cNvPr id="7" name="Imagen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0" y="283"/>
            <a:ext cx="9143999" cy="6857433"/>
          </a:xfrm>
          <a:prstGeom prst="rect">
            <a:avLst/>
          </a:prstGeom>
        </p:spPr>
      </p:pic>
    </p:spTree>
    <p:extLst>
      <p:ext uri="{BB962C8B-B14F-4D97-AF65-F5344CB8AC3E}">
        <p14:creationId xmlns:p14="http://schemas.microsoft.com/office/powerpoint/2010/main" val="26397321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AF44ED-37A1-437C-9C17-5F00383F496A}" type="datetimeFigureOut">
              <a:rPr lang="es-CO" smtClean="0"/>
              <a:t>15/10/2024</a:t>
            </a:fld>
            <a:endParaRPr lang="es-CO"/>
          </a:p>
        </p:txBody>
      </p:sp>
      <p:sp>
        <p:nvSpPr>
          <p:cNvPr id="5" name="Marcador de pie de página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C9FB06-12A3-403F-BB17-F8B52B5C9349}" type="slidenum">
              <a:rPr lang="es-CO" smtClean="0"/>
              <a:t>‹Nº›</a:t>
            </a:fld>
            <a:endParaRPr lang="es-CO"/>
          </a:p>
        </p:txBody>
      </p:sp>
      <p:pic>
        <p:nvPicPr>
          <p:cNvPr id="7" name="Imagen 6"/>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93171" y="283"/>
            <a:ext cx="9015238" cy="6857433"/>
          </a:xfrm>
          <a:prstGeom prst="rect">
            <a:avLst/>
          </a:prstGeom>
        </p:spPr>
      </p:pic>
    </p:spTree>
    <p:extLst>
      <p:ext uri="{BB962C8B-B14F-4D97-AF65-F5344CB8AC3E}">
        <p14:creationId xmlns:p14="http://schemas.microsoft.com/office/powerpoint/2010/main" val="1979118758"/>
      </p:ext>
    </p:extLst>
  </p:cSld>
  <p:clrMap bg1="lt1" tx1="dk1" bg2="lt2" tx2="dk2" accent1="accent1" accent2="accent2" accent3="accent3" accent4="accent4" accent5="accent5" accent6="accent6" hlink="hlink" folHlink="folHlink"/>
  <p:sldLayoutIdLst>
    <p:sldLayoutId id="2147483673" r:id="rId1"/>
    <p:sldLayoutId id="2147483679"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notion.so/Manual-de-usuario-SintyQuibd-11cc9b237f2880bfba91d8aaec204cbb"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app.ganttpro.com/#/project/1728617387105/gantt"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planner.cloud.microsoft/uniclaretiana.edu.co/es-ES/Home/Planner/#/plantaskboard?groupId=55771eba-d708-4f11-b846-78576e8d0811&amp;planId=ZlzM_cyqIU6ZJQjYgDRhGWUABb3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5"/>
          <p:cNvSpPr txBox="1">
            <a:spLocks noGrp="1"/>
          </p:cNvSpPr>
          <p:nvPr>
            <p:ph type="ctrTitle"/>
          </p:nvPr>
        </p:nvSpPr>
        <p:spPr>
          <a:xfrm>
            <a:off x="504043" y="233706"/>
            <a:ext cx="8355143" cy="784830"/>
          </a:xfrm>
          <a:prstGeom prst="rect">
            <a:avLst/>
          </a:prstGeom>
          <a:noFill/>
        </p:spPr>
        <p:txBody>
          <a:bodyPr wrap="square" rtlCol="0">
            <a:spAutoFit/>
          </a:bodyPr>
          <a:lstStyle/>
          <a:p>
            <a:pPr algn="ctr" defTabSz="457200"/>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IMPLEMENTACIÓN DE UN SISTEMA DE RESERVAS PARA CANCHAS SINTETICAS</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sp>
        <p:nvSpPr>
          <p:cNvPr id="2" name="Subtítulo 1">
            <a:extLst>
              <a:ext uri="{FF2B5EF4-FFF2-40B4-BE49-F238E27FC236}">
                <a16:creationId xmlns="" xmlns:a16="http://schemas.microsoft.com/office/drawing/2014/main" id="{2FB61AB1-146A-F27A-7BA5-569E5D49F78E}"/>
              </a:ext>
            </a:extLst>
          </p:cNvPr>
          <p:cNvSpPr>
            <a:spLocks noGrp="1"/>
          </p:cNvSpPr>
          <p:nvPr>
            <p:ph type="subTitle" idx="1"/>
          </p:nvPr>
        </p:nvSpPr>
        <p:spPr>
          <a:xfrm>
            <a:off x="1113020" y="1269875"/>
            <a:ext cx="6858000" cy="4529772"/>
          </a:xfrm>
        </p:spPr>
        <p:txBody>
          <a:bodyPr>
            <a:noAutofit/>
          </a:bodyPr>
          <a:lstStyle/>
          <a:p>
            <a:r>
              <a:rPr lang="es-CO" sz="1900" dirty="0" smtClean="0">
                <a:latin typeface="Tahoma" panose="020B0604030504040204" pitchFamily="34" charset="0"/>
                <a:ea typeface="Tahoma" panose="020B0604030504040204" pitchFamily="34" charset="0"/>
                <a:cs typeface="Tahoma" panose="020B0604030504040204" pitchFamily="34" charset="0"/>
              </a:rPr>
              <a:t>AUTORES:</a:t>
            </a:r>
          </a:p>
          <a:p>
            <a:r>
              <a:rPr lang="es-CO" sz="1900" dirty="0" smtClean="0">
                <a:latin typeface="Tahoma" panose="020B0604030504040204" pitchFamily="34" charset="0"/>
                <a:ea typeface="Tahoma" panose="020B0604030504040204" pitchFamily="34" charset="0"/>
                <a:cs typeface="Tahoma" panose="020B0604030504040204" pitchFamily="34" charset="0"/>
              </a:rPr>
              <a:t>YESID ANDRES CASTRO RENTERIA</a:t>
            </a:r>
          </a:p>
          <a:p>
            <a:r>
              <a:rPr lang="es-CO" sz="1900" dirty="0" smtClean="0">
                <a:latin typeface="Tahoma" panose="020B0604030504040204" pitchFamily="34" charset="0"/>
                <a:ea typeface="Tahoma" panose="020B0604030504040204" pitchFamily="34" charset="0"/>
                <a:cs typeface="Tahoma" panose="020B0604030504040204" pitchFamily="34" charset="0"/>
              </a:rPr>
              <a:t>HAMILTON RENTERIA MOSQUERA</a:t>
            </a:r>
          </a:p>
          <a:p>
            <a:r>
              <a:rPr lang="es-CO" sz="1900" dirty="0" smtClean="0">
                <a:latin typeface="Tahoma" panose="020B0604030504040204" pitchFamily="34" charset="0"/>
                <a:ea typeface="Tahoma" panose="020B0604030504040204" pitchFamily="34" charset="0"/>
                <a:cs typeface="Tahoma" panose="020B0604030504040204" pitchFamily="34" charset="0"/>
              </a:rPr>
              <a:t>INGRI PAOLA SERNA</a:t>
            </a:r>
          </a:p>
          <a:p>
            <a:r>
              <a:rPr lang="es-CO" sz="1900" dirty="0" smtClean="0">
                <a:latin typeface="Tahoma" panose="020B0604030504040204" pitchFamily="34" charset="0"/>
                <a:ea typeface="Tahoma" panose="020B0604030504040204" pitchFamily="34" charset="0"/>
                <a:cs typeface="Tahoma" panose="020B0604030504040204" pitchFamily="34" charset="0"/>
              </a:rPr>
              <a:t>JHON ALEX PALACIOS LEMUS</a:t>
            </a:r>
          </a:p>
          <a:p>
            <a:r>
              <a:rPr lang="es-CO" sz="1900" dirty="0" smtClean="0">
                <a:latin typeface="Tahoma" panose="020B0604030504040204" pitchFamily="34" charset="0"/>
                <a:ea typeface="Tahoma" panose="020B0604030504040204" pitchFamily="34" charset="0"/>
                <a:cs typeface="Tahoma" panose="020B0604030504040204" pitchFamily="34" charset="0"/>
              </a:rPr>
              <a:t>JHOJAN MOSQUERA MENA</a:t>
            </a:r>
          </a:p>
          <a:p>
            <a:endParaRPr lang="es-CO" sz="1900" dirty="0">
              <a:latin typeface="Tahoma" panose="020B0604030504040204" pitchFamily="34" charset="0"/>
              <a:ea typeface="Tahoma" panose="020B0604030504040204" pitchFamily="34" charset="0"/>
              <a:cs typeface="Tahoma" panose="020B0604030504040204" pitchFamily="34" charset="0"/>
            </a:endParaRPr>
          </a:p>
          <a:p>
            <a:r>
              <a:rPr lang="es-CO" sz="1900" dirty="0" smtClean="0">
                <a:latin typeface="Tahoma" panose="020B0604030504040204" pitchFamily="34" charset="0"/>
                <a:ea typeface="Tahoma" panose="020B0604030504040204" pitchFamily="34" charset="0"/>
                <a:cs typeface="Tahoma" panose="020B0604030504040204" pitchFamily="34" charset="0"/>
              </a:rPr>
              <a:t>ASESOR:</a:t>
            </a:r>
          </a:p>
          <a:p>
            <a:r>
              <a:rPr lang="es-CO" sz="1900" dirty="0" smtClean="0">
                <a:latin typeface="Tahoma" panose="020B0604030504040204" pitchFamily="34" charset="0"/>
                <a:ea typeface="Tahoma" panose="020B0604030504040204" pitchFamily="34" charset="0"/>
                <a:cs typeface="Tahoma" panose="020B0604030504040204" pitchFamily="34" charset="0"/>
              </a:rPr>
              <a:t>LUIS DELASCAR VALENCIA</a:t>
            </a:r>
          </a:p>
          <a:p>
            <a:endParaRPr lang="es-CO" sz="1900" dirty="0">
              <a:latin typeface="Tahoma" panose="020B0604030504040204" pitchFamily="34" charset="0"/>
              <a:ea typeface="Tahoma" panose="020B0604030504040204" pitchFamily="34" charset="0"/>
              <a:cs typeface="Tahoma" panose="020B0604030504040204" pitchFamily="34" charset="0"/>
            </a:endParaRPr>
          </a:p>
          <a:p>
            <a:r>
              <a:rPr lang="es-CO" sz="1900" dirty="0" smtClean="0">
                <a:latin typeface="Tahoma" panose="020B0604030504040204" pitchFamily="34" charset="0"/>
                <a:ea typeface="Tahoma" panose="020B0604030504040204" pitchFamily="34" charset="0"/>
                <a:cs typeface="Tahoma" panose="020B0604030504040204" pitchFamily="34" charset="0"/>
              </a:rPr>
              <a:t>INGENIERIA DE SISTEMAS</a:t>
            </a:r>
          </a:p>
        </p:txBody>
      </p:sp>
    </p:spTree>
    <p:extLst>
      <p:ext uri="{BB962C8B-B14F-4D97-AF65-F5344CB8AC3E}">
        <p14:creationId xmlns:p14="http://schemas.microsoft.com/office/powerpoint/2010/main" val="30135247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72038" y="38645"/>
            <a:ext cx="7419929" cy="477054"/>
          </a:xfrm>
          <a:prstGeom prst="rect">
            <a:avLst/>
          </a:prstGeom>
          <a:noFill/>
        </p:spPr>
        <p:txBody>
          <a:bodyPr wrap="square" rtlCol="0">
            <a:spAutoFit/>
          </a:bodyPr>
          <a:lstStyle/>
          <a:p>
            <a:pPr algn="ctr"/>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BASE DE DATOS DEL SOFTWARE</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pic>
        <p:nvPicPr>
          <p:cNvPr id="5" name="Imagen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135" y="515699"/>
            <a:ext cx="7111733" cy="6120000"/>
          </a:xfrm>
          <a:prstGeom prst="rect">
            <a:avLst/>
          </a:prstGeom>
        </p:spPr>
      </p:pic>
    </p:spTree>
    <p:extLst>
      <p:ext uri="{BB962C8B-B14F-4D97-AF65-F5344CB8AC3E}">
        <p14:creationId xmlns:p14="http://schemas.microsoft.com/office/powerpoint/2010/main" val="41815946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67823" y="721033"/>
            <a:ext cx="7419929" cy="477054"/>
          </a:xfrm>
          <a:prstGeom prst="rect">
            <a:avLst/>
          </a:prstGeom>
          <a:noFill/>
        </p:spPr>
        <p:txBody>
          <a:bodyPr wrap="square" rtlCol="0">
            <a:spAutoFit/>
          </a:bodyPr>
          <a:lstStyle/>
          <a:p>
            <a:pPr algn="ctr"/>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MANUAL DE USUARIO</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sp>
        <p:nvSpPr>
          <p:cNvPr id="3" name="Título 2"/>
          <p:cNvSpPr>
            <a:spLocks noGrp="1"/>
          </p:cNvSpPr>
          <p:nvPr>
            <p:ph type="title"/>
          </p:nvPr>
        </p:nvSpPr>
        <p:spPr>
          <a:xfrm>
            <a:off x="465552" y="1515830"/>
            <a:ext cx="8424469" cy="851249"/>
          </a:xfrm>
        </p:spPr>
        <p:txBody>
          <a:bodyPr/>
          <a:lstStyle/>
          <a:p>
            <a:r>
              <a:rPr lang="es-CO" sz="1900" b="0" cap="none" dirty="0" smtClean="0">
                <a:latin typeface="Tahoma" panose="020B0604030504040204" pitchFamily="34" charset="0"/>
                <a:ea typeface="Tahoma" panose="020B0604030504040204" pitchFamily="34" charset="0"/>
                <a:cs typeface="Tahoma" panose="020B0604030504040204" pitchFamily="34" charset="0"/>
              </a:rPr>
              <a:t>Notion</a:t>
            </a:r>
            <a:r>
              <a:rPr lang="es-CO" sz="1900" b="0" cap="none" dirty="0">
                <a:latin typeface="Tahoma" panose="020B0604030504040204" pitchFamily="34" charset="0"/>
                <a:ea typeface="Tahoma" panose="020B0604030504040204" pitchFamily="34" charset="0"/>
                <a:cs typeface="Tahoma" panose="020B0604030504040204" pitchFamily="34" charset="0"/>
              </a:rPr>
              <a:t>: </a:t>
            </a:r>
            <a:r>
              <a:rPr lang="es-CO" sz="1900" b="0" cap="none" dirty="0">
                <a:latin typeface="Tahoma" panose="020B0604030504040204" pitchFamily="34" charset="0"/>
                <a:ea typeface="Tahoma" panose="020B0604030504040204" pitchFamily="34" charset="0"/>
                <a:cs typeface="Tahoma" panose="020B0604030504040204" pitchFamily="34" charset="0"/>
                <a:hlinkClick r:id="rId3"/>
              </a:rPr>
              <a:t>https://</a:t>
            </a:r>
            <a:r>
              <a:rPr lang="es-CO" sz="1900" b="0" cap="none" dirty="0" smtClean="0">
                <a:latin typeface="Tahoma" panose="020B0604030504040204" pitchFamily="34" charset="0"/>
                <a:ea typeface="Tahoma" panose="020B0604030504040204" pitchFamily="34" charset="0"/>
                <a:cs typeface="Tahoma" panose="020B0604030504040204" pitchFamily="34" charset="0"/>
                <a:hlinkClick r:id="rId3"/>
              </a:rPr>
              <a:t>www.notion.so/Manual-de-usuario-SintyQuibd-11cc9b237f2880bfba91d8aaec204cbb</a:t>
            </a:r>
            <a:r>
              <a:rPr lang="es-CO" sz="1900" b="0" cap="none" dirty="0" smtClean="0">
                <a:latin typeface="Tahoma" panose="020B0604030504040204" pitchFamily="34" charset="0"/>
                <a:ea typeface="Tahoma" panose="020B0604030504040204" pitchFamily="34" charset="0"/>
                <a:cs typeface="Tahoma" panose="020B0604030504040204" pitchFamily="34" charset="0"/>
              </a:rPr>
              <a:t/>
            </a:r>
            <a:br>
              <a:rPr lang="es-CO" sz="1900" b="0" cap="none" dirty="0" smtClean="0">
                <a:latin typeface="Tahoma" panose="020B0604030504040204" pitchFamily="34" charset="0"/>
                <a:ea typeface="Tahoma" panose="020B0604030504040204" pitchFamily="34" charset="0"/>
                <a:cs typeface="Tahoma" panose="020B0604030504040204" pitchFamily="34" charset="0"/>
              </a:rPr>
            </a:br>
            <a:r>
              <a:rPr lang="es-CO" sz="1900" b="0" cap="none" dirty="0" smtClean="0">
                <a:latin typeface="Tahoma" panose="020B0604030504040204" pitchFamily="34" charset="0"/>
                <a:ea typeface="Tahoma" panose="020B0604030504040204" pitchFamily="34" charset="0"/>
                <a:cs typeface="Tahoma" panose="020B0604030504040204" pitchFamily="34" charset="0"/>
              </a:rPr>
              <a:t/>
            </a:r>
            <a:br>
              <a:rPr lang="es-CO" sz="1900" b="0" cap="none" dirty="0" smtClean="0">
                <a:latin typeface="Tahoma" panose="020B0604030504040204" pitchFamily="34" charset="0"/>
                <a:ea typeface="Tahoma" panose="020B0604030504040204" pitchFamily="34" charset="0"/>
                <a:cs typeface="Tahoma" panose="020B0604030504040204" pitchFamily="34" charset="0"/>
              </a:rPr>
            </a:br>
            <a:endParaRPr lang="es-CO" sz="1900" b="0" cap="none" dirty="0">
              <a:latin typeface="Tahoma" panose="020B0604030504040204" pitchFamily="34" charset="0"/>
              <a:ea typeface="Tahoma" panose="020B0604030504040204" pitchFamily="34" charset="0"/>
              <a:cs typeface="Tahoma" panose="020B0604030504040204" pitchFamily="34" charset="0"/>
            </a:endParaRPr>
          </a:p>
        </p:txBody>
      </p:sp>
      <p:pic>
        <p:nvPicPr>
          <p:cNvPr id="4" name="Imagen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464" y="2331223"/>
            <a:ext cx="5737635" cy="4140000"/>
          </a:xfrm>
          <a:prstGeom prst="rect">
            <a:avLst/>
          </a:prstGeom>
        </p:spPr>
      </p:pic>
    </p:spTree>
    <p:extLst>
      <p:ext uri="{BB962C8B-B14F-4D97-AF65-F5344CB8AC3E}">
        <p14:creationId xmlns:p14="http://schemas.microsoft.com/office/powerpoint/2010/main" val="5954560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67823" y="721033"/>
            <a:ext cx="7419929" cy="477054"/>
          </a:xfrm>
          <a:prstGeom prst="rect">
            <a:avLst/>
          </a:prstGeom>
          <a:noFill/>
        </p:spPr>
        <p:txBody>
          <a:bodyPr wrap="square" rtlCol="0">
            <a:spAutoFit/>
          </a:bodyPr>
          <a:lstStyle/>
          <a:p>
            <a:pPr algn="ctr"/>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RESULTADO</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sp>
        <p:nvSpPr>
          <p:cNvPr id="3" name="Título 2"/>
          <p:cNvSpPr>
            <a:spLocks noGrp="1"/>
          </p:cNvSpPr>
          <p:nvPr>
            <p:ph type="title"/>
          </p:nvPr>
        </p:nvSpPr>
        <p:spPr>
          <a:xfrm>
            <a:off x="329784" y="1932894"/>
            <a:ext cx="8424469" cy="2444233"/>
          </a:xfrm>
        </p:spPr>
        <p:txBody>
          <a:bodyPr/>
          <a:lstStyle/>
          <a:p>
            <a:pPr algn="just"/>
            <a:r>
              <a:rPr lang="es-CO" sz="1900" b="0" cap="none" dirty="0">
                <a:latin typeface="Tahoma" panose="020B0604030504040204" pitchFamily="34" charset="0"/>
                <a:ea typeface="Tahoma" panose="020B0604030504040204" pitchFamily="34" charset="0"/>
                <a:cs typeface="Tahoma" panose="020B0604030504040204" pitchFamily="34" charset="0"/>
              </a:rPr>
              <a:t>El desarrollo e implementación del sistema de reservas de canchas sintéticas será una mejora significativa en la organización y gestión de las reservas, optimizando el proceso de selección de canchas, mejorando la experiencia del usuario, y facilitando el acceso a la información en tiempo real. Con este sistema, se espera agilizar la administración de canchas, ofrecer mayor accesibilidad y disponibilidad, y mejorar la comunicación entre usuarios y administradores, logrando así una experiencia más eficaz.</a:t>
            </a:r>
          </a:p>
        </p:txBody>
      </p:sp>
    </p:spTree>
    <p:extLst>
      <p:ext uri="{BB962C8B-B14F-4D97-AF65-F5344CB8AC3E}">
        <p14:creationId xmlns:p14="http://schemas.microsoft.com/office/powerpoint/2010/main" val="7685915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85355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802074" y="381486"/>
            <a:ext cx="7419929" cy="477054"/>
          </a:xfrm>
          <a:prstGeom prst="rect">
            <a:avLst/>
          </a:prstGeom>
          <a:noFill/>
        </p:spPr>
        <p:txBody>
          <a:bodyPr wrap="square" rtlCol="0">
            <a:spAutoFit/>
          </a:bodyPr>
          <a:lstStyle/>
          <a:p>
            <a:pPr algn="ctr"/>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CONTENIDO</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sp>
        <p:nvSpPr>
          <p:cNvPr id="3" name="CuadroTexto 2"/>
          <p:cNvSpPr txBox="1"/>
          <p:nvPr/>
        </p:nvSpPr>
        <p:spPr>
          <a:xfrm>
            <a:off x="104930" y="1117984"/>
            <a:ext cx="8904157" cy="4770537"/>
          </a:xfrm>
          <a:prstGeom prst="rect">
            <a:avLst/>
          </a:prstGeom>
          <a:noFill/>
        </p:spPr>
        <p:txBody>
          <a:bodyPr wrap="square" rtlCol="0">
            <a:spAutoFit/>
          </a:bodyPr>
          <a:lstStyle/>
          <a:p>
            <a:r>
              <a:rPr lang="es-ES" sz="1900" dirty="0" smtClean="0">
                <a:latin typeface="Tahoma" panose="020B0604030504040204" pitchFamily="34" charset="0"/>
                <a:ea typeface="Tahoma" panose="020B0604030504040204" pitchFamily="34" charset="0"/>
                <a:cs typeface="Tahoma" panose="020B0604030504040204" pitchFamily="34" charset="0"/>
              </a:rPr>
              <a:t>PRESENTACIÓN DE LA EMPRESA……………………………………………………………………………...........................</a:t>
            </a:r>
          </a:p>
          <a:p>
            <a:endParaRPr lang="es-ES" sz="1900" dirty="0">
              <a:latin typeface="Tahoma" panose="020B0604030504040204" pitchFamily="34" charset="0"/>
              <a:ea typeface="Tahoma" panose="020B0604030504040204" pitchFamily="34" charset="0"/>
              <a:cs typeface="Tahoma" panose="020B0604030504040204" pitchFamily="34" charset="0"/>
            </a:endParaRPr>
          </a:p>
          <a:p>
            <a:r>
              <a:rPr lang="es-ES" sz="1900" dirty="0" smtClean="0">
                <a:latin typeface="Tahoma" panose="020B0604030504040204" pitchFamily="34" charset="0"/>
                <a:ea typeface="Tahoma" panose="020B0604030504040204" pitchFamily="34" charset="0"/>
                <a:cs typeface="Tahoma" panose="020B0604030504040204" pitchFamily="34" charset="0"/>
              </a:rPr>
              <a:t>INTRODUCCIÓN…………………………………………………………………………………………...</a:t>
            </a:r>
          </a:p>
          <a:p>
            <a:endParaRPr lang="es-ES" sz="1900" dirty="0">
              <a:latin typeface="Tahoma" panose="020B0604030504040204" pitchFamily="34" charset="0"/>
              <a:ea typeface="Tahoma" panose="020B0604030504040204" pitchFamily="34" charset="0"/>
              <a:cs typeface="Tahoma" panose="020B0604030504040204" pitchFamily="34" charset="0"/>
            </a:endParaRPr>
          </a:p>
          <a:p>
            <a:r>
              <a:rPr lang="es-ES" sz="1900" dirty="0" smtClean="0">
                <a:latin typeface="Tahoma" panose="020B0604030504040204" pitchFamily="34" charset="0"/>
                <a:ea typeface="Tahoma" panose="020B0604030504040204" pitchFamily="34" charset="0"/>
                <a:cs typeface="Tahoma" panose="020B0604030504040204" pitchFamily="34" charset="0"/>
              </a:rPr>
              <a:t>OBJETIVO GENERAL……………………………………………………………………………………..</a:t>
            </a:r>
          </a:p>
          <a:p>
            <a:endParaRPr lang="es-ES" sz="1900" dirty="0">
              <a:latin typeface="Tahoma" panose="020B0604030504040204" pitchFamily="34" charset="0"/>
              <a:ea typeface="Tahoma" panose="020B0604030504040204" pitchFamily="34" charset="0"/>
              <a:cs typeface="Tahoma" panose="020B0604030504040204" pitchFamily="34" charset="0"/>
            </a:endParaRPr>
          </a:p>
          <a:p>
            <a:r>
              <a:rPr lang="es-ES" sz="1900" dirty="0" smtClean="0">
                <a:latin typeface="Tahoma" panose="020B0604030504040204" pitchFamily="34" charset="0"/>
                <a:ea typeface="Tahoma" panose="020B0604030504040204" pitchFamily="34" charset="0"/>
                <a:cs typeface="Tahoma" panose="020B0604030504040204" pitchFamily="34" charset="0"/>
              </a:rPr>
              <a:t>METODOLOGÍA DE DESARROLLO……......………………………………..........................</a:t>
            </a:r>
            <a:endParaRPr lang="es-ES" sz="1900" dirty="0">
              <a:latin typeface="Tahoma" panose="020B0604030504040204" pitchFamily="34" charset="0"/>
              <a:ea typeface="Tahoma" panose="020B0604030504040204" pitchFamily="34" charset="0"/>
              <a:cs typeface="Tahoma" panose="020B0604030504040204" pitchFamily="34" charset="0"/>
            </a:endParaRPr>
          </a:p>
          <a:p>
            <a:pPr algn="just"/>
            <a:endParaRPr lang="es-ES" sz="1900" dirty="0" smtClean="0">
              <a:latin typeface="Tahoma" panose="020B0604030504040204" pitchFamily="34" charset="0"/>
              <a:ea typeface="Tahoma" panose="020B0604030504040204" pitchFamily="34" charset="0"/>
              <a:cs typeface="Tahoma" panose="020B0604030504040204" pitchFamily="34" charset="0"/>
            </a:endParaRPr>
          </a:p>
          <a:p>
            <a:pPr algn="just"/>
            <a:r>
              <a:rPr lang="es-ES" sz="1900" dirty="0" smtClean="0">
                <a:latin typeface="Tahoma" panose="020B0604030504040204" pitchFamily="34" charset="0"/>
                <a:ea typeface="Tahoma" panose="020B0604030504040204" pitchFamily="34" charset="0"/>
                <a:cs typeface="Tahoma" panose="020B0604030504040204" pitchFamily="34" charset="0"/>
              </a:rPr>
              <a:t>ACTIVIDADES DESARROLLADAS………………………......………………………………………</a:t>
            </a:r>
          </a:p>
          <a:p>
            <a:pPr algn="just"/>
            <a:endParaRPr lang="es-ES" sz="1900" dirty="0">
              <a:latin typeface="Tahoma" panose="020B0604030504040204" pitchFamily="34" charset="0"/>
              <a:ea typeface="Tahoma" panose="020B0604030504040204" pitchFamily="34" charset="0"/>
              <a:cs typeface="Tahoma" panose="020B0604030504040204" pitchFamily="34" charset="0"/>
            </a:endParaRPr>
          </a:p>
          <a:p>
            <a:pPr algn="just"/>
            <a:r>
              <a:rPr lang="es-ES" sz="1900" dirty="0" smtClean="0">
                <a:latin typeface="Tahoma" panose="020B0604030504040204" pitchFamily="34" charset="0"/>
                <a:ea typeface="Tahoma" panose="020B0604030504040204" pitchFamily="34" charset="0"/>
                <a:cs typeface="Tahoma" panose="020B0604030504040204" pitchFamily="34" charset="0"/>
              </a:rPr>
              <a:t>RESULTADOS………………………………………………………………………..........................</a:t>
            </a:r>
          </a:p>
          <a:p>
            <a:pPr algn="just"/>
            <a:endParaRPr lang="es-ES" sz="1900" dirty="0">
              <a:latin typeface="Tahoma" panose="020B0604030504040204" pitchFamily="34" charset="0"/>
              <a:ea typeface="Tahoma" panose="020B0604030504040204" pitchFamily="34" charset="0"/>
              <a:cs typeface="Tahoma" panose="020B0604030504040204" pitchFamily="34" charset="0"/>
            </a:endParaRPr>
          </a:p>
          <a:p>
            <a:pPr algn="just"/>
            <a:r>
              <a:rPr lang="es-ES" sz="1900" dirty="0" smtClean="0">
                <a:latin typeface="Tahoma" panose="020B0604030504040204" pitchFamily="34" charset="0"/>
                <a:ea typeface="Tahoma" panose="020B0604030504040204" pitchFamily="34" charset="0"/>
                <a:cs typeface="Tahoma" panose="020B0604030504040204" pitchFamily="34" charset="0"/>
              </a:rPr>
              <a:t>CONCLUSIÓN……………………………………………………………………………………............</a:t>
            </a:r>
            <a:endParaRPr lang="es-ES" sz="1900" dirty="0">
              <a:latin typeface="Tahoma" panose="020B0604030504040204" pitchFamily="34" charset="0"/>
              <a:ea typeface="Tahoma" panose="020B0604030504040204" pitchFamily="34" charset="0"/>
              <a:cs typeface="Tahoma" panose="020B0604030504040204" pitchFamily="34" charset="0"/>
            </a:endParaRPr>
          </a:p>
          <a:p>
            <a:pPr algn="just"/>
            <a:endParaRPr lang="es-ES" sz="1900" dirty="0">
              <a:latin typeface="Tahoma" panose="020B0604030504040204" pitchFamily="34" charset="0"/>
              <a:ea typeface="Tahoma" panose="020B0604030504040204" pitchFamily="34" charset="0"/>
              <a:cs typeface="Tahoma" panose="020B0604030504040204" pitchFamily="34" charset="0"/>
            </a:endParaRPr>
          </a:p>
          <a:p>
            <a:pPr algn="just"/>
            <a:endParaRPr lang="es-ES" sz="1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82158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777557" y="891152"/>
            <a:ext cx="7419929" cy="477054"/>
          </a:xfrm>
          <a:prstGeom prst="rect">
            <a:avLst/>
          </a:prstGeom>
          <a:noFill/>
        </p:spPr>
        <p:txBody>
          <a:bodyPr wrap="square" rtlCol="0">
            <a:spAutoFit/>
          </a:bodyPr>
          <a:lstStyle/>
          <a:p>
            <a:pPr algn="ctr"/>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DESCRIPCIÓN DE LA EMPRESA</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sp>
        <p:nvSpPr>
          <p:cNvPr id="3" name="CuadroTexto 2"/>
          <p:cNvSpPr txBox="1"/>
          <p:nvPr/>
        </p:nvSpPr>
        <p:spPr>
          <a:xfrm>
            <a:off x="42939" y="1998913"/>
            <a:ext cx="8889167" cy="2139047"/>
          </a:xfrm>
          <a:prstGeom prst="rect">
            <a:avLst/>
          </a:prstGeom>
          <a:noFill/>
        </p:spPr>
        <p:txBody>
          <a:bodyPr wrap="square" rtlCol="0">
            <a:spAutoFit/>
          </a:bodyPr>
          <a:lstStyle/>
          <a:p>
            <a:pPr algn="just"/>
            <a:r>
              <a:rPr lang="es-CO" sz="1900" dirty="0">
                <a:latin typeface="Tahoma" panose="020B0604030504040204" pitchFamily="34" charset="0"/>
                <a:ea typeface="Tahoma" panose="020B0604030504040204" pitchFamily="34" charset="0"/>
                <a:cs typeface="Tahoma" panose="020B0604030504040204" pitchFamily="34" charset="0"/>
              </a:rPr>
              <a:t>El proyecto consiste en la creación de un </a:t>
            </a:r>
            <a:r>
              <a:rPr lang="es-CO" sz="1900" dirty="0" smtClean="0">
                <a:latin typeface="Tahoma" panose="020B0604030504040204" pitchFamily="34" charset="0"/>
                <a:ea typeface="Tahoma" panose="020B0604030504040204" pitchFamily="34" charset="0"/>
                <a:cs typeface="Tahoma" panose="020B0604030504040204" pitchFamily="34" charset="0"/>
              </a:rPr>
              <a:t>sistema </a:t>
            </a:r>
            <a:r>
              <a:rPr lang="es-CO" sz="1900" dirty="0">
                <a:latin typeface="Tahoma" panose="020B0604030504040204" pitchFamily="34" charset="0"/>
                <a:ea typeface="Tahoma" panose="020B0604030504040204" pitchFamily="34" charset="0"/>
                <a:cs typeface="Tahoma" panose="020B0604030504040204" pitchFamily="34" charset="0"/>
              </a:rPr>
              <a:t>donde los usuarios pueden reservar canchas sintéticas en Quibdó. El sistema ofrece opciones para buscar canchas, verificar disponibilidad en tiempo real, registrar usuarios y jugadores, y generar notificaciones automáticas de confirmación y cancelación de reservas. Además, incluye un panel administrativo para los centros deportivos que les permite gestionar sus canchas, ver las reservas activas y recibir notificaciones sobre los cambios</a:t>
            </a:r>
            <a:r>
              <a:rPr lang="es-CO" sz="1900" dirty="0" smtClean="0">
                <a:latin typeface="Tahoma" panose="020B0604030504040204" pitchFamily="34" charset="0"/>
                <a:ea typeface="Tahoma" panose="020B0604030504040204" pitchFamily="34" charset="0"/>
                <a:cs typeface="Tahoma" panose="020B0604030504040204" pitchFamily="34" charset="0"/>
              </a:rPr>
              <a:t>.</a:t>
            </a:r>
            <a:endParaRPr lang="es-ES" sz="19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002393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67823" y="721033"/>
            <a:ext cx="7419929" cy="477054"/>
          </a:xfrm>
          <a:prstGeom prst="rect">
            <a:avLst/>
          </a:prstGeom>
          <a:noFill/>
        </p:spPr>
        <p:txBody>
          <a:bodyPr wrap="square" rtlCol="0">
            <a:spAutoFit/>
          </a:bodyPr>
          <a:lstStyle/>
          <a:p>
            <a:pPr algn="ctr"/>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INTRODUCCIÓN</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sp>
        <p:nvSpPr>
          <p:cNvPr id="3" name="Título 2"/>
          <p:cNvSpPr>
            <a:spLocks noGrp="1"/>
          </p:cNvSpPr>
          <p:nvPr>
            <p:ph type="title"/>
          </p:nvPr>
        </p:nvSpPr>
        <p:spPr>
          <a:xfrm>
            <a:off x="329784" y="1932894"/>
            <a:ext cx="8424469" cy="2444233"/>
          </a:xfrm>
        </p:spPr>
        <p:txBody>
          <a:bodyPr/>
          <a:lstStyle/>
          <a:p>
            <a:pPr algn="just"/>
            <a:r>
              <a:rPr lang="es-CO" sz="1900" b="0" cap="none" dirty="0">
                <a:latin typeface="Tahoma" panose="020B0604030504040204" pitchFamily="34" charset="0"/>
                <a:ea typeface="Tahoma" panose="020B0604030504040204" pitchFamily="34" charset="0"/>
                <a:cs typeface="Tahoma" panose="020B0604030504040204" pitchFamily="34" charset="0"/>
              </a:rPr>
              <a:t>Las actividades deportivas juegan un papel fundamental en el bienestar de las personas, y el fútbol es una de las más populares en ciudades como Quibdó. Las canchas sintéticas han ganado terreno por su versatilidad y bajo mantenimiento. Sin embargo, a pesar de la creciente demanda, la gestión de reservas en esta región sigue siendo ineficiente. Esto genera problemas tanto para los usuarios, que enfrentan dificultades para reservar, como para los propietarios, que no logran optimizar el uso de sus instalaciones.</a:t>
            </a:r>
          </a:p>
        </p:txBody>
      </p:sp>
    </p:spTree>
    <p:extLst>
      <p:ext uri="{BB962C8B-B14F-4D97-AF65-F5344CB8AC3E}">
        <p14:creationId xmlns:p14="http://schemas.microsoft.com/office/powerpoint/2010/main" val="33809991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2"/>
          <p:cNvSpPr txBox="1">
            <a:spLocks/>
          </p:cNvSpPr>
          <p:nvPr/>
        </p:nvSpPr>
        <p:spPr>
          <a:xfrm>
            <a:off x="329784" y="1932894"/>
            <a:ext cx="8424469" cy="2444233"/>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algn="just"/>
            <a:endParaRPr lang="es-CO" sz="1900" dirty="0">
              <a:latin typeface="Tahoma" panose="020B0604030504040204" pitchFamily="34" charset="0"/>
              <a:ea typeface="Tahoma" panose="020B0604030504040204" pitchFamily="34" charset="0"/>
              <a:cs typeface="Tahoma" panose="020B0604030504040204" pitchFamily="34" charset="0"/>
            </a:endParaRPr>
          </a:p>
        </p:txBody>
      </p:sp>
      <p:sp>
        <p:nvSpPr>
          <p:cNvPr id="9" name="Rectángulo 8"/>
          <p:cNvSpPr/>
          <p:nvPr/>
        </p:nvSpPr>
        <p:spPr>
          <a:xfrm>
            <a:off x="99669" y="847975"/>
            <a:ext cx="8884693" cy="5355312"/>
          </a:xfrm>
          <a:prstGeom prst="rect">
            <a:avLst/>
          </a:prstGeom>
        </p:spPr>
        <p:txBody>
          <a:bodyPr wrap="square">
            <a:spAutoFit/>
          </a:bodyPr>
          <a:lstStyle/>
          <a:p>
            <a:pPr algn="just"/>
            <a:r>
              <a:rPr lang="es-CO" sz="1900" b="1" dirty="0" smtClean="0">
                <a:latin typeface="Tahoma" panose="020B0604030504040204" pitchFamily="34" charset="0"/>
                <a:ea typeface="Tahoma" panose="020B0604030504040204" pitchFamily="34" charset="0"/>
                <a:cs typeface="Tahoma" panose="020B0604030504040204" pitchFamily="34" charset="0"/>
              </a:rPr>
              <a:t>Objetivo general</a:t>
            </a:r>
          </a:p>
          <a:p>
            <a:pPr algn="just"/>
            <a:r>
              <a:rPr lang="es-CO" sz="1900" dirty="0" smtClean="0">
                <a:latin typeface="Tahoma" panose="020B0604030504040204" pitchFamily="34" charset="0"/>
                <a:ea typeface="Tahoma" panose="020B0604030504040204" pitchFamily="34" charset="0"/>
                <a:cs typeface="Tahoma" panose="020B0604030504040204" pitchFamily="34" charset="0"/>
              </a:rPr>
              <a:t>Implementar </a:t>
            </a:r>
            <a:r>
              <a:rPr lang="es-CO" sz="1900" dirty="0">
                <a:latin typeface="Tahoma" panose="020B0604030504040204" pitchFamily="34" charset="0"/>
                <a:ea typeface="Tahoma" panose="020B0604030504040204" pitchFamily="34" charset="0"/>
                <a:cs typeface="Tahoma" panose="020B0604030504040204" pitchFamily="34" charset="0"/>
              </a:rPr>
              <a:t>un sistema tecnológico que mejore la gestión y el acceso a las canchas sintéticas en Quibdó, facilitando la interacción entre los usuarios y los centros deportivos</a:t>
            </a:r>
            <a:r>
              <a:rPr lang="es-CO" sz="19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s-CO" sz="1900" dirty="0">
              <a:latin typeface="Tahoma" panose="020B0604030504040204" pitchFamily="34" charset="0"/>
              <a:ea typeface="Tahoma" panose="020B0604030504040204" pitchFamily="34" charset="0"/>
              <a:cs typeface="Tahoma" panose="020B0604030504040204" pitchFamily="34" charset="0"/>
            </a:endParaRPr>
          </a:p>
          <a:p>
            <a:pPr algn="just"/>
            <a:r>
              <a:rPr lang="es-CO" sz="1900" b="1" dirty="0" smtClean="0">
                <a:latin typeface="Tahoma" panose="020B0604030504040204" pitchFamily="34" charset="0"/>
                <a:ea typeface="Tahoma" panose="020B0604030504040204" pitchFamily="34" charset="0"/>
                <a:cs typeface="Tahoma" panose="020B0604030504040204" pitchFamily="34" charset="0"/>
              </a:rPr>
              <a:t>Objetivos específicos</a:t>
            </a:r>
          </a:p>
          <a:p>
            <a:pPr marL="457200" lvl="0" indent="-457200" algn="just">
              <a:buFont typeface="+mj-lt"/>
              <a:buAutoNum type="arabicPeriod"/>
            </a:pPr>
            <a:r>
              <a:rPr lang="es-CO" sz="1900" dirty="0" smtClean="0">
                <a:latin typeface="Tahoma" panose="020B0604030504040204" pitchFamily="34" charset="0"/>
                <a:ea typeface="Tahoma" panose="020B0604030504040204" pitchFamily="34" charset="0"/>
                <a:cs typeface="Tahoma" panose="020B0604030504040204" pitchFamily="34" charset="0"/>
              </a:rPr>
              <a:t>Facilitar </a:t>
            </a:r>
            <a:r>
              <a:rPr lang="es-CO" sz="1900" dirty="0">
                <a:latin typeface="Tahoma" panose="020B0604030504040204" pitchFamily="34" charset="0"/>
                <a:ea typeface="Tahoma" panose="020B0604030504040204" pitchFamily="34" charset="0"/>
                <a:cs typeface="Tahoma" panose="020B0604030504040204" pitchFamily="34" charset="0"/>
              </a:rPr>
              <a:t>a los usuarios la búsqueda, selección y reserva de canchas sintéticas disponibles según sus preferencias.</a:t>
            </a:r>
          </a:p>
          <a:p>
            <a:pPr marL="457200" lvl="0" indent="-457200" algn="just">
              <a:buFont typeface="+mj-lt"/>
              <a:buAutoNum type="arabicPeriod"/>
            </a:pPr>
            <a:r>
              <a:rPr lang="es-CO" sz="1900" dirty="0">
                <a:latin typeface="Tahoma" panose="020B0604030504040204" pitchFamily="34" charset="0"/>
                <a:ea typeface="Tahoma" panose="020B0604030504040204" pitchFamily="34" charset="0"/>
                <a:cs typeface="Tahoma" panose="020B0604030504040204" pitchFamily="34" charset="0"/>
              </a:rPr>
              <a:t>Permitir a los centros deportivos gestionar la disponibilidad de sus canchas, mejorando la eficiencia de sus operaciones.</a:t>
            </a:r>
          </a:p>
          <a:p>
            <a:pPr marL="457200" lvl="0" indent="-457200" algn="just">
              <a:buFont typeface="+mj-lt"/>
              <a:buAutoNum type="arabicPeriod"/>
            </a:pPr>
            <a:r>
              <a:rPr lang="es-CO" sz="1900" dirty="0">
                <a:latin typeface="Tahoma" panose="020B0604030504040204" pitchFamily="34" charset="0"/>
                <a:ea typeface="Tahoma" panose="020B0604030504040204" pitchFamily="34" charset="0"/>
                <a:cs typeface="Tahoma" panose="020B0604030504040204" pitchFamily="34" charset="0"/>
              </a:rPr>
              <a:t>Proporcionar un sistema de notificaciones automáticas para confirmar, modificar o cancelar reservas, asegurando la comunicación efectiva con los usuarios.</a:t>
            </a:r>
          </a:p>
          <a:p>
            <a:pPr marL="457200" lvl="0" indent="-457200" algn="just">
              <a:buFont typeface="+mj-lt"/>
              <a:buAutoNum type="arabicPeriod"/>
            </a:pPr>
            <a:r>
              <a:rPr lang="es-CO" sz="1900" dirty="0">
                <a:latin typeface="Tahoma" panose="020B0604030504040204" pitchFamily="34" charset="0"/>
                <a:ea typeface="Tahoma" panose="020B0604030504040204" pitchFamily="34" charset="0"/>
                <a:cs typeface="Tahoma" panose="020B0604030504040204" pitchFamily="34" charset="0"/>
              </a:rPr>
              <a:t>Garantizar un sistema seguro y confiable que proteja la información personal de los usuarios y los datos relacionados con las transacciones.</a:t>
            </a:r>
          </a:p>
          <a:p>
            <a:pPr marL="457200" lvl="0" indent="-457200" algn="just">
              <a:buFont typeface="+mj-lt"/>
              <a:buAutoNum type="arabicPeriod"/>
            </a:pPr>
            <a:r>
              <a:rPr lang="es-CO" sz="1900" dirty="0">
                <a:latin typeface="Tahoma" panose="020B0604030504040204" pitchFamily="34" charset="0"/>
                <a:ea typeface="Tahoma" panose="020B0604030504040204" pitchFamily="34" charset="0"/>
                <a:cs typeface="Tahoma" panose="020B0604030504040204" pitchFamily="34" charset="0"/>
              </a:rPr>
              <a:t>Diseñar una interfaz amigable, accesible y responsiva que brinda una experiencia de usuario óptima en cualquier dispositivo</a:t>
            </a:r>
            <a:r>
              <a:rPr lang="es-CO" sz="1900" dirty="0" smtClean="0">
                <a:latin typeface="Tahoma" panose="020B0604030504040204" pitchFamily="34" charset="0"/>
                <a:ea typeface="Tahoma" panose="020B0604030504040204" pitchFamily="34" charset="0"/>
                <a:cs typeface="Tahoma" panose="020B0604030504040204" pitchFamily="34" charset="0"/>
              </a:rPr>
              <a:t>.</a:t>
            </a:r>
          </a:p>
          <a:p>
            <a:pPr algn="just"/>
            <a:endParaRPr lang="es-CO" sz="1900" dirty="0">
              <a:latin typeface="Tahoma" panose="020B0604030504040204" pitchFamily="34" charset="0"/>
              <a:ea typeface="Tahoma" panose="020B0604030504040204" pitchFamily="34" charset="0"/>
              <a:cs typeface="Tahoma" panose="020B0604030504040204" pitchFamily="34" charset="0"/>
            </a:endParaRPr>
          </a:p>
        </p:txBody>
      </p:sp>
      <p:sp>
        <p:nvSpPr>
          <p:cNvPr id="10" name="CuadroTexto 9"/>
          <p:cNvSpPr txBox="1"/>
          <p:nvPr/>
        </p:nvSpPr>
        <p:spPr>
          <a:xfrm>
            <a:off x="832052" y="300728"/>
            <a:ext cx="7419929" cy="477054"/>
          </a:xfrm>
          <a:prstGeom prst="rect">
            <a:avLst/>
          </a:prstGeom>
          <a:noFill/>
        </p:spPr>
        <p:txBody>
          <a:bodyPr wrap="square" rtlCol="0">
            <a:spAutoFit/>
          </a:bodyPr>
          <a:lstStyle/>
          <a:p>
            <a:pPr algn="ctr"/>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OBJETIVOS</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928610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67823" y="721033"/>
            <a:ext cx="7419929" cy="477054"/>
          </a:xfrm>
          <a:prstGeom prst="rect">
            <a:avLst/>
          </a:prstGeom>
          <a:noFill/>
        </p:spPr>
        <p:txBody>
          <a:bodyPr wrap="square" rtlCol="0">
            <a:spAutoFit/>
          </a:bodyPr>
          <a:lstStyle/>
          <a:p>
            <a:pPr algn="ctr"/>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MEDOTOLOGÍA DE DESARROLLO</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sp>
        <p:nvSpPr>
          <p:cNvPr id="3" name="Título 2"/>
          <p:cNvSpPr>
            <a:spLocks noGrp="1"/>
          </p:cNvSpPr>
          <p:nvPr>
            <p:ph type="title"/>
          </p:nvPr>
        </p:nvSpPr>
        <p:spPr>
          <a:xfrm>
            <a:off x="329784" y="1932894"/>
            <a:ext cx="8424469" cy="2444233"/>
          </a:xfrm>
        </p:spPr>
        <p:txBody>
          <a:bodyPr/>
          <a:lstStyle/>
          <a:p>
            <a:pPr algn="just"/>
            <a:r>
              <a:rPr lang="es-CO" sz="1900" b="0" cap="none" dirty="0">
                <a:latin typeface="Tahoma" panose="020B0604030504040204" pitchFamily="34" charset="0"/>
                <a:ea typeface="Tahoma" panose="020B0604030504040204" pitchFamily="34" charset="0"/>
                <a:cs typeface="Tahoma" panose="020B0604030504040204" pitchFamily="34" charset="0"/>
              </a:rPr>
              <a:t>El desarrollo del sistema de reservas de canchas sintéticas en Quibdó utilizó la metodología </a:t>
            </a:r>
            <a:r>
              <a:rPr lang="es-CO" sz="1900" cap="none" dirty="0">
                <a:latin typeface="Tahoma" panose="020B0604030504040204" pitchFamily="34" charset="0"/>
                <a:ea typeface="Tahoma" panose="020B0604030504040204" pitchFamily="34" charset="0"/>
                <a:cs typeface="Tahoma" panose="020B0604030504040204" pitchFamily="34" charset="0"/>
              </a:rPr>
              <a:t>ágil Scrum</a:t>
            </a:r>
            <a:r>
              <a:rPr lang="es-CO" sz="1900" b="0" cap="none" dirty="0">
                <a:latin typeface="Tahoma" panose="020B0604030504040204" pitchFamily="34" charset="0"/>
                <a:ea typeface="Tahoma" panose="020B0604030504040204" pitchFamily="34" charset="0"/>
                <a:cs typeface="Tahoma" panose="020B0604030504040204" pitchFamily="34" charset="0"/>
              </a:rPr>
              <a:t>, destacada por su enfoque colaborativo y adaptable a cambios. Esta metodología permitió gestionar el proyecto en ciclos cortos de 2 semanas llamados sprints. En cada sprint, se abordan fases claves como planificación, desarrollo, pruebas y revisión, lo que asegura entregas frecuentes y una rápida adaptación a cualquier cambio que surja.</a:t>
            </a:r>
          </a:p>
        </p:txBody>
      </p:sp>
    </p:spTree>
    <p:extLst>
      <p:ext uri="{BB962C8B-B14F-4D97-AF65-F5344CB8AC3E}">
        <p14:creationId xmlns:p14="http://schemas.microsoft.com/office/powerpoint/2010/main" val="18143289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p:cNvSpPr txBox="1"/>
          <p:nvPr/>
        </p:nvSpPr>
        <p:spPr>
          <a:xfrm>
            <a:off x="967823" y="721033"/>
            <a:ext cx="7419929" cy="477054"/>
          </a:xfrm>
          <a:prstGeom prst="rect">
            <a:avLst/>
          </a:prstGeom>
          <a:noFill/>
        </p:spPr>
        <p:txBody>
          <a:bodyPr wrap="square" rtlCol="0">
            <a:spAutoFit/>
          </a:bodyPr>
          <a:lstStyle/>
          <a:p>
            <a:pPr algn="ctr"/>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ARQUITECTURA</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pic>
        <p:nvPicPr>
          <p:cNvPr id="4" name="Marcador de contenido 3"/>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501052" y="1668392"/>
            <a:ext cx="7886700" cy="3819525"/>
          </a:xfrm>
          <a:prstGeom prst="rect">
            <a:avLst/>
          </a:prstGeom>
        </p:spPr>
      </p:pic>
    </p:spTree>
    <p:extLst>
      <p:ext uri="{BB962C8B-B14F-4D97-AF65-F5344CB8AC3E}">
        <p14:creationId xmlns:p14="http://schemas.microsoft.com/office/powerpoint/2010/main" val="6662134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2833" y="27296"/>
            <a:ext cx="5975252" cy="6804000"/>
          </a:xfrm>
        </p:spPr>
      </p:pic>
      <p:sp>
        <p:nvSpPr>
          <p:cNvPr id="8" name="CuadroTexto 7"/>
          <p:cNvSpPr txBox="1"/>
          <p:nvPr/>
        </p:nvSpPr>
        <p:spPr>
          <a:xfrm>
            <a:off x="4756354" y="2846110"/>
            <a:ext cx="3546927" cy="861774"/>
          </a:xfrm>
          <a:prstGeom prst="rect">
            <a:avLst/>
          </a:prstGeom>
          <a:noFill/>
        </p:spPr>
        <p:txBody>
          <a:bodyPr wrap="square" rtlCol="0">
            <a:spAutoFit/>
          </a:bodyPr>
          <a:lstStyle/>
          <a:p>
            <a:pPr algn="ctr"/>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CASOS DE USOS DEL SISTEMA</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9723710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967823" y="471216"/>
            <a:ext cx="7419929" cy="477054"/>
          </a:xfrm>
          <a:prstGeom prst="rect">
            <a:avLst/>
          </a:prstGeom>
          <a:noFill/>
        </p:spPr>
        <p:txBody>
          <a:bodyPr wrap="square" rtlCol="0">
            <a:spAutoFit/>
          </a:bodyPr>
          <a:lstStyle/>
          <a:p>
            <a:pPr algn="ctr"/>
            <a:r>
              <a:rPr lang="es-ES" sz="2500" b="1" dirty="0" smtClean="0">
                <a:solidFill>
                  <a:srgbClr val="FF651D"/>
                </a:solidFill>
                <a:latin typeface="Tahoma" panose="020B0604030504040204" pitchFamily="34" charset="0"/>
                <a:ea typeface="Tahoma" panose="020B0604030504040204" pitchFamily="34" charset="0"/>
                <a:cs typeface="Tahoma" panose="020B0604030504040204" pitchFamily="34" charset="0"/>
              </a:rPr>
              <a:t>ACTIVIDADES DESARROLLADAS</a:t>
            </a:r>
            <a:endParaRPr lang="es-ES" sz="2500" b="1" dirty="0">
              <a:solidFill>
                <a:srgbClr val="FF651D"/>
              </a:solidFill>
              <a:latin typeface="Tahoma" panose="020B0604030504040204" pitchFamily="34" charset="0"/>
              <a:ea typeface="Tahoma" panose="020B0604030504040204" pitchFamily="34" charset="0"/>
              <a:cs typeface="Tahoma" panose="020B0604030504040204" pitchFamily="34" charset="0"/>
            </a:endParaRPr>
          </a:p>
        </p:txBody>
      </p:sp>
      <p:sp>
        <p:nvSpPr>
          <p:cNvPr id="3" name="Título 2"/>
          <p:cNvSpPr>
            <a:spLocks noGrp="1"/>
          </p:cNvSpPr>
          <p:nvPr>
            <p:ph type="title"/>
          </p:nvPr>
        </p:nvSpPr>
        <p:spPr>
          <a:xfrm>
            <a:off x="465552" y="1067751"/>
            <a:ext cx="8424469" cy="1596790"/>
          </a:xfrm>
        </p:spPr>
        <p:txBody>
          <a:bodyPr/>
          <a:lstStyle/>
          <a:p>
            <a:r>
              <a:rPr lang="es-CO" sz="1900" b="0" cap="none" dirty="0" smtClean="0">
                <a:latin typeface="Tahoma" panose="020B0604030504040204" pitchFamily="34" charset="0"/>
                <a:ea typeface="Tahoma" panose="020B0604030504040204" pitchFamily="34" charset="0"/>
                <a:cs typeface="Tahoma" panose="020B0604030504040204" pitchFamily="34" charset="0"/>
              </a:rPr>
              <a:t>Gantt: </a:t>
            </a:r>
            <a:r>
              <a:rPr lang="es-CO" sz="1900" b="0" cap="none" dirty="0" smtClean="0">
                <a:latin typeface="Tahoma" panose="020B0604030504040204" pitchFamily="34" charset="0"/>
                <a:ea typeface="Tahoma" panose="020B0604030504040204" pitchFamily="34" charset="0"/>
                <a:cs typeface="Tahoma" panose="020B0604030504040204" pitchFamily="34" charset="0"/>
                <a:hlinkClick r:id="rId3"/>
              </a:rPr>
              <a:t>https</a:t>
            </a:r>
            <a:r>
              <a:rPr lang="es-CO" sz="1900" b="0" cap="none" dirty="0">
                <a:latin typeface="Tahoma" panose="020B0604030504040204" pitchFamily="34" charset="0"/>
                <a:ea typeface="Tahoma" panose="020B0604030504040204" pitchFamily="34" charset="0"/>
                <a:cs typeface="Tahoma" panose="020B0604030504040204" pitchFamily="34" charset="0"/>
                <a:hlinkClick r:id="rId3"/>
              </a:rPr>
              <a:t>://app.ganttpro.com/#/</a:t>
            </a:r>
            <a:r>
              <a:rPr lang="es-CO" sz="1900" b="0" cap="none" dirty="0" smtClean="0">
                <a:latin typeface="Tahoma" panose="020B0604030504040204" pitchFamily="34" charset="0"/>
                <a:ea typeface="Tahoma" panose="020B0604030504040204" pitchFamily="34" charset="0"/>
                <a:cs typeface="Tahoma" panose="020B0604030504040204" pitchFamily="34" charset="0"/>
                <a:hlinkClick r:id="rId3"/>
              </a:rPr>
              <a:t>project/1728617387105/gantt</a:t>
            </a:r>
            <a:r>
              <a:rPr lang="es-CO" sz="1900" b="0" cap="none" dirty="0" smtClean="0">
                <a:latin typeface="Tahoma" panose="020B0604030504040204" pitchFamily="34" charset="0"/>
                <a:ea typeface="Tahoma" panose="020B0604030504040204" pitchFamily="34" charset="0"/>
                <a:cs typeface="Tahoma" panose="020B0604030504040204" pitchFamily="34" charset="0"/>
              </a:rPr>
              <a:t/>
            </a:r>
            <a:br>
              <a:rPr lang="es-CO" sz="1900" b="0" cap="none" dirty="0" smtClean="0">
                <a:latin typeface="Tahoma" panose="020B0604030504040204" pitchFamily="34" charset="0"/>
                <a:ea typeface="Tahoma" panose="020B0604030504040204" pitchFamily="34" charset="0"/>
                <a:cs typeface="Tahoma" panose="020B0604030504040204" pitchFamily="34" charset="0"/>
              </a:rPr>
            </a:br>
            <a:r>
              <a:rPr lang="es-CO" sz="1900" b="0" cap="none" dirty="0">
                <a:latin typeface="Tahoma" panose="020B0604030504040204" pitchFamily="34" charset="0"/>
                <a:ea typeface="Tahoma" panose="020B0604030504040204" pitchFamily="34" charset="0"/>
                <a:cs typeface="Tahoma" panose="020B0604030504040204" pitchFamily="34" charset="0"/>
              </a:rPr>
              <a:t/>
            </a:r>
            <a:br>
              <a:rPr lang="es-CO" sz="1900" b="0" cap="none" dirty="0">
                <a:latin typeface="Tahoma" panose="020B0604030504040204" pitchFamily="34" charset="0"/>
                <a:ea typeface="Tahoma" panose="020B0604030504040204" pitchFamily="34" charset="0"/>
                <a:cs typeface="Tahoma" panose="020B0604030504040204" pitchFamily="34" charset="0"/>
              </a:rPr>
            </a:br>
            <a:r>
              <a:rPr lang="es-CO" sz="1900" b="0" cap="none" dirty="0" smtClean="0">
                <a:latin typeface="Tahoma" panose="020B0604030504040204" pitchFamily="34" charset="0"/>
                <a:ea typeface="Tahoma" panose="020B0604030504040204" pitchFamily="34" charset="0"/>
                <a:cs typeface="Tahoma" panose="020B0604030504040204" pitchFamily="34" charset="0"/>
              </a:rPr>
              <a:t>Planner</a:t>
            </a:r>
            <a:r>
              <a:rPr lang="es-CO" sz="1900" b="0" cap="none" dirty="0">
                <a:latin typeface="Tahoma" panose="020B0604030504040204" pitchFamily="34" charset="0"/>
                <a:ea typeface="Tahoma" panose="020B0604030504040204" pitchFamily="34" charset="0"/>
                <a:cs typeface="Tahoma" panose="020B0604030504040204" pitchFamily="34" charset="0"/>
              </a:rPr>
              <a:t>: </a:t>
            </a:r>
            <a:r>
              <a:rPr lang="es-CO" sz="1900" b="0" cap="none" dirty="0">
                <a:latin typeface="Tahoma" panose="020B0604030504040204" pitchFamily="34" charset="0"/>
                <a:ea typeface="Tahoma" panose="020B0604030504040204" pitchFamily="34" charset="0"/>
                <a:cs typeface="Tahoma" panose="020B0604030504040204" pitchFamily="34" charset="0"/>
                <a:hlinkClick r:id="rId4"/>
              </a:rPr>
              <a:t>https://planner.cloud.microsoft/uniclaretiana.edu.co/es-ES/Home/Planner/#/</a:t>
            </a:r>
            <a:r>
              <a:rPr lang="es-CO" sz="1900" b="0" cap="none" dirty="0" smtClean="0">
                <a:latin typeface="Tahoma" panose="020B0604030504040204" pitchFamily="34" charset="0"/>
                <a:ea typeface="Tahoma" panose="020B0604030504040204" pitchFamily="34" charset="0"/>
                <a:cs typeface="Tahoma" panose="020B0604030504040204" pitchFamily="34" charset="0"/>
                <a:hlinkClick r:id="rId4"/>
              </a:rPr>
              <a:t>plantaskboard?groupId=55771eba-d708-4f11-b846-78576e8d0811&amp;planId=ZlzM_cyqIU6ZJQjYgDRhGWUABb3S</a:t>
            </a:r>
            <a:r>
              <a:rPr lang="es-CO" sz="1900" b="0" cap="none" dirty="0" smtClean="0">
                <a:latin typeface="Tahoma" panose="020B0604030504040204" pitchFamily="34" charset="0"/>
                <a:ea typeface="Tahoma" panose="020B0604030504040204" pitchFamily="34" charset="0"/>
                <a:cs typeface="Tahoma" panose="020B0604030504040204" pitchFamily="34" charset="0"/>
              </a:rPr>
              <a:t/>
            </a:r>
            <a:br>
              <a:rPr lang="es-CO" sz="1900" b="0" cap="none" dirty="0" smtClean="0">
                <a:latin typeface="Tahoma" panose="020B0604030504040204" pitchFamily="34" charset="0"/>
                <a:ea typeface="Tahoma" panose="020B0604030504040204" pitchFamily="34" charset="0"/>
                <a:cs typeface="Tahoma" panose="020B0604030504040204" pitchFamily="34" charset="0"/>
              </a:rPr>
            </a:br>
            <a:r>
              <a:rPr lang="es-CO" sz="1900" b="0" cap="none" dirty="0">
                <a:latin typeface="Tahoma" panose="020B0604030504040204" pitchFamily="34" charset="0"/>
                <a:ea typeface="Tahoma" panose="020B0604030504040204" pitchFamily="34" charset="0"/>
                <a:cs typeface="Tahoma" panose="020B0604030504040204" pitchFamily="34" charset="0"/>
              </a:rPr>
              <a:t/>
            </a:r>
            <a:br>
              <a:rPr lang="es-CO" sz="1900" b="0" cap="none" dirty="0">
                <a:latin typeface="Tahoma" panose="020B0604030504040204" pitchFamily="34" charset="0"/>
                <a:ea typeface="Tahoma" panose="020B0604030504040204" pitchFamily="34" charset="0"/>
                <a:cs typeface="Tahoma" panose="020B0604030504040204" pitchFamily="34" charset="0"/>
              </a:rPr>
            </a:br>
            <a:r>
              <a:rPr lang="es-CO" sz="1900" b="0" cap="none" dirty="0" smtClean="0">
                <a:latin typeface="Tahoma" panose="020B0604030504040204" pitchFamily="34" charset="0"/>
                <a:ea typeface="Tahoma" panose="020B0604030504040204" pitchFamily="34" charset="0"/>
                <a:cs typeface="Tahoma" panose="020B0604030504040204" pitchFamily="34" charset="0"/>
              </a:rPr>
              <a:t/>
            </a:r>
            <a:br>
              <a:rPr lang="es-CO" sz="1900" b="0" cap="none" dirty="0" smtClean="0">
                <a:latin typeface="Tahoma" panose="020B0604030504040204" pitchFamily="34" charset="0"/>
                <a:ea typeface="Tahoma" panose="020B0604030504040204" pitchFamily="34" charset="0"/>
                <a:cs typeface="Tahoma" panose="020B0604030504040204" pitchFamily="34" charset="0"/>
              </a:rPr>
            </a:br>
            <a:endParaRPr lang="es-CO" sz="1900" b="0" cap="none" dirty="0">
              <a:latin typeface="Tahoma" panose="020B0604030504040204" pitchFamily="34" charset="0"/>
              <a:ea typeface="Tahoma" panose="020B0604030504040204" pitchFamily="34" charset="0"/>
              <a:cs typeface="Tahoma" panose="020B0604030504040204" pitchFamily="34" charset="0"/>
            </a:endParaRPr>
          </a:p>
        </p:txBody>
      </p:sp>
      <p:pic>
        <p:nvPicPr>
          <p:cNvPr id="5" name="Imagen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86191" y="2664540"/>
            <a:ext cx="5929625" cy="3816000"/>
          </a:xfrm>
          <a:prstGeom prst="rect">
            <a:avLst/>
          </a:prstGeom>
        </p:spPr>
      </p:pic>
    </p:spTree>
    <p:extLst>
      <p:ext uri="{BB962C8B-B14F-4D97-AF65-F5344CB8AC3E}">
        <p14:creationId xmlns:p14="http://schemas.microsoft.com/office/powerpoint/2010/main" val="2462179358"/>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Diseño personalizado">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560</TotalTime>
  <Words>752</Words>
  <Application>Microsoft Office PowerPoint</Application>
  <PresentationFormat>Presentación en pantalla (4:3)</PresentationFormat>
  <Paragraphs>68</Paragraphs>
  <Slides>13</Slides>
  <Notes>6</Notes>
  <HiddenSlides>0</HiddenSlides>
  <MMClips>0</MMClips>
  <ScaleCrop>false</ScaleCrop>
  <HeadingPairs>
    <vt:vector size="6" baseType="variant">
      <vt:variant>
        <vt:lpstr>Fuentes usadas</vt:lpstr>
      </vt:variant>
      <vt:variant>
        <vt:i4>7</vt:i4>
      </vt:variant>
      <vt:variant>
        <vt:lpstr>Tema</vt:lpstr>
      </vt:variant>
      <vt:variant>
        <vt:i4>3</vt:i4>
      </vt:variant>
      <vt:variant>
        <vt:lpstr>Títulos de diapositiva</vt:lpstr>
      </vt:variant>
      <vt:variant>
        <vt:i4>13</vt:i4>
      </vt:variant>
    </vt:vector>
  </HeadingPairs>
  <TitlesOfParts>
    <vt:vector size="23" baseType="lpstr">
      <vt:lpstr>Aptos</vt:lpstr>
      <vt:lpstr>Arial</vt:lpstr>
      <vt:lpstr>Arial Narrow</vt:lpstr>
      <vt:lpstr>Calibri</vt:lpstr>
      <vt:lpstr>Calibri Light</vt:lpstr>
      <vt:lpstr>Tahoma</vt:lpstr>
      <vt:lpstr>Times New Roman</vt:lpstr>
      <vt:lpstr>Tema de Office</vt:lpstr>
      <vt:lpstr>Diseño personalizado</vt:lpstr>
      <vt:lpstr>1_Diseño personalizado</vt:lpstr>
      <vt:lpstr>IMPLEMENTACIÓN DE UN SISTEMA DE RESERVAS PARA CANCHAS SINTETICAS</vt:lpstr>
      <vt:lpstr>Presentación de PowerPoint</vt:lpstr>
      <vt:lpstr>Presentación de PowerPoint</vt:lpstr>
      <vt:lpstr>Las actividades deportivas juegan un papel fundamental en el bienestar de las personas, y el fútbol es una de las más populares en ciudades como Quibdó. Las canchas sintéticas han ganado terreno por su versatilidad y bajo mantenimiento. Sin embargo, a pesar de la creciente demanda, la gestión de reservas en esta región sigue siendo ineficiente. Esto genera problemas tanto para los usuarios, que enfrentan dificultades para reservar, como para los propietarios, que no logran optimizar el uso de sus instalaciones.</vt:lpstr>
      <vt:lpstr>Presentación de PowerPoint</vt:lpstr>
      <vt:lpstr>El desarrollo del sistema de reservas de canchas sintéticas en Quibdó utilizó la metodología ágil Scrum, destacada por su enfoque colaborativo y adaptable a cambios. Esta metodología permitió gestionar el proyecto en ciclos cortos de 2 semanas llamados sprints. En cada sprint, se abordan fases claves como planificación, desarrollo, pruebas y revisión, lo que asegura entregas frecuentes y una rápida adaptación a cualquier cambio que surja.</vt:lpstr>
      <vt:lpstr>Presentación de PowerPoint</vt:lpstr>
      <vt:lpstr>Presentación de PowerPoint</vt:lpstr>
      <vt:lpstr>Gantt: https://app.ganttpro.com/#/project/1728617387105/gantt  Planner: https://planner.cloud.microsoft/uniclaretiana.edu.co/es-ES/Home/Planner/#/plantaskboard?groupId=55771eba-d708-4f11-b846-78576e8d0811&amp;planId=ZlzM_cyqIU6ZJQjYgDRhGWUABb3S   </vt:lpstr>
      <vt:lpstr>Presentación de PowerPoint</vt:lpstr>
      <vt:lpstr>Notion: https://www.notion.so/Manual-de-usuario-SintyQuibd-11cc9b237f2880bfba91d8aaec204cbb  </vt:lpstr>
      <vt:lpstr>El desarrollo e implementación del sistema de reservas de canchas sintéticas será una mejora significativa en la organización y gestión de las reservas, optimizando el proceso de selección de canchas, mejorando la experiencia del usuario, y facilitando el acceso a la información en tiempo real. Con este sistema, se espera agilizar la administración de canchas, ofrecer mayor accesibilidad y disponibilidad, y mejorar la comunicación entre usuarios y administradores, logrando así una experiencia más eficaz.</vt:lpstr>
      <vt:lpstr>Presentación de PowerPoint</vt:lpstr>
    </vt:vector>
  </TitlesOfParts>
  <Company>Fundación Universitaria Claretiana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Fernando Blandón Guerra</dc:creator>
  <cp:lastModifiedBy>Usuario de Windows</cp:lastModifiedBy>
  <cp:revision>63</cp:revision>
  <dcterms:created xsi:type="dcterms:W3CDTF">2017-03-07T13:38:22Z</dcterms:created>
  <dcterms:modified xsi:type="dcterms:W3CDTF">2024-10-16T05:24:51Z</dcterms:modified>
</cp:coreProperties>
</file>