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6" r:id="rId5"/>
    <p:sldId id="259" r:id="rId6"/>
    <p:sldId id="260" r:id="rId7"/>
    <p:sldId id="261" r:id="rId8"/>
    <p:sldId id="262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300" r:id="rId17"/>
    <p:sldId id="273" r:id="rId18"/>
    <p:sldId id="275" r:id="rId19"/>
    <p:sldId id="278" r:id="rId20"/>
    <p:sldId id="274" r:id="rId21"/>
    <p:sldId id="276" r:id="rId22"/>
    <p:sldId id="277" r:id="rId23"/>
    <p:sldId id="281" r:id="rId24"/>
    <p:sldId id="279" r:id="rId25"/>
    <p:sldId id="280" r:id="rId26"/>
    <p:sldId id="282" r:id="rId27"/>
    <p:sldId id="283" r:id="rId28"/>
    <p:sldId id="295" r:id="rId29"/>
    <p:sldId id="284" r:id="rId30"/>
    <p:sldId id="285" r:id="rId31"/>
    <p:sldId id="296" r:id="rId32"/>
    <p:sldId id="286" r:id="rId33"/>
    <p:sldId id="287" r:id="rId34"/>
    <p:sldId id="297" r:id="rId35"/>
    <p:sldId id="288" r:id="rId36"/>
    <p:sldId id="289" r:id="rId37"/>
    <p:sldId id="298" r:id="rId38"/>
    <p:sldId id="290" r:id="rId39"/>
    <p:sldId id="291" r:id="rId40"/>
    <p:sldId id="299" r:id="rId41"/>
    <p:sldId id="301" r:id="rId42"/>
    <p:sldId id="292" r:id="rId43"/>
    <p:sldId id="302" r:id="rId44"/>
    <p:sldId id="293" r:id="rId45"/>
    <p:sldId id="294" r:id="rId46"/>
    <p:sldId id="304" r:id="rId47"/>
    <p:sldId id="263" r:id="rId48"/>
    <p:sldId id="265" r:id="rId4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68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674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06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4758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7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160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1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4066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21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5696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683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0497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009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32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99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810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396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78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08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33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EDAB-AF2A-44B1-845D-57FC9ACEA698}" type="datetimeFigureOut">
              <a:rPr lang="es-VE" smtClean="0"/>
              <a:t>21/10/2019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44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FABF5F-F877-4D2E-B273-BECC1683601A}" type="datetimeFigureOut">
              <a:rPr lang="es-VE" smtClean="0"/>
              <a:pPr/>
              <a:t>21/10/2019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86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NULL"/><Relationship Id="rId7" Type="http://schemas.openxmlformats.org/officeDocument/2006/relationships/image" Target="../media/image26.png"/><Relationship Id="rId12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4.jpeg"/><Relationship Id="rId10" Type="http://schemas.openxmlformats.org/officeDocument/2006/relationships/image" Target="../media/image29.png"/><Relationship Id="rId4" Type="http://schemas.openxmlformats.org/officeDocument/2006/relationships/image" Target="../media/image13.jpe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8918" y="2204864"/>
            <a:ext cx="8289546" cy="1224136"/>
          </a:xfrm>
          <a:noFill/>
          <a:effectLst/>
        </p:spPr>
        <p:txBody>
          <a:bodyPr/>
          <a:lstStyle/>
          <a:p>
            <a:pPr algn="ctr"/>
            <a:r>
              <a:rPr lang="es-VE" sz="2400" dirty="0">
                <a:latin typeface="Century Gothic" panose="020B0502020202020204" pitchFamily="34" charset="0"/>
              </a:rPr>
              <a:t>Propuesta de Gemelo </a:t>
            </a:r>
            <a:r>
              <a:rPr lang="es-VE" sz="2400" dirty="0" smtClean="0">
                <a:latin typeface="Century Gothic" panose="020B0502020202020204" pitchFamily="34" charset="0"/>
              </a:rPr>
              <a:t>Digital </a:t>
            </a:r>
            <a:br>
              <a:rPr lang="es-VE" sz="2400" dirty="0" smtClean="0">
                <a:latin typeface="Century Gothic" panose="020B0502020202020204" pitchFamily="34" charset="0"/>
              </a:rPr>
            </a:br>
            <a:r>
              <a:rPr lang="es-VE" sz="2400" dirty="0" smtClean="0">
                <a:latin typeface="Century Gothic" panose="020B0502020202020204" pitchFamily="34" charset="0"/>
              </a:rPr>
              <a:t>para el Proceso </a:t>
            </a:r>
            <a:r>
              <a:rPr lang="es-VE" sz="2400" dirty="0">
                <a:latin typeface="Century Gothic" panose="020B0502020202020204" pitchFamily="34" charset="0"/>
              </a:rPr>
              <a:t>de Potabilización </a:t>
            </a:r>
            <a:r>
              <a:rPr lang="es-VE" sz="2400" dirty="0" smtClean="0">
                <a:latin typeface="Century Gothic" panose="020B0502020202020204" pitchFamily="34" charset="0"/>
              </a:rPr>
              <a:t>en</a:t>
            </a:r>
            <a:br>
              <a:rPr lang="es-VE" sz="2400" dirty="0" smtClean="0">
                <a:latin typeface="Century Gothic" panose="020B0502020202020204" pitchFamily="34" charset="0"/>
              </a:rPr>
            </a:br>
            <a:r>
              <a:rPr lang="es-VE" sz="2400" dirty="0" smtClean="0">
                <a:latin typeface="Century Gothic" panose="020B0502020202020204" pitchFamily="34" charset="0"/>
              </a:rPr>
              <a:t>Hidrológicas </a:t>
            </a:r>
            <a:r>
              <a:rPr lang="es-VE" sz="2400" dirty="0">
                <a:latin typeface="Century Gothic" panose="020B0502020202020204" pitchFamily="34" charset="0"/>
              </a:rPr>
              <a:t>desde la visión de la Industria </a:t>
            </a:r>
            <a:r>
              <a:rPr lang="es-VE" sz="2400" dirty="0" smtClean="0">
                <a:latin typeface="Century Gothic" panose="020B0502020202020204" pitchFamily="34" charset="0"/>
              </a:rPr>
              <a:t>4.0</a:t>
            </a:r>
            <a:endParaRPr lang="es-VE" sz="2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6381328"/>
            <a:ext cx="8056984" cy="476672"/>
          </a:xfrm>
        </p:spPr>
        <p:txBody>
          <a:bodyPr>
            <a:normAutofit/>
          </a:bodyPr>
          <a:lstStyle/>
          <a:p>
            <a:pPr algn="ctr"/>
            <a:r>
              <a:rPr lang="es-VE" sz="1800" dirty="0" smtClean="0">
                <a:latin typeface="Century Gothic" pitchFamily="34" charset="0"/>
              </a:rPr>
              <a:t>Octubre, </a:t>
            </a:r>
            <a:r>
              <a:rPr lang="es-VE" sz="1800" dirty="0" smtClean="0">
                <a:latin typeface="Century Gothic" pitchFamily="34" charset="0"/>
              </a:rPr>
              <a:t>2019</a:t>
            </a:r>
            <a:endParaRPr lang="es-VE" sz="1800" dirty="0">
              <a:latin typeface="Century Gothic" pitchFamily="34" charset="0"/>
            </a:endParaRPr>
          </a:p>
        </p:txBody>
      </p:sp>
      <p:pic>
        <p:nvPicPr>
          <p:cNvPr id="7" name="Picture 2" descr="Resultado de imagen para logo 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7" y="620688"/>
            <a:ext cx="76668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ula siste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0688"/>
            <a:ext cx="1060236" cy="112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ogo cidi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56" y="620688"/>
            <a:ext cx="2393572" cy="7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65847" y="5168225"/>
            <a:ext cx="2967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500" dirty="0" smtClean="0">
                <a:latin typeface="Century Gothic" panose="020B0502020202020204" pitchFamily="34" charset="0"/>
              </a:rPr>
              <a:t>Tutor: 	PhD. Juan Cardillo</a:t>
            </a:r>
          </a:p>
          <a:p>
            <a:r>
              <a:rPr lang="es-VE" sz="1500" dirty="0" smtClean="0">
                <a:latin typeface="Century Gothic" panose="020B0502020202020204" pitchFamily="34" charset="0"/>
              </a:rPr>
              <a:t>Cotutor: 	PhD. Edgar Chacón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401386" y="5283641"/>
            <a:ext cx="2114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500" dirty="0" err="1" smtClean="0">
                <a:latin typeface="Century Gothic" panose="020B0502020202020204" pitchFamily="34" charset="0"/>
              </a:rPr>
              <a:t>Tesista</a:t>
            </a:r>
            <a:r>
              <a:rPr lang="es-VE" sz="1500" dirty="0" smtClean="0">
                <a:latin typeface="Century Gothic" panose="020B0502020202020204" pitchFamily="34" charset="0"/>
              </a:rPr>
              <a:t>: Br. Ysis </a:t>
            </a:r>
            <a:r>
              <a:rPr lang="es-VE" sz="1500" dirty="0" err="1" smtClean="0">
                <a:latin typeface="Century Gothic" panose="020B0502020202020204" pitchFamily="34" charset="0"/>
              </a:rPr>
              <a:t>Lacruz</a:t>
            </a:r>
            <a:endParaRPr lang="es-VE" sz="15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Analítica de Datos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Consiste en la extracción de datos de distintas fuentes y analizarlos con el fin de obtener informaci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útil, necesaria para tomar mejores decisiones corporativas y plantear estrategias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74533"/>
            <a:ext cx="9144000" cy="48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95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95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Sistemas de Suministro de Agua Potable,</a:t>
            </a:r>
            <a:r>
              <a:rPr lang="es-VE" sz="195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95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hacia la I4.0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5575" y="2031877"/>
            <a:ext cx="3048273" cy="326634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Forman parte de los sistemas cr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ticos debido a la importancia de la industria hidrol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gica, un proceso clave para el bienestar común y la persistencia de otros sistemas; aunado a que dependen de un recurso limitado y vulnerable como lo es el agua.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42" name="Picture 2" descr="D:\Downloads\water-fo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67" y="908720"/>
            <a:ext cx="5601898" cy="55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Sistemas Holónicos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Se trata de la cooperación entre distintos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holones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, unidades autónomas capaces de transformar, transportar y almacenar información y/o productos físicos.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6" name="Picture 2" descr="D:\Documents\Tesis\digital-twin-prop\proyecto_YsisLacruz\figures\2holoniccompa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6120680" cy="436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4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Gemelo Digital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Representación digital de una entidad o sistema del mundo real a través de la información obtenida de sensores o automatismos. 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7" name="136 Rectángulo"/>
          <p:cNvSpPr/>
          <p:nvPr/>
        </p:nvSpPr>
        <p:spPr>
          <a:xfrm>
            <a:off x="755576" y="5589240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Mejora de forma significativa la toma de decisiones dentro de las empresas, utilizados para entender el estado de las cosas, responder a los cambios y mejorar las operaciones.</a:t>
            </a:r>
          </a:p>
        </p:txBody>
      </p:sp>
      <p:pic>
        <p:nvPicPr>
          <p:cNvPr id="138" name="Picture 2" descr="Industria 4.0, la revoluciÃ³n indust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77" y="2132856"/>
            <a:ext cx="5923637" cy="3146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de una Unidad de Producción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0"/>
            <a:ext cx="7560840" cy="122413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Cada etapa o eslabón de la cadena de valor (entrada de recursos, procesamiento/transformaci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y almacenamiento) del flujo 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n, es vista como una unidad</a:t>
            </a:r>
          </a:p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n.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7" name="136 Rectángulo"/>
          <p:cNvSpPr/>
          <p:nvPr/>
        </p:nvSpPr>
        <p:spPr>
          <a:xfrm>
            <a:off x="755576" y="5589240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tipificación de cada unidad 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depende de la manera c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 evoluciona el recurso en ella, a saber: Continua, Lotes, Manufactura, Híbrida.</a:t>
            </a:r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32859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de una Unidad de Producción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124744"/>
            <a:ext cx="828808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Formal Híbrido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8" name="Grupo 1">
            <a:extLst>
              <a:ext uri="{FF2B5EF4-FFF2-40B4-BE49-F238E27FC236}">
                <a16:creationId xmlns="" xmlns:a16="http://schemas.microsoft.com/office/drawing/2014/main" id="{5132884D-3B63-4201-A705-A3E0633EE6F3}"/>
              </a:ext>
            </a:extLst>
          </p:cNvPr>
          <p:cNvGrpSpPr/>
          <p:nvPr/>
        </p:nvGrpSpPr>
        <p:grpSpPr>
          <a:xfrm>
            <a:off x="460375" y="1599449"/>
            <a:ext cx="8458094" cy="4169397"/>
            <a:chOff x="-8802" y="1820314"/>
            <a:chExt cx="12104869" cy="4599525"/>
          </a:xfrm>
        </p:grpSpPr>
        <p:pic>
          <p:nvPicPr>
            <p:cNvPr id="9" name="Picture 8" descr="Resultado de imagen para rio tocuyo">
              <a:extLst>
                <a:ext uri="{FF2B5EF4-FFF2-40B4-BE49-F238E27FC236}">
                  <a16:creationId xmlns="" xmlns:a16="http://schemas.microsoft.com/office/drawing/2014/main" id="{F39BE009-584A-480B-80BE-5BC5246F0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165" y="5025415"/>
              <a:ext cx="4966884" cy="1152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3">
              <a:extLst>
                <a:ext uri="{FF2B5EF4-FFF2-40B4-BE49-F238E27FC236}">
                  <a16:creationId xmlns="" xmlns:a16="http://schemas.microsoft.com/office/drawing/2014/main" id="{714CB93D-F9D5-44A2-B46E-73BD778EDBBA}"/>
                </a:ext>
              </a:extLst>
            </p:cNvPr>
            <p:cNvGrpSpPr/>
            <p:nvPr/>
          </p:nvGrpSpPr>
          <p:grpSpPr>
            <a:xfrm>
              <a:off x="3661090" y="3871084"/>
              <a:ext cx="3823621" cy="961366"/>
              <a:chOff x="3780644" y="3008504"/>
              <a:chExt cx="3935290" cy="1045097"/>
            </a:xfrm>
          </p:grpSpPr>
          <p:sp>
            <p:nvSpPr>
              <p:cNvPr id="31" name="Rectángulo 24">
                <a:extLst>
                  <a:ext uri="{FF2B5EF4-FFF2-40B4-BE49-F238E27FC236}">
                    <a16:creationId xmlns="" xmlns:a16="http://schemas.microsoft.com/office/drawing/2014/main" id="{B5DC2C0B-F606-4772-B31D-76508C42F755}"/>
                  </a:ext>
                </a:extLst>
              </p:cNvPr>
              <p:cNvSpPr/>
              <p:nvPr/>
            </p:nvSpPr>
            <p:spPr>
              <a:xfrm>
                <a:off x="4171950" y="3008504"/>
                <a:ext cx="3543984" cy="662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32" name="Rectángulo 25">
                <a:extLst>
                  <a:ext uri="{FF2B5EF4-FFF2-40B4-BE49-F238E27FC236}">
                    <a16:creationId xmlns="" xmlns:a16="http://schemas.microsoft.com/office/drawing/2014/main" id="{973FB5E7-92F5-4BCD-93BE-AB75A8778A30}"/>
                  </a:ext>
                </a:extLst>
              </p:cNvPr>
              <p:cNvSpPr/>
              <p:nvPr/>
            </p:nvSpPr>
            <p:spPr>
              <a:xfrm>
                <a:off x="3986214" y="3204589"/>
                <a:ext cx="3543984" cy="662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26">
                    <a:extLst>
                      <a:ext uri="{FF2B5EF4-FFF2-40B4-BE49-F238E27FC236}">
                        <a16:creationId xmlns="" xmlns:a16="http://schemas.microsoft.com/office/drawing/2014/main" id="{DFC1A740-921B-41B5-9A9D-5E574039622A}"/>
                      </a:ext>
                    </a:extLst>
                  </p:cNvPr>
                  <p:cNvSpPr txBox="1"/>
                  <p:nvPr/>
                </p:nvSpPr>
                <p:spPr>
                  <a:xfrm>
                    <a:off x="3780644" y="3382392"/>
                    <a:ext cx="3543984" cy="67120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x-none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type m:val="lin"/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none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x-non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x-none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x-none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x-none" dirty="0"/>
                  </a:p>
                </p:txBody>
              </p:sp>
            </mc:Choice>
            <mc:Fallback xmlns="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6ADB6BDF-1107-46FB-A0B3-82F2AA29D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0644" y="3382392"/>
                    <a:ext cx="3543984" cy="6712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83" t="-66346" b="-63462"/>
                    </a:stretch>
                  </a:blip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419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Flecha: a la derecha 4">
              <a:extLst>
                <a:ext uri="{FF2B5EF4-FFF2-40B4-BE49-F238E27FC236}">
                  <a16:creationId xmlns="" xmlns:a16="http://schemas.microsoft.com/office/drawing/2014/main" id="{3572ADA6-3D7D-486F-8062-05F17625C075}"/>
                </a:ext>
              </a:extLst>
            </p:cNvPr>
            <p:cNvSpPr/>
            <p:nvPr/>
          </p:nvSpPr>
          <p:spPr>
            <a:xfrm>
              <a:off x="526855" y="5459323"/>
              <a:ext cx="1271588" cy="325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12" name="Imagen 5">
              <a:extLst>
                <a:ext uri="{FF2B5EF4-FFF2-40B4-BE49-F238E27FC236}">
                  <a16:creationId xmlns="" xmlns:a16="http://schemas.microsoft.com/office/drawing/2014/main" id="{F6A0B718-06A1-4EDB-834A-0E64012B040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140413" y="2453556"/>
              <a:ext cx="2111572" cy="1316030"/>
            </a:xfrm>
            <a:prstGeom prst="rect">
              <a:avLst/>
            </a:prstGeom>
          </p:spPr>
        </p:pic>
        <p:pic>
          <p:nvPicPr>
            <p:cNvPr id="13" name="Imagen 6">
              <a:extLst>
                <a:ext uri="{FF2B5EF4-FFF2-40B4-BE49-F238E27FC236}">
                  <a16:creationId xmlns="" xmlns:a16="http://schemas.microsoft.com/office/drawing/2014/main" id="{9645E73F-BE28-48D9-9BE5-5B9C1F0C0C97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22" y="2250442"/>
              <a:ext cx="3032087" cy="1420968"/>
            </a:xfrm>
            <a:prstGeom prst="rect">
              <a:avLst/>
            </a:prstGeom>
          </p:spPr>
        </p:pic>
        <p:sp>
          <p:nvSpPr>
            <p:cNvPr id="14" name="Rectángulo 7">
              <a:extLst>
                <a:ext uri="{FF2B5EF4-FFF2-40B4-BE49-F238E27FC236}">
                  <a16:creationId xmlns="" xmlns:a16="http://schemas.microsoft.com/office/drawing/2014/main" id="{6334E37E-50AD-4FF8-AEBD-693F802D928C}"/>
                </a:ext>
              </a:extLst>
            </p:cNvPr>
            <p:cNvSpPr/>
            <p:nvPr/>
          </p:nvSpPr>
          <p:spPr>
            <a:xfrm>
              <a:off x="1567498" y="1868557"/>
              <a:ext cx="8566110" cy="4551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8">
                  <a:extLst>
                    <a:ext uri="{FF2B5EF4-FFF2-40B4-BE49-F238E27FC236}">
                      <a16:creationId xmlns="" xmlns:a16="http://schemas.microsoft.com/office/drawing/2014/main" id="{234F421C-51D5-462F-A54B-F19E6A1A00B6}"/>
                    </a:ext>
                  </a:extLst>
                </p:cNvPr>
                <p:cNvSpPr txBox="1"/>
                <p:nvPr/>
              </p:nvSpPr>
              <p:spPr>
                <a:xfrm>
                  <a:off x="688870" y="4843959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15" name="CuadroTexto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34F421C-51D5-462F-A54B-F19E6A1A0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70" y="4843959"/>
                  <a:ext cx="684340" cy="35650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lecha: a la derecha 9">
              <a:extLst>
                <a:ext uri="{FF2B5EF4-FFF2-40B4-BE49-F238E27FC236}">
                  <a16:creationId xmlns="" xmlns:a16="http://schemas.microsoft.com/office/drawing/2014/main" id="{AAB43AFC-8E2A-4A08-86A2-447D16944DD3}"/>
                </a:ext>
              </a:extLst>
            </p:cNvPr>
            <p:cNvSpPr/>
            <p:nvPr/>
          </p:nvSpPr>
          <p:spPr>
            <a:xfrm>
              <a:off x="9497814" y="5519018"/>
              <a:ext cx="1271588" cy="325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0">
                  <a:extLst>
                    <a:ext uri="{FF2B5EF4-FFF2-40B4-BE49-F238E27FC236}">
                      <a16:creationId xmlns="" xmlns:a16="http://schemas.microsoft.com/office/drawing/2014/main" id="{39586EE8-6621-4696-B92A-A8153A940BB3}"/>
                    </a:ext>
                  </a:extLst>
                </p:cNvPr>
                <p:cNvSpPr txBox="1"/>
                <p:nvPr/>
              </p:nvSpPr>
              <p:spPr>
                <a:xfrm>
                  <a:off x="10213643" y="4871253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17" name="CuadroTexto 1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9586EE8-6621-4696-B92A-A8153A940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643" y="4871253"/>
                  <a:ext cx="684340" cy="35650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lecha: doblada 11">
              <a:extLst>
                <a:ext uri="{FF2B5EF4-FFF2-40B4-BE49-F238E27FC236}">
                  <a16:creationId xmlns="" xmlns:a16="http://schemas.microsoft.com/office/drawing/2014/main" id="{E29485EC-D777-44B5-AC6E-69B26B9D7666}"/>
                </a:ext>
              </a:extLst>
            </p:cNvPr>
            <p:cNvSpPr/>
            <p:nvPr/>
          </p:nvSpPr>
          <p:spPr>
            <a:xfrm rot="15977466">
              <a:off x="2988787" y="4047265"/>
              <a:ext cx="452943" cy="31510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19" name="Flecha: doblada 12">
              <a:extLst>
                <a:ext uri="{FF2B5EF4-FFF2-40B4-BE49-F238E27FC236}">
                  <a16:creationId xmlns="" xmlns:a16="http://schemas.microsoft.com/office/drawing/2014/main" id="{CA0EDDD0-6F85-4E31-AB18-EECE81F3E76F}"/>
                </a:ext>
              </a:extLst>
            </p:cNvPr>
            <p:cNvSpPr/>
            <p:nvPr/>
          </p:nvSpPr>
          <p:spPr>
            <a:xfrm rot="10800000">
              <a:off x="7709897" y="4134461"/>
              <a:ext cx="452943" cy="31510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0" name="Flecha: a la izquierda y derecha 13">
              <a:extLst>
                <a:ext uri="{FF2B5EF4-FFF2-40B4-BE49-F238E27FC236}">
                  <a16:creationId xmlns="" xmlns:a16="http://schemas.microsoft.com/office/drawing/2014/main" id="{EF39D1FC-1005-49CB-AA0B-1BC10AAD0AF6}"/>
                </a:ext>
              </a:extLst>
            </p:cNvPr>
            <p:cNvSpPr/>
            <p:nvPr/>
          </p:nvSpPr>
          <p:spPr>
            <a:xfrm>
              <a:off x="5168852" y="3066810"/>
              <a:ext cx="1090613" cy="1767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cxnSp>
          <p:nvCxnSpPr>
            <p:cNvPr id="21" name="Conector recto de flecha 14">
              <a:extLst>
                <a:ext uri="{FF2B5EF4-FFF2-40B4-BE49-F238E27FC236}">
                  <a16:creationId xmlns="" xmlns:a16="http://schemas.microsoft.com/office/drawing/2014/main" id="{A4831EB4-A080-4AC1-B320-79306492CAA3}"/>
                </a:ext>
              </a:extLst>
            </p:cNvPr>
            <p:cNvCxnSpPr>
              <a:cxnSpLocks/>
            </p:cNvCxnSpPr>
            <p:nvPr/>
          </p:nvCxnSpPr>
          <p:spPr>
            <a:xfrm>
              <a:off x="8449291" y="3867612"/>
              <a:ext cx="191392" cy="793154"/>
            </a:xfrm>
            <a:prstGeom prst="straightConnector1">
              <a:avLst/>
            </a:prstGeom>
            <a:ln w="539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15">
              <a:extLst>
                <a:ext uri="{FF2B5EF4-FFF2-40B4-BE49-F238E27FC236}">
                  <a16:creationId xmlns="" xmlns:a16="http://schemas.microsoft.com/office/drawing/2014/main" id="{EB109B4C-0584-4560-92B5-49DC9B1EF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70" y="2453555"/>
              <a:ext cx="1239385" cy="4603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16">
                  <a:extLst>
                    <a:ext uri="{FF2B5EF4-FFF2-40B4-BE49-F238E27FC236}">
                      <a16:creationId xmlns="" xmlns:a16="http://schemas.microsoft.com/office/drawing/2014/main" id="{E8481E37-2E08-4F49-8B52-3D2F863D048F}"/>
                    </a:ext>
                  </a:extLst>
                </p:cNvPr>
                <p:cNvSpPr txBox="1"/>
                <p:nvPr/>
              </p:nvSpPr>
              <p:spPr>
                <a:xfrm>
                  <a:off x="-8802" y="1820314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𝑑𝑒𝑚𝑎𝑛𝑑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23" name="CuadroTexto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8481E37-2E08-4F49-8B52-3D2F863D0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02" y="1820314"/>
                  <a:ext cx="684340" cy="35650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9231"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17">
                  <a:extLst>
                    <a:ext uri="{FF2B5EF4-FFF2-40B4-BE49-F238E27FC236}">
                      <a16:creationId xmlns="" xmlns:a16="http://schemas.microsoft.com/office/drawing/2014/main" id="{BB74C01E-66EC-43FC-9205-8803DEDB111E}"/>
                    </a:ext>
                  </a:extLst>
                </p:cNvPr>
                <p:cNvSpPr txBox="1"/>
                <p:nvPr/>
              </p:nvSpPr>
              <p:spPr>
                <a:xfrm>
                  <a:off x="8301065" y="3532573"/>
                  <a:ext cx="2111572" cy="376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𝑓𝑒𝑎𝑠𝑖𝑏𝑙𝑒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24" name="CuadroTexto 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B74C01E-66EC-43FC-9205-8803DEDB1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065" y="3532573"/>
                  <a:ext cx="2111572" cy="37687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18">
              <a:extLst>
                <a:ext uri="{FF2B5EF4-FFF2-40B4-BE49-F238E27FC236}">
                  <a16:creationId xmlns="" xmlns:a16="http://schemas.microsoft.com/office/drawing/2014/main" id="{6C9FB43E-9BD3-4723-8F42-1DBE33E26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918" y="3532573"/>
              <a:ext cx="1239385" cy="4603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19">
                  <a:extLst>
                    <a:ext uri="{FF2B5EF4-FFF2-40B4-BE49-F238E27FC236}">
                      <a16:creationId xmlns="" xmlns:a16="http://schemas.microsoft.com/office/drawing/2014/main" id="{049B585E-5028-47B5-8C93-62C275B4F2AE}"/>
                    </a:ext>
                  </a:extLst>
                </p:cNvPr>
                <p:cNvSpPr txBox="1"/>
                <p:nvPr/>
              </p:nvSpPr>
              <p:spPr>
                <a:xfrm>
                  <a:off x="247364" y="2677519"/>
                  <a:ext cx="1320134" cy="611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x-none" sz="1500" dirty="0">
                    <a:solidFill>
                      <a:srgbClr val="FFC000"/>
                    </a:solidFill>
                  </a:endParaRPr>
                </a:p>
                <a:p>
                  <a:r>
                    <a:rPr lang="x-none" sz="1500" dirty="0" err="1">
                      <a:solidFill>
                        <a:srgbClr val="FFC000"/>
                      </a:solidFill>
                    </a:rPr>
                    <a:t>Quality</a:t>
                  </a:r>
                  <a:endParaRPr lang="x-none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1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49B585E-5028-47B5-8C93-62C275B4F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64" y="2677519"/>
                  <a:ext cx="1320134" cy="61115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649" b="-10989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ector recto de flecha 20">
              <a:extLst>
                <a:ext uri="{FF2B5EF4-FFF2-40B4-BE49-F238E27FC236}">
                  <a16:creationId xmlns="" xmlns:a16="http://schemas.microsoft.com/office/drawing/2014/main" id="{7D02A4EF-E087-45DE-A261-7459E0AE434D}"/>
                </a:ext>
              </a:extLst>
            </p:cNvPr>
            <p:cNvCxnSpPr>
              <a:cxnSpLocks/>
            </p:cNvCxnSpPr>
            <p:nvPr/>
          </p:nvCxnSpPr>
          <p:spPr>
            <a:xfrm>
              <a:off x="9589738" y="3029692"/>
              <a:ext cx="966075" cy="0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1">
                  <a:extLst>
                    <a:ext uri="{FF2B5EF4-FFF2-40B4-BE49-F238E27FC236}">
                      <a16:creationId xmlns="" xmlns:a16="http://schemas.microsoft.com/office/drawing/2014/main" id="{01831FDA-251D-4CBA-9C3D-D140FD5409F8}"/>
                    </a:ext>
                  </a:extLst>
                </p:cNvPr>
                <p:cNvSpPr txBox="1"/>
                <p:nvPr/>
              </p:nvSpPr>
              <p:spPr>
                <a:xfrm>
                  <a:off x="10213643" y="2244907"/>
                  <a:ext cx="1882424" cy="631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𝑓𝑒𝑎𝑠𝑖𝑏𝑙𝑒</m:t>
                            </m:r>
                          </m:sub>
                        </m:sSub>
                      </m:oMath>
                    </m:oMathPara>
                  </a14:m>
                  <a:endParaRPr lang="x-none" sz="1500" dirty="0">
                    <a:solidFill>
                      <a:srgbClr val="FFC000"/>
                    </a:solidFill>
                  </a:endParaRPr>
                </a:p>
                <a:p>
                  <a:pPr algn="just"/>
                  <a:r>
                    <a:rPr lang="x-none" sz="1500" dirty="0" err="1">
                      <a:solidFill>
                        <a:srgbClr val="FFC000"/>
                      </a:solidFill>
                    </a:rPr>
                    <a:t>Quality</a:t>
                  </a:r>
                  <a:endParaRPr lang="x-none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1831FDA-251D-4CBA-9C3D-D140FD540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643" y="2244907"/>
                  <a:ext cx="1882424" cy="6315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389" b="-11828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2" descr="Resultado de imagen para valvulas industriales">
              <a:extLst>
                <a:ext uri="{FF2B5EF4-FFF2-40B4-BE49-F238E27FC236}">
                  <a16:creationId xmlns="" xmlns:a16="http://schemas.microsoft.com/office/drawing/2014/main" id="{954A9FE0-B236-468A-B860-B9989853F1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0" t="16894" r="17745" b="13432"/>
            <a:stretch/>
          </p:blipFill>
          <p:spPr bwMode="auto">
            <a:xfrm>
              <a:off x="1842303" y="4618568"/>
              <a:ext cx="1177071" cy="163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Resultado de imagen para valvulas industriales">
              <a:extLst>
                <a:ext uri="{FF2B5EF4-FFF2-40B4-BE49-F238E27FC236}">
                  <a16:creationId xmlns="" xmlns:a16="http://schemas.microsoft.com/office/drawing/2014/main" id="{BD0A98A4-E046-436C-8478-D0FE7C0DF2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0" t="16894" r="17745" b="13432"/>
            <a:stretch/>
          </p:blipFill>
          <p:spPr bwMode="auto">
            <a:xfrm>
              <a:off x="8069089" y="4583453"/>
              <a:ext cx="1177071" cy="163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16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Caso de Estudio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755576" y="908720"/>
            <a:ext cx="756084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Las hidrológicas son una empresa de servicio cuya misión es proporcionar agua potable a una población, utilizando para ello las fuentes que proporciona la naturaleza, procesando el agua y devolviéndola al ambiente. </a:t>
            </a:r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420888"/>
            <a:ext cx="619268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8" name="Picture 3" descr="D:\Documents\Tesis\Plano de instrumentación del proce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 smtClean="0">
                <a:latin typeface="Century Gothic" panose="020B0502020202020204" pitchFamily="34" charset="0"/>
              </a:rPr>
              <a:t>CAPÍTULO I</a:t>
            </a:r>
          </a:p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Introducción</a:t>
            </a:r>
            <a:endParaRPr lang="es-VE" sz="2800" dirty="0" smtClean="0"/>
          </a:p>
        </p:txBody>
      </p:sp>
    </p:spTree>
    <p:extLst>
      <p:ext uri="{BB962C8B-B14F-4D97-AF65-F5344CB8AC3E}">
        <p14:creationId xmlns:p14="http://schemas.microsoft.com/office/powerpoint/2010/main" val="30011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3613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7" name="Picture 2" descr="D:\Documents\Tesis\Normal - Arranque\Diagrama de actividades - Normal_Arranque - Coagulació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9120"/>
            <a:ext cx="9144000" cy="22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80778"/>
            <a:ext cx="6912768" cy="2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0" y="4365104"/>
            <a:ext cx="9144000" cy="2363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0" y="3789040"/>
            <a:ext cx="197971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979712" y="3789040"/>
            <a:ext cx="716428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Planta Potabilizadora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10016" t="40596" r="36512" b="30593"/>
          <a:stretch/>
        </p:blipFill>
        <p:spPr bwMode="auto">
          <a:xfrm>
            <a:off x="917527" y="1268760"/>
            <a:ext cx="7344816" cy="2359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4741624" y="4581128"/>
            <a:ext cx="2278648" cy="140038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Coagulación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Floculación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Sedimentación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Filtración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Desinfección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303175" y="5096653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VE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Unidades Funcionales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94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Potabilización como modelo UPH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050" name="Picture 2" descr="D:\Documents\Tesis\digital-twin-prop\proyecto_YsisLacruz\figures\3holonichyd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" y="908720"/>
            <a:ext cx="7496001" cy="54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Condiciones de Calidad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755576" y="908720"/>
            <a:ext cx="7560840" cy="192360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Turbidez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cruda captada menor a 50 NTU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 **</a:t>
            </a:r>
          </a:p>
          <a:p>
            <a:pPr marL="285750" indent="-285750" algn="just">
              <a:buFontTx/>
              <a:buChar char="-"/>
            </a:pPr>
            <a:r>
              <a:rPr lang="es-VE" sz="1700" dirty="0">
                <a:latin typeface="Century Gothic" panose="020B0502020202020204" pitchFamily="34" charset="0"/>
              </a:rPr>
              <a:t>De superar los 50 NTU, se requiere mayor cantidad de coagulante, afectando costos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Consumo humano </a:t>
            </a:r>
            <a:r>
              <a:rPr lang="es-VE" sz="1700" dirty="0" smtClean="0">
                <a:latin typeface="Century Gothic" panose="020B0502020202020204" pitchFamily="34" charset="0"/>
              </a:rPr>
              <a:t>a menos de 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 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NTU.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Los valores varían según las condiciones climáticas.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</a:t>
            </a:r>
            <a:r>
              <a:rPr lang="es-VE" sz="1700" dirty="0" smtClean="0">
                <a:latin typeface="Century Gothic" panose="020B0502020202020204" pitchFamily="34" charset="0"/>
              </a:rPr>
              <a:t>: </a:t>
            </a:r>
            <a:r>
              <a:rPr lang="es-VE" sz="1700" dirty="0" err="1" smtClean="0">
                <a:latin typeface="Century Gothic" panose="020B0502020202020204" pitchFamily="34" charset="0"/>
              </a:rPr>
              <a:t>Turbidímetro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55576" y="3212976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Color Aparente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Límite permisible para aguas potabilizadas menor a 15 PCU.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Espectrofotómetro.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5576" y="4424045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pH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Valores entre 6,9 y 9.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pH-metro.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5576" y="5648181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Temperatura y Oxígeno Disuelto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 ***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Temperatura adecuada de 15 °C; a mayor temperatura, menor concentración de Oxígeno disuelto.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cruda, captada de una fuente.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trata de realizar una mezcla rápida mientras se añaden los químicos coagulantes.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 tiempo de residencia es corto, dependerá del flujo de entrada adecuado al resalto hidráulico existente.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Los químicos permiten la reacción de las partículas coloidales.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químicos coagulantes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 descr="Imagen relacionad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9"/>
          <a:stretch/>
        </p:blipFill>
        <p:spPr bwMode="auto">
          <a:xfrm>
            <a:off x="2843808" y="836712"/>
            <a:ext cx="3473014" cy="218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89983"/>
              </p:ext>
            </p:extLst>
          </p:nvPr>
        </p:nvGraphicFramePr>
        <p:xfrm>
          <a:off x="307976" y="1052736"/>
          <a:ext cx="8512496" cy="5150466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</a:t>
                      </a:r>
                      <a:r>
                        <a:rPr lang="es-VE" sz="1500" baseline="0" dirty="0" smtClean="0"/>
                        <a:t> suficiente de químicos para adicionar.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>
                          <a:solidFill>
                            <a:srgbClr val="FF0000"/>
                          </a:solidFill>
                        </a:rPr>
                        <a:t>Resalto hidráulico ideal para mezclado.</a:t>
                      </a:r>
                    </a:p>
                    <a:p>
                      <a:pPr algn="just"/>
                      <a:r>
                        <a:rPr lang="es-VE" sz="1700" dirty="0" smtClean="0"/>
                        <a:t>Cantidad</a:t>
                      </a:r>
                      <a:r>
                        <a:rPr lang="es-VE" sz="1700" baseline="0" dirty="0" smtClean="0"/>
                        <a:t> de coagulante adecuada.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50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 limitada o nula de químicos para adicionar.</a:t>
                      </a:r>
                    </a:p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>
                          <a:solidFill>
                            <a:srgbClr val="FF0000"/>
                          </a:solidFill>
                        </a:rPr>
                        <a:t>Falla en el</a:t>
                      </a:r>
                      <a:r>
                        <a:rPr lang="es-VE" sz="1700" baseline="0" dirty="0" smtClean="0">
                          <a:solidFill>
                            <a:srgbClr val="FF0000"/>
                          </a:solidFill>
                        </a:rPr>
                        <a:t> cálculo del resalto hidráulico.</a:t>
                      </a:r>
                    </a:p>
                    <a:p>
                      <a:pPr algn="just"/>
                      <a:r>
                        <a:rPr lang="es-VE" sz="1700" baseline="0" dirty="0" smtClean="0"/>
                        <a:t>Cantidad de coagulante fuera del rango ideal.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307975" y="6342392"/>
            <a:ext cx="272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err="1" smtClean="0"/>
              <a:t>Qp</a:t>
            </a:r>
            <a:r>
              <a:rPr lang="es-VE" dirty="0" smtClean="0"/>
              <a:t> = Caudal de producción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33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6" name="Picture 2" descr="D:\Documents\Tesis\digital-twin-prop\Petri\1Coagul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912768" cy="581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coagulante + químicos añadidos.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realiza una mezcla lenta para permitir la aglomeración de partículas coloidales.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20 y 30 min,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Agitador mecánico en el caso de estudio, regulación de frecuencia según cálculos de gradiente.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29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36425" r="14921" b="20655"/>
          <a:stretch/>
        </p:blipFill>
        <p:spPr bwMode="auto">
          <a:xfrm>
            <a:off x="1954877" y="1052736"/>
            <a:ext cx="5397746" cy="17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8845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tanque adecuado.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Mezclador mecánico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50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  <a:p>
                      <a:r>
                        <a:rPr lang="es-VE" sz="1700" baseline="0" dirty="0" smtClean="0"/>
                        <a:t>Nivel por debajo o por encima del 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ANTECEDENTES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87624" y="1268760"/>
            <a:ext cx="680424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Los acontecimientos más destacados en la historia de la industria podemos ubicarlos en los tres grandes hitos que hicieron posible, entre otras cosas, el crecimiento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econ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ó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mico y el desarrollo tecnol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ó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gico a nivel mundial. Estos tres grandes hitos se conocen como las revoluciones industriales.</a:t>
            </a:r>
            <a:endParaRPr lang="es-VE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D:\Documents\Tesis\proyecto_YsisLacruz\figures\industry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33" y="3356992"/>
            <a:ext cx="6507630" cy="34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050" name="Picture 2" descr="D:\Documents\Tesis\digital-twin-prop\Petri\2Flocul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88" y="808509"/>
            <a:ext cx="6751288" cy="60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3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270892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formados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202085" y="3861048"/>
            <a:ext cx="6626290" cy="297004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Tanque con láminas inclinadas 60° que retienen los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 en suspensión provenientes de la unidad anterior.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 y 4 h,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El flujo que pasa a la siguiente unidad es recolectado por canales en la parte superior del tanque.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lavados periódicamente, dependiendo de la calidad de la fuente.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2708920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laminar sin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5602" name="Picture 2" descr="D:\Downloads\Hazen-2 sediment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00" y="685675"/>
            <a:ext cx="2993860" cy="21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75002"/>
              </p:ext>
            </p:extLst>
          </p:nvPr>
        </p:nvGraphicFramePr>
        <p:xfrm>
          <a:off x="307976" y="1052736"/>
          <a:ext cx="8512496" cy="582168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10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por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baseline="0" dirty="0" smtClean="0">
                          <a:sym typeface="Symbol"/>
                        </a:rPr>
                        <a:t>Nivel del tanque por debajo de lo esperado, el proceso se detiene.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o imposibilidad de realizar el vaciado de lodos.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2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3074" name="Picture 2" descr="D:\Documents\Tesis\digital-twin-prop\Petri\3Sediment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2940"/>
            <a:ext cx="7982017" cy="59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clarificada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244682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pasar el agua por un medio poroso para retener los sólidos que la decantación no logró remover.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filtrado en filtros rápidos 120-360 m3/m2/día.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retrolavados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periódicamente con agua ya purificada, dependiendo de la calidad de la fuente, buscando que el gasto del recurso sea mínimo.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sin sedimentos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81" y="941461"/>
            <a:ext cx="45624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18324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Lecho filtrante no colmatado.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 de retención ideal para evitar el aumento del nivel</a:t>
                      </a:r>
                      <a:r>
                        <a:rPr lang="es-VE" sz="1700" baseline="0" dirty="0" smtClean="0"/>
                        <a:t>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5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Tiempos</a:t>
                      </a:r>
                      <a:r>
                        <a:rPr lang="es-VE" sz="1700" baseline="0" dirty="0" smtClean="0"/>
                        <a:t> de retención altos, denota faltas previas en el proceso y pronta colmatación de filtros.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dirty="0" smtClean="0"/>
                        <a:t>Nivel del agua en mínimo, se debe parar el proceso.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3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4098" name="Picture 2" descr="D:\Documents\Tesis\digital-twin-prop\Petri\4Filtr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5" y="908720"/>
            <a:ext cx="7720409" cy="593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filtrada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113877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uso de agentes químicos que destruyen los microorganismos.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 dosis de desinfectante se determina en el laboratorio.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potabilizada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25" y="836712"/>
            <a:ext cx="2533288" cy="2009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9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42837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</a:t>
                      </a:r>
                    </a:p>
                    <a:p>
                      <a:r>
                        <a:rPr lang="es-VE" sz="1700" dirty="0" smtClean="0"/>
                        <a:t>pH &lt;</a:t>
                      </a:r>
                      <a:r>
                        <a:rPr lang="es-VE" sz="1700" baseline="0" dirty="0" smtClean="0"/>
                        <a:t> 7,5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disponibles.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Cantidad ideal de químicos,</a:t>
                      </a:r>
                      <a:r>
                        <a:rPr lang="es-VE" sz="1700" baseline="0" dirty="0" smtClean="0"/>
                        <a:t> según estudios en el laboratorio.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</a:t>
                      </a:r>
                    </a:p>
                    <a:p>
                      <a:r>
                        <a:rPr lang="es-VE" sz="1600" baseline="0" dirty="0" smtClean="0"/>
                        <a:t>pH &lt; 5 , pH &gt; 7,5</a:t>
                      </a:r>
                    </a:p>
                    <a:p>
                      <a:r>
                        <a:rPr lang="es-VE" sz="1600" baseline="0" dirty="0" smtClean="0"/>
                        <a:t>Nivel del agua fuera del rango de operación.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limitados o nulos.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Fallas</a:t>
                      </a:r>
                      <a:r>
                        <a:rPr lang="es-VE" sz="1700" baseline="0" dirty="0" smtClean="0"/>
                        <a:t> en las cantidades de químicos a añadir.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5122" name="Picture 2" descr="D:\Documents\Tesis\digital-twin-prop\Petri\5Desinfec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04" y="836712"/>
            <a:ext cx="5889824" cy="6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PLANTEAMIENTO DEL PROBLEMA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2276872"/>
            <a:ext cx="763284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Se propone desarrollar los modelos de comportamiento del proceso de potabilización, que incluye el modelo de proceso, el modelo de flujo de producto y el modelo de los recursos, con el fin de determinar el modelo operacional (secuencia de operaciones) para establecer el gemelo digital de la unidad de potabilización.</a:t>
            </a:r>
          </a:p>
        </p:txBody>
      </p:sp>
    </p:spTree>
    <p:extLst>
      <p:ext uri="{BB962C8B-B14F-4D97-AF65-F5344CB8AC3E}">
        <p14:creationId xmlns:p14="http://schemas.microsoft.com/office/powerpoint/2010/main" val="245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IV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Implementación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Simulación de Unidades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IV: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827584" y="1700808"/>
            <a:ext cx="3096344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VE" sz="1700" dirty="0" smtClean="0">
                <a:latin typeface="Century Gothic" panose="020B0502020202020204" pitchFamily="34" charset="0"/>
              </a:rPr>
              <a:t>Unidad de Coagulación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27584" y="3252802"/>
            <a:ext cx="662629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VE" sz="1700" dirty="0" smtClean="0">
                <a:latin typeface="Century Gothic" panose="020B0502020202020204" pitchFamily="34" charset="0"/>
              </a:rPr>
              <a:t>Unidad de Sedimentación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23686" y="2420887"/>
            <a:ext cx="494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Dosis de coagulante a añadir mediante un modelo.</a:t>
            </a:r>
          </a:p>
          <a:p>
            <a:r>
              <a:rPr lang="es-VE" dirty="0" smtClean="0"/>
              <a:t>Modos de Operación.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406787" y="3930276"/>
            <a:ext cx="709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Comportamiento del nivel del tanque y mantenimiento, utilizando </a:t>
            </a:r>
            <a:r>
              <a:rPr lang="es-VE" dirty="0" err="1" smtClean="0"/>
              <a:t>Epanet</a:t>
            </a:r>
            <a:r>
              <a:rPr lang="es-VE" dirty="0" smtClean="0"/>
              <a:t>.</a:t>
            </a:r>
          </a:p>
          <a:p>
            <a:r>
              <a:rPr lang="es-VE" dirty="0" smtClean="0"/>
              <a:t>Modos de Operación.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803271" y="5085184"/>
            <a:ext cx="662629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VE" sz="1700" dirty="0" smtClean="0">
                <a:latin typeface="Century Gothic" panose="020B0502020202020204" pitchFamily="34" charset="0"/>
              </a:rPr>
              <a:t>Interconexión de unidades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382474" y="5762658"/>
            <a:ext cx="709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Monitoreo de ambas unidades haciendo uso de Matlab y </a:t>
            </a:r>
            <a:r>
              <a:rPr lang="es-VE" dirty="0" err="1" smtClean="0"/>
              <a:t>Toolkit</a:t>
            </a:r>
            <a:r>
              <a:rPr lang="es-VE" dirty="0" smtClean="0"/>
              <a:t> </a:t>
            </a:r>
            <a:r>
              <a:rPr lang="es-VE" dirty="0" err="1" smtClean="0"/>
              <a:t>Epanet</a:t>
            </a:r>
            <a:r>
              <a:rPr lang="es-VE" dirty="0"/>
              <a:t>.</a:t>
            </a: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24923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IV: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827584" y="1700808"/>
            <a:ext cx="6626290" cy="61555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err="1" smtClean="0">
                <a:latin typeface="Century Gothic" panose="020B0502020202020204" pitchFamily="34" charset="0"/>
              </a:rPr>
              <a:t>Epanet</a:t>
            </a:r>
            <a:r>
              <a:rPr lang="es-VE" sz="1700" dirty="0" smtClean="0">
                <a:latin typeface="Century Gothic" panose="020B0502020202020204" pitchFamily="34" charset="0"/>
              </a:rPr>
              <a:t> como software en relación con el agua y sus procesos </a:t>
            </a:r>
            <a:r>
              <a:rPr lang="es-VE" sz="1700" dirty="0" err="1" smtClean="0">
                <a:latin typeface="Century Gothic" panose="020B0502020202020204" pitchFamily="34" charset="0"/>
              </a:rPr>
              <a:t>contínuos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9040"/>
            <a:ext cx="4682073" cy="27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98" y="2708920"/>
            <a:ext cx="29527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IV: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827584" y="1700808"/>
            <a:ext cx="6626290" cy="61555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Matlab y el </a:t>
            </a:r>
            <a:r>
              <a:rPr lang="es-VE" sz="1700" dirty="0" err="1" smtClean="0">
                <a:latin typeface="Century Gothic" panose="020B0502020202020204" pitchFamily="34" charset="0"/>
              </a:rPr>
              <a:t>Toolkit</a:t>
            </a:r>
            <a:r>
              <a:rPr lang="es-VE" sz="1700" dirty="0" smtClean="0">
                <a:latin typeface="Century Gothic" panose="020B0502020202020204" pitchFamily="34" charset="0"/>
              </a:rPr>
              <a:t> de </a:t>
            </a:r>
            <a:r>
              <a:rPr lang="es-VE" sz="1700" dirty="0" err="1" smtClean="0">
                <a:latin typeface="Century Gothic" panose="020B0502020202020204" pitchFamily="34" charset="0"/>
              </a:rPr>
              <a:t>Epanet</a:t>
            </a:r>
            <a:r>
              <a:rPr lang="es-VE" sz="1700" dirty="0" smtClean="0">
                <a:latin typeface="Century Gothic" panose="020B0502020202020204" pitchFamily="34" charset="0"/>
              </a:rPr>
              <a:t> para Matlab como software de interconexión entre unidades del proceso.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429000"/>
            <a:ext cx="4536504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10" y="3140967"/>
            <a:ext cx="3666760" cy="321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0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IV: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1259202" y="908720"/>
            <a:ext cx="6626290" cy="87716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interconexión permite obtener variaciones durante el proceso sin necesidad de correr el programa de nuevo, de esta forma se conoce el comportamiento final de la unidad.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3671714" cy="317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1425353" y="303760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995936" y="300348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07975" y="2862271"/>
            <a:ext cx="984076" cy="33855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dirty="0" err="1" smtClean="0">
                <a:latin typeface="Century Gothic" panose="020B0502020202020204" pitchFamily="34" charset="0"/>
              </a:rPr>
              <a:t>Epanet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800013" y="33569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155575" y="4149080"/>
            <a:ext cx="1824137" cy="107721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600" dirty="0" smtClean="0">
                <a:latin typeface="Century Gothic" panose="020B0502020202020204" pitchFamily="34" charset="0"/>
              </a:rPr>
              <a:t>Condiciones físicas de planta</a:t>
            </a:r>
          </a:p>
          <a:p>
            <a:r>
              <a:rPr lang="es-VE" sz="1600" dirty="0" smtClean="0">
                <a:latin typeface="Century Gothic" panose="020B0502020202020204" pitchFamily="34" charset="0"/>
              </a:rPr>
              <a:t>Condiciones iniciales de flujo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456866" y="2587982"/>
            <a:ext cx="1443640" cy="83099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MATLAB</a:t>
            </a:r>
            <a:r>
              <a:rPr lang="es-VE" sz="1600" dirty="0" smtClean="0">
                <a:sym typeface="Symbol"/>
              </a:rPr>
              <a:t> &amp;</a:t>
            </a:r>
          </a:p>
          <a:p>
            <a:pPr algn="ctr"/>
            <a:r>
              <a:rPr lang="es-VE" sz="1600" dirty="0" err="1" smtClean="0">
                <a:latin typeface="Century Gothic" panose="020B0502020202020204" pitchFamily="34" charset="0"/>
                <a:sym typeface="Symbol"/>
              </a:rPr>
              <a:t>Epanet</a:t>
            </a:r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 </a:t>
            </a:r>
            <a:r>
              <a:rPr lang="es-VE" sz="1600" dirty="0" err="1" smtClean="0">
                <a:latin typeface="Century Gothic" panose="020B0502020202020204" pitchFamily="34" charset="0"/>
                <a:sym typeface="Symbol"/>
              </a:rPr>
              <a:t>toolkit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339752" y="4149080"/>
            <a:ext cx="2376264" cy="2554545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Datos del proceso en el instante deseado.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Manejo de datos entre corridas.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Cambios en las condiciones.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Manipulación de elementos en la red según modelo discreto.</a:t>
            </a: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3191091" y="35093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 err="1" smtClean="0">
                <a:solidFill>
                  <a:prstClr val="white"/>
                </a:solidFill>
                <a:latin typeface="Century Gothic" panose="020B0502020202020204" pitchFamily="34" charset="0"/>
              </a:rPr>
              <a:t>the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err="1" smtClean="0">
                <a:solidFill>
                  <a:prstClr val="white"/>
                </a:solidFill>
                <a:latin typeface="Century Gothic" panose="020B0502020202020204" pitchFamily="34" charset="0"/>
              </a:rPr>
              <a:t>end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Ciudades Inteligentes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223224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Ciudades que visualizan el desarrollo sustentable social y tecnol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gico, empleando tecnolog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 de informaci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y comunicación para permitir la interrelaci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en los sistemas que la conforman. </a:t>
            </a:r>
          </a:p>
          <a:p>
            <a:pPr algn="just"/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Una parte clave de las ciudades inteligentes es el continuo aprendizaje y manejo de conocimientos, para generar desarrollo tecnol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gico que pueda implementarse en procedimientos de innovaci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Downloads\smartciti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57" y="3324926"/>
            <a:ext cx="4315283" cy="34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471313" y="314096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100" dirty="0" smtClean="0">
                <a:latin typeface="Century Gothic" panose="020B0502020202020204" pitchFamily="34" charset="0"/>
              </a:rPr>
              <a:t>Vito, 2015</a:t>
            </a:r>
            <a:endParaRPr lang="es-VE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Sistemas </a:t>
            </a:r>
            <a:r>
              <a:rPr lang="es-VE" sz="20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Ciber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-físicos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27584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Generación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de sistemas con capacidades computacionales y físicas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integradas, capaces de recibir y tratar información, interactuar, monitorear y actuar sobre elementos físicos del proceso asociado.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D:\Downloads\Applications-and-techniques-associated-with-each-level-of-the-5C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393164"/>
            <a:ext cx="7776864" cy="44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282813" y="1916833"/>
            <a:ext cx="4105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100" dirty="0" err="1">
                <a:latin typeface="Century Gothic" panose="020B0502020202020204" pitchFamily="34" charset="0"/>
              </a:rPr>
              <a:t>Cyber-Physical</a:t>
            </a:r>
            <a:r>
              <a:rPr lang="es-VE" sz="1100" dirty="0">
                <a:latin typeface="Century Gothic" panose="020B0502020202020204" pitchFamily="34" charset="0"/>
              </a:rPr>
              <a:t> </a:t>
            </a:r>
            <a:r>
              <a:rPr lang="es-VE" sz="1100" dirty="0" err="1" smtClean="0">
                <a:latin typeface="Century Gothic" panose="020B0502020202020204" pitchFamily="34" charset="0"/>
              </a:rPr>
              <a:t>Systems</a:t>
            </a:r>
            <a:r>
              <a:rPr lang="es-VE" sz="1100" dirty="0" smtClean="0">
                <a:latin typeface="Century Gothic" panose="020B0502020202020204" pitchFamily="34" charset="0"/>
              </a:rPr>
              <a:t>, </a:t>
            </a:r>
            <a:r>
              <a:rPr lang="es-VE" sz="1100" dirty="0" err="1">
                <a:latin typeface="Century Gothic" panose="020B0502020202020204" pitchFamily="34" charset="0"/>
              </a:rPr>
              <a:t>Radhakisan</a:t>
            </a:r>
            <a:r>
              <a:rPr lang="es-VE" sz="1100" dirty="0">
                <a:latin typeface="Century Gothic" panose="020B0502020202020204" pitchFamily="34" charset="0"/>
              </a:rPr>
              <a:t> </a:t>
            </a:r>
            <a:r>
              <a:rPr lang="es-VE" sz="1100" dirty="0" err="1">
                <a:latin typeface="Century Gothic" panose="020B0502020202020204" pitchFamily="34" charset="0"/>
              </a:rPr>
              <a:t>Baheti</a:t>
            </a:r>
            <a:r>
              <a:rPr lang="es-VE" sz="1100" dirty="0">
                <a:latin typeface="Century Gothic" panose="020B0502020202020204" pitchFamily="34" charset="0"/>
              </a:rPr>
              <a:t> and Helen Gill</a:t>
            </a:r>
          </a:p>
        </p:txBody>
      </p:sp>
    </p:spTree>
    <p:extLst>
      <p:ext uri="{BB962C8B-B14F-4D97-AF65-F5344CB8AC3E}">
        <p14:creationId xmlns:p14="http://schemas.microsoft.com/office/powerpoint/2010/main" val="1725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OBJETIVOS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55679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Century Gothic" panose="020B0502020202020204" pitchFamily="34" charset="0"/>
              </a:rPr>
              <a:t>Generar un gemelo digital de la unidad de potabilización de una hidrol</a:t>
            </a:r>
            <a:r>
              <a:rPr lang="es-VE" dirty="0">
                <a:latin typeface="Century Gothic" panose="020B0502020202020204" pitchFamily="34" charset="0"/>
              </a:rPr>
              <a:t>ó</a:t>
            </a:r>
            <a:r>
              <a:rPr lang="es-VE" dirty="0" smtClean="0">
                <a:latin typeface="Century Gothic" panose="020B0502020202020204" pitchFamily="34" charset="0"/>
              </a:rPr>
              <a:t>gica desde la visi</a:t>
            </a:r>
            <a:r>
              <a:rPr lang="es-VE" dirty="0">
                <a:latin typeface="Century Gothic" panose="020B0502020202020204" pitchFamily="34" charset="0"/>
              </a:rPr>
              <a:t>ó</a:t>
            </a:r>
            <a:r>
              <a:rPr lang="es-VE" dirty="0" smtClean="0">
                <a:latin typeface="Century Gothic" panose="020B0502020202020204" pitchFamily="34" charset="0"/>
              </a:rPr>
              <a:t>n de la industria 4.0, basado en Sistemas Híbridos</a:t>
            </a:r>
            <a:endParaRPr lang="es-VE" dirty="0">
              <a:latin typeface="Century Gothic" panose="020B0502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1052736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latin typeface="Century Gothic" panose="020B0502020202020204" pitchFamily="34" charset="0"/>
              </a:rPr>
              <a:t>Objetivo General:</a:t>
            </a:r>
            <a:endParaRPr lang="es-VE" b="1" dirty="0">
              <a:latin typeface="Century Gothic" panose="020B0502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3140968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latin typeface="Century Gothic" panose="020B0502020202020204" pitchFamily="34" charset="0"/>
              </a:rPr>
              <a:t>Objetivos Específicos:</a:t>
            </a:r>
            <a:endParaRPr lang="es-VE" b="1" dirty="0">
              <a:latin typeface="Century Gothic" panose="020B0502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1560" y="3654316"/>
            <a:ext cx="79208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Determinar los modelos de comportamiento de la unidad de potabilización.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Establecer las condiciones de conmutaci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 de los modelos obtenidos desde el punto de vista de sistemas a eventos discretos.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Generar el modelo de comportamiento desde el punto de vista de los sistemas híbridos.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Implementar el modelo de comportamiento de la unidad de potabilizaci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 en un ambiente de simulaci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Establecer condiciones para generar el gemelo digital e incorporarlas al ambiente de simulaci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n.</a:t>
            </a:r>
            <a:endParaRPr lang="es-VE" sz="1700" dirty="0">
              <a:latin typeface="Century Gothic" panose="020B0502020202020204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27809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METODOLOGÍA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269915"/>
            <a:ext cx="79928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VE"/>
            </a:defPPr>
            <a:lvl1pPr marL="285750" indent="-285750" algn="just">
              <a:buFontTx/>
              <a:buChar char="-"/>
              <a:defRPr>
                <a:latin typeface="Century Gothic" panose="020B0502020202020204" pitchFamily="34" charset="0"/>
              </a:defRPr>
            </a:lvl1pPr>
          </a:lstStyle>
          <a:p>
            <a:r>
              <a:rPr lang="es-VE" sz="1700" dirty="0" smtClean="0"/>
              <a:t>Revisión </a:t>
            </a:r>
            <a:r>
              <a:rPr lang="es-VE" sz="1700" dirty="0"/>
              <a:t>bibliográfica pertinente, con base en el estudio del </a:t>
            </a:r>
            <a:r>
              <a:rPr lang="es-VE" sz="1700" dirty="0" smtClean="0"/>
              <a:t>proceso de </a:t>
            </a:r>
            <a:r>
              <a:rPr lang="es-VE" sz="1700" dirty="0"/>
              <a:t>potabilización y en la evolución que ofrece la industria 4.0 como enfoque en la integración de procesos</a:t>
            </a:r>
            <a:r>
              <a:rPr lang="es-VE" sz="1700" dirty="0" smtClean="0"/>
              <a:t>.</a:t>
            </a:r>
          </a:p>
          <a:p>
            <a:endParaRPr lang="es-VE" sz="1700" dirty="0"/>
          </a:p>
          <a:p>
            <a:r>
              <a:rPr lang="es-VE" sz="1700" dirty="0" smtClean="0"/>
              <a:t>Estudio del </a:t>
            </a:r>
            <a:r>
              <a:rPr lang="es-VE" sz="1700" dirty="0"/>
              <a:t>modelo de negocios que rige a la industria </a:t>
            </a:r>
            <a:r>
              <a:rPr lang="es-VE" sz="1700" dirty="0" smtClean="0"/>
              <a:t>hidrol</a:t>
            </a:r>
            <a:r>
              <a:rPr lang="es-VE" sz="1700" dirty="0"/>
              <a:t>ó</a:t>
            </a:r>
            <a:r>
              <a:rPr lang="es-VE" sz="1700" dirty="0" smtClean="0"/>
              <a:t>gica.</a:t>
            </a:r>
          </a:p>
          <a:p>
            <a:endParaRPr lang="es-VE" sz="1700" dirty="0"/>
          </a:p>
          <a:p>
            <a:r>
              <a:rPr lang="es-VE" sz="1700" dirty="0" smtClean="0"/>
              <a:t>Determinación de los </a:t>
            </a:r>
            <a:r>
              <a:rPr lang="es-VE" sz="1700" dirty="0"/>
              <a:t>modelos del proceso, para realizar la </a:t>
            </a:r>
            <a:r>
              <a:rPr lang="es-VE" sz="1700" dirty="0" smtClean="0"/>
              <a:t>sistematización basada </a:t>
            </a:r>
            <a:r>
              <a:rPr lang="es-VE" sz="1700" dirty="0"/>
              <a:t>en </a:t>
            </a:r>
            <a:r>
              <a:rPr lang="es-VE" sz="1700" dirty="0" smtClean="0"/>
              <a:t>condici</a:t>
            </a:r>
            <a:r>
              <a:rPr lang="es-VE" sz="1700" dirty="0"/>
              <a:t>ó</a:t>
            </a:r>
            <a:r>
              <a:rPr lang="es-VE" sz="1700" dirty="0" smtClean="0"/>
              <a:t>n.</a:t>
            </a:r>
          </a:p>
          <a:p>
            <a:endParaRPr lang="es-VE" sz="1700" dirty="0"/>
          </a:p>
          <a:p>
            <a:r>
              <a:rPr lang="es-VE" sz="1700" dirty="0" smtClean="0"/>
              <a:t>Definición del proceso como </a:t>
            </a:r>
            <a:r>
              <a:rPr lang="es-VE" sz="1700" dirty="0"/>
              <a:t>una unidad </a:t>
            </a:r>
            <a:r>
              <a:rPr lang="es-VE" sz="1700" dirty="0" err="1" smtClean="0"/>
              <a:t>holónica</a:t>
            </a:r>
            <a:r>
              <a:rPr lang="es-VE" sz="1700" dirty="0" smtClean="0"/>
              <a:t> </a:t>
            </a:r>
            <a:r>
              <a:rPr lang="es-VE" sz="1700" dirty="0"/>
              <a:t>de </a:t>
            </a:r>
            <a:r>
              <a:rPr lang="es-VE" sz="1700" dirty="0" smtClean="0"/>
              <a:t>producci</a:t>
            </a:r>
            <a:r>
              <a:rPr lang="es-VE" sz="1700" dirty="0"/>
              <a:t>ó</a:t>
            </a:r>
            <a:r>
              <a:rPr lang="es-VE" sz="1700" dirty="0" smtClean="0"/>
              <a:t>n</a:t>
            </a:r>
            <a:r>
              <a:rPr lang="es-VE" sz="1700" dirty="0"/>
              <a:t>, en base </a:t>
            </a:r>
            <a:r>
              <a:rPr lang="es-VE" sz="1700" dirty="0" smtClean="0"/>
              <a:t>al enfoque </a:t>
            </a:r>
            <a:r>
              <a:rPr lang="es-VE" sz="1700" dirty="0"/>
              <a:t>de la Industria 4.0</a:t>
            </a:r>
            <a:r>
              <a:rPr lang="es-VE" sz="1700" dirty="0" smtClean="0"/>
              <a:t>.</a:t>
            </a:r>
          </a:p>
          <a:p>
            <a:endParaRPr lang="es-VE" sz="1700" dirty="0"/>
          </a:p>
          <a:p>
            <a:r>
              <a:rPr lang="es-VE" sz="1700" dirty="0" smtClean="0"/>
              <a:t>Para </a:t>
            </a:r>
            <a:r>
              <a:rPr lang="es-VE" sz="1700" dirty="0"/>
              <a:t>el desarrollo de las simulaciones en el </a:t>
            </a:r>
            <a:r>
              <a:rPr lang="es-VE" sz="1700" dirty="0" smtClean="0"/>
              <a:t>computador son usados modelos discretos, el software </a:t>
            </a:r>
            <a:r>
              <a:rPr lang="es-VE" sz="1700" dirty="0" err="1" smtClean="0"/>
              <a:t>Epanet</a:t>
            </a:r>
            <a:r>
              <a:rPr lang="es-VE" sz="1700" dirty="0" smtClean="0"/>
              <a:t> y el </a:t>
            </a:r>
            <a:r>
              <a:rPr lang="es-VE" sz="1700" dirty="0" err="1" smtClean="0"/>
              <a:t>toolkit</a:t>
            </a:r>
            <a:r>
              <a:rPr lang="es-VE" sz="1700" dirty="0" smtClean="0"/>
              <a:t> para MATLAB</a:t>
            </a:r>
            <a:r>
              <a:rPr lang="es-VE" sz="1700" dirty="0" smtClean="0">
                <a:sym typeface="Symbol"/>
              </a:rPr>
              <a:t></a:t>
            </a:r>
            <a:r>
              <a:rPr lang="es-VE" sz="1700" dirty="0" smtClean="0"/>
              <a:t>, </a:t>
            </a:r>
            <a:r>
              <a:rPr lang="es-VE" sz="1700" dirty="0"/>
              <a:t>debido a la imposibilidad de implantarlo en el proceso real.</a:t>
            </a:r>
          </a:p>
        </p:txBody>
      </p:sp>
    </p:spTree>
    <p:extLst>
      <p:ext uri="{BB962C8B-B14F-4D97-AF65-F5344CB8AC3E}">
        <p14:creationId xmlns:p14="http://schemas.microsoft.com/office/powerpoint/2010/main" val="34060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Marco Teórico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Industria 4.0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80729"/>
            <a:ext cx="7560840" cy="15121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I4.0 busca aplicar las tecnologías de información y el aprovechamiento de la computación para reorganizar la metodología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de los procesos industriales, basándose en el uso de Sistemas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Ciber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-Físicos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5576" y="3316342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latin typeface="Century Gothic" panose="020B0502020202020204" pitchFamily="34" charset="0"/>
              </a:rPr>
              <a:t>Componentes principales:</a:t>
            </a:r>
            <a:endParaRPr lang="es-VE" dirty="0">
              <a:latin typeface="Century Gothic" panose="020B0502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76464" y="4077072"/>
            <a:ext cx="4499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VE"/>
            </a:defPPr>
            <a:lvl1pPr marL="285750" indent="-285750" algn="just">
              <a:buFontTx/>
              <a:buChar char="-"/>
              <a:defRPr sz="1700">
                <a:latin typeface="Century Gothic" panose="020B0502020202020204" pitchFamily="34" charset="0"/>
              </a:defRPr>
            </a:lvl1pPr>
          </a:lstStyle>
          <a:p>
            <a:r>
              <a:rPr lang="es-VE" dirty="0" smtClean="0"/>
              <a:t>Sistemas </a:t>
            </a:r>
            <a:r>
              <a:rPr lang="es-VE" dirty="0" err="1" smtClean="0"/>
              <a:t>Ciber</a:t>
            </a:r>
            <a:r>
              <a:rPr lang="es-VE" dirty="0" smtClean="0"/>
              <a:t>-Físicos</a:t>
            </a:r>
          </a:p>
          <a:p>
            <a:r>
              <a:rPr lang="es-VE" dirty="0" smtClean="0"/>
              <a:t>Internet (Industrial) de las Cosas, I(I)</a:t>
            </a:r>
            <a:r>
              <a:rPr lang="es-VE" dirty="0" err="1" smtClean="0"/>
              <a:t>oT</a:t>
            </a:r>
            <a:endParaRPr lang="es-VE" dirty="0" smtClean="0"/>
          </a:p>
          <a:p>
            <a:r>
              <a:rPr lang="es-VE" dirty="0" smtClean="0"/>
              <a:t>Manufactura Inteligente</a:t>
            </a:r>
          </a:p>
          <a:p>
            <a:r>
              <a:rPr lang="es-VE" dirty="0" smtClean="0"/>
              <a:t>Analítica de Datos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330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Internet de </a:t>
            </a:r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l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 Cosas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69492" y="1340768"/>
            <a:ext cx="3408679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S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istema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que comprende objetos inteligentes en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red,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tecnologías de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información y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plataformas opcionales de computación en la nube, que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permiten acceso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análisis, recopilación, comunicación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e intercambio de información en tiempo real, inteligente y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autónomo.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9492" y="4581128"/>
            <a:ext cx="3408679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adopci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del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IIoT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permite la aplicaci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 la tecnolog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 a nivel de planta, dando paso a las Smart Factory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Resultado de imagen para smart fact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" name="AutoShape 4" descr="Resultado de imagen para smart fact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67" y="908720"/>
            <a:ext cx="510602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4143" y="4005064"/>
            <a:ext cx="3474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The industrial internet of </a:t>
            </a:r>
            <a:r>
              <a:rPr lang="en-US" sz="1100" dirty="0" smtClean="0">
                <a:latin typeface="Century Gothic" panose="020B0502020202020204" pitchFamily="34" charset="0"/>
              </a:rPr>
              <a:t>things, </a:t>
            </a:r>
            <a:r>
              <a:rPr lang="es-VE" sz="1100" dirty="0" err="1" smtClean="0">
                <a:latin typeface="Century Gothic" panose="020B0502020202020204" pitchFamily="34" charset="0"/>
              </a:rPr>
              <a:t>Hugh</a:t>
            </a:r>
            <a:r>
              <a:rPr lang="es-VE" sz="1100" dirty="0" smtClean="0">
                <a:latin typeface="Century Gothic" panose="020B0502020202020204" pitchFamily="34" charset="0"/>
              </a:rPr>
              <a:t> Boyes et </a:t>
            </a:r>
            <a:r>
              <a:rPr lang="es-VE" sz="1100" dirty="0" err="1" smtClean="0">
                <a:latin typeface="Century Gothic" panose="020B0502020202020204" pitchFamily="34" charset="0"/>
              </a:rPr>
              <a:t>all</a:t>
            </a:r>
            <a:endParaRPr lang="es-VE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Personalizado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206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2573</Words>
  <Application>Microsoft Office PowerPoint</Application>
  <PresentationFormat>Presentación en pantalla (4:3)</PresentationFormat>
  <Paragraphs>386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49" baseType="lpstr">
      <vt:lpstr>Tema de Office</vt:lpstr>
      <vt:lpstr>Claridad</vt:lpstr>
      <vt:lpstr>Propuesta de Gemelo Digital  para el Proceso de Potabilización en Hidrológicas desde la visión de la Industria 4.0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Ysis</dc:creator>
  <cp:lastModifiedBy>Ysis</cp:lastModifiedBy>
  <cp:revision>109</cp:revision>
  <dcterms:created xsi:type="dcterms:W3CDTF">2019-07-17T14:23:30Z</dcterms:created>
  <dcterms:modified xsi:type="dcterms:W3CDTF">2019-10-22T03:53:53Z</dcterms:modified>
</cp:coreProperties>
</file>