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8" r:id="rId3"/>
    <p:sldId id="256" r:id="rId4"/>
    <p:sldId id="333" r:id="rId5"/>
    <p:sldId id="269" r:id="rId6"/>
    <p:sldId id="332" r:id="rId7"/>
    <p:sldId id="329" r:id="rId8"/>
    <p:sldId id="305" r:id="rId9"/>
    <p:sldId id="330" r:id="rId10"/>
    <p:sldId id="334" r:id="rId11"/>
    <p:sldId id="259" r:id="rId12"/>
    <p:sldId id="335" r:id="rId13"/>
    <p:sldId id="260" r:id="rId14"/>
    <p:sldId id="336" r:id="rId15"/>
    <p:sldId id="271" r:id="rId16"/>
    <p:sldId id="264" r:id="rId17"/>
    <p:sldId id="313" r:id="rId18"/>
    <p:sldId id="331" r:id="rId19"/>
    <p:sldId id="341" r:id="rId20"/>
    <p:sldId id="337" r:id="rId21"/>
    <p:sldId id="309" r:id="rId22"/>
    <p:sldId id="310" r:id="rId23"/>
    <p:sldId id="279" r:id="rId24"/>
    <p:sldId id="338" r:id="rId25"/>
    <p:sldId id="278" r:id="rId26"/>
    <p:sldId id="312" r:id="rId27"/>
    <p:sldId id="292" r:id="rId28"/>
    <p:sldId id="280" r:id="rId29"/>
    <p:sldId id="282" r:id="rId30"/>
    <p:sldId id="315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40" r:id="rId40"/>
    <p:sldId id="283" r:id="rId41"/>
    <p:sldId id="317" r:id="rId42"/>
    <p:sldId id="318" r:id="rId43"/>
    <p:sldId id="319" r:id="rId44"/>
    <p:sldId id="320" r:id="rId45"/>
    <p:sldId id="342" r:id="rId46"/>
    <p:sldId id="321" r:id="rId47"/>
    <p:sldId id="322" r:id="rId48"/>
    <p:sldId id="323" r:id="rId49"/>
    <p:sldId id="343" r:id="rId50"/>
    <p:sldId id="302" r:id="rId51"/>
    <p:sldId id="324" r:id="rId52"/>
    <p:sldId id="325" r:id="rId53"/>
    <p:sldId id="326" r:id="rId54"/>
    <p:sldId id="327" r:id="rId55"/>
    <p:sldId id="344" r:id="rId56"/>
    <p:sldId id="345" r:id="rId57"/>
    <p:sldId id="304" r:id="rId58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8" autoAdjust="0"/>
    <p:restoredTop sz="94660"/>
  </p:normalViewPr>
  <p:slideViewPr>
    <p:cSldViewPr>
      <p:cViewPr varScale="1">
        <p:scale>
          <a:sx n="65" d="100"/>
          <a:sy n="65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5BE5-B4DE-4F9C-A0B3-2752A4225650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8C28F-A07C-4A6B-92CC-F61714E7520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036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C28F-A07C-4A6B-92CC-F61714E7520D}" type="slidenum">
              <a:rPr lang="es-VE" smtClean="0"/>
              <a:t>26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848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68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674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06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4758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7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160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1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4066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21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5696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683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0497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009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32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99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810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396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78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08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33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EDAB-AF2A-44B1-845D-57FC9ACEA698}" type="datetimeFigureOut">
              <a:rPr lang="es-VE" smtClean="0"/>
              <a:t>11/11/2019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44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FABF5F-F877-4D2E-B273-BECC1683601A}" type="datetimeFigureOut">
              <a:rPr lang="es-VE" smtClean="0"/>
              <a:pPr/>
              <a:t>11/11/2019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86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2569" y="2204864"/>
            <a:ext cx="8289546" cy="1224136"/>
          </a:xfrm>
          <a:noFill/>
          <a:effectLst/>
        </p:spPr>
        <p:txBody>
          <a:bodyPr/>
          <a:lstStyle/>
          <a:p>
            <a:pPr algn="ctr"/>
            <a:r>
              <a:rPr lang="es-VE" sz="2400" dirty="0">
                <a:latin typeface="Gill Sans MT" panose="020B0502020104020203" pitchFamily="34" charset="0"/>
                <a:cs typeface="Helvetica" panose="020B0604020202020204" pitchFamily="34" charset="0"/>
              </a:rPr>
              <a:t>Propuesta</a:t>
            </a:r>
            <a:r>
              <a:rPr lang="es-VE" sz="2400" dirty="0">
                <a:latin typeface="Gill Sans MT" panose="020B0502020104020203" pitchFamily="34" charset="0"/>
              </a:rPr>
              <a:t> de Gemelo </a:t>
            </a:r>
            <a:r>
              <a:rPr lang="es-VE" sz="2400" dirty="0" smtClean="0">
                <a:latin typeface="Gill Sans MT" panose="020B0502020104020203" pitchFamily="34" charset="0"/>
              </a:rPr>
              <a:t>Digital </a:t>
            </a:r>
            <a:br>
              <a:rPr lang="es-VE" sz="2400" dirty="0" smtClean="0">
                <a:latin typeface="Gill Sans MT" panose="020B0502020104020203" pitchFamily="34" charset="0"/>
              </a:rPr>
            </a:br>
            <a:r>
              <a:rPr lang="es-VE" sz="2400" dirty="0" smtClean="0">
                <a:latin typeface="Gill Sans MT" panose="020B0502020104020203" pitchFamily="34" charset="0"/>
              </a:rPr>
              <a:t>para el Proceso </a:t>
            </a:r>
            <a:r>
              <a:rPr lang="es-VE" sz="2400" dirty="0">
                <a:latin typeface="Gill Sans MT" panose="020B0502020104020203" pitchFamily="34" charset="0"/>
              </a:rPr>
              <a:t>de Potabilización </a:t>
            </a:r>
            <a:r>
              <a:rPr lang="es-VE" sz="2400" dirty="0" smtClean="0">
                <a:latin typeface="Gill Sans MT" panose="020B0502020104020203" pitchFamily="34" charset="0"/>
              </a:rPr>
              <a:t>en</a:t>
            </a:r>
            <a:br>
              <a:rPr lang="es-VE" sz="2400" dirty="0" smtClean="0">
                <a:latin typeface="Gill Sans MT" panose="020B0502020104020203" pitchFamily="34" charset="0"/>
              </a:rPr>
            </a:br>
            <a:r>
              <a:rPr lang="es-VE" sz="2400" dirty="0" smtClean="0">
                <a:latin typeface="Gill Sans MT" panose="020B0502020104020203" pitchFamily="34" charset="0"/>
              </a:rPr>
              <a:t>Hidrológicas </a:t>
            </a:r>
            <a:r>
              <a:rPr lang="es-VE" sz="2400" dirty="0">
                <a:latin typeface="Gill Sans MT" panose="020B0502020104020203" pitchFamily="34" charset="0"/>
              </a:rPr>
              <a:t>desde la visión de la Industria </a:t>
            </a:r>
            <a:r>
              <a:rPr lang="es-VE" sz="2400" dirty="0" smtClean="0">
                <a:latin typeface="Gill Sans MT" panose="020B0502020104020203" pitchFamily="34" charset="0"/>
              </a:rPr>
              <a:t>4.0</a:t>
            </a:r>
            <a:endParaRPr lang="es-VE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6381328"/>
            <a:ext cx="8056984" cy="476672"/>
          </a:xfrm>
        </p:spPr>
        <p:txBody>
          <a:bodyPr>
            <a:normAutofit/>
          </a:bodyPr>
          <a:lstStyle/>
          <a:p>
            <a:pPr algn="ctr"/>
            <a:r>
              <a:rPr lang="es-VE" sz="1800" dirty="0" smtClean="0">
                <a:latin typeface="Calibri" panose="020F0502020204030204" pitchFamily="34" charset="0"/>
              </a:rPr>
              <a:t>Noviembre, 2019</a:t>
            </a:r>
            <a:endParaRPr lang="es-VE" sz="1800" dirty="0">
              <a:latin typeface="Calibri" panose="020F0502020204030204" pitchFamily="34" charset="0"/>
            </a:endParaRPr>
          </a:p>
        </p:txBody>
      </p:sp>
      <p:pic>
        <p:nvPicPr>
          <p:cNvPr id="7" name="Picture 2" descr="Resultado de imagen para logo 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7" y="620688"/>
            <a:ext cx="76668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ula siste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0688"/>
            <a:ext cx="1060236" cy="112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ogo cidi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56" y="620688"/>
            <a:ext cx="2393572" cy="7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65847" y="5168225"/>
            <a:ext cx="27962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700" dirty="0" smtClean="0">
                <a:latin typeface="Calibri" panose="020F0502020204030204" pitchFamily="34" charset="0"/>
              </a:rPr>
              <a:t>Tutor: 	PhD. Juan Cardillo</a:t>
            </a:r>
          </a:p>
          <a:p>
            <a:r>
              <a:rPr lang="es-VE" sz="1700" dirty="0" smtClean="0">
                <a:latin typeface="Calibri" panose="020F0502020204030204" pitchFamily="34" charset="0"/>
              </a:rPr>
              <a:t>Cotutor: 	PhD. Edgar Chacón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83182" y="5299246"/>
            <a:ext cx="20880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700" dirty="0" err="1" smtClean="0">
                <a:latin typeface="Calibri" panose="020F0502020204030204" pitchFamily="34" charset="0"/>
              </a:rPr>
              <a:t>Tesista</a:t>
            </a:r>
            <a:r>
              <a:rPr lang="es-VE" sz="1700" dirty="0" smtClean="0">
                <a:latin typeface="Calibri" panose="020F0502020204030204" pitchFamily="34" charset="0"/>
              </a:rPr>
              <a:t>: Br. Ysis </a:t>
            </a:r>
            <a:r>
              <a:rPr lang="es-VE" sz="1700" dirty="0" err="1" smtClean="0">
                <a:latin typeface="Calibri" panose="020F0502020204030204" pitchFamily="34" charset="0"/>
              </a:rPr>
              <a:t>Lacruz</a:t>
            </a:r>
            <a:endParaRPr lang="es-VE" sz="1700" dirty="0" smtClean="0">
              <a:latin typeface="Calibri" panose="020F0502020204030204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665847" y="3429000"/>
            <a:ext cx="784670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Planteamiento del Problema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451148" y="2474370"/>
            <a:ext cx="62646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>
                <a:latin typeface="+mj-lt"/>
              </a:rPr>
              <a:t>Se propone desarrollar los modelos de comportamiento del proceso de potabilización, que incluye el modelo de proceso, el modelo de flujo de producto y el modelo de los recursos, con el fin de determinar el modelo operacional (secuencia de operaciones) para establecer el gemelo digital de la unidad de </a:t>
            </a:r>
            <a:r>
              <a:rPr lang="es-VE" sz="2000" dirty="0" smtClean="0">
                <a:latin typeface="+mj-lt"/>
              </a:rPr>
              <a:t>potabilización.</a:t>
            </a:r>
            <a:endParaRPr lang="es-VE" sz="2000" dirty="0">
              <a:latin typeface="+mj-lt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059832" y="4653136"/>
            <a:ext cx="3168352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1115617" y="2615774"/>
            <a:ext cx="0" cy="1656184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Tabla de Contenido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9632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Motivación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Planteamiento del Problema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Objetivos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Gemelo Digital en la Industria 4.0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Enfoque UHP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Hidrológicas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Potabilización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Caso de uso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Demostración</a:t>
            </a:r>
            <a:endParaRPr lang="es-V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Objetivos</a:t>
            </a:r>
            <a:endParaRPr lang="es-VE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556792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 smtClean="0">
                <a:latin typeface="+mj-lt"/>
              </a:rPr>
              <a:t>Generar la propuesta de un gemelo digital de la unidad de potabilización de una hidrol</a:t>
            </a:r>
            <a:r>
              <a:rPr lang="es-VE" sz="2000" dirty="0">
                <a:latin typeface="+mj-lt"/>
              </a:rPr>
              <a:t>ó</a:t>
            </a:r>
            <a:r>
              <a:rPr lang="es-VE" sz="2000" dirty="0" smtClean="0">
                <a:latin typeface="+mj-lt"/>
              </a:rPr>
              <a:t>gica desde la visi</a:t>
            </a:r>
            <a:r>
              <a:rPr lang="es-VE" sz="2000" dirty="0">
                <a:latin typeface="+mj-lt"/>
              </a:rPr>
              <a:t>ó</a:t>
            </a:r>
            <a:r>
              <a:rPr lang="es-VE" sz="2000" dirty="0" smtClean="0">
                <a:latin typeface="+mj-lt"/>
              </a:rPr>
              <a:t>n de la industria 4.0, basado en Sistemas Híbridos.</a:t>
            </a:r>
            <a:endParaRPr lang="es-VE" sz="2000" dirty="0">
              <a:latin typeface="+mj-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1052736"/>
            <a:ext cx="2249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200" b="1" dirty="0" smtClean="0">
                <a:latin typeface="+mj-lt"/>
              </a:rPr>
              <a:t>Objetivo General:</a:t>
            </a:r>
            <a:endParaRPr lang="es-VE" sz="2200" b="1" dirty="0"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3022218"/>
            <a:ext cx="2714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VE"/>
            </a:defPPr>
            <a:lvl1pPr>
              <a:defRPr sz="2000" b="1">
                <a:latin typeface="Gill Sans MT" panose="020B0502020104020203" pitchFamily="34" charset="0"/>
              </a:defRPr>
            </a:lvl1pPr>
          </a:lstStyle>
          <a:p>
            <a:r>
              <a:rPr lang="es-VE" sz="2200" dirty="0">
                <a:latin typeface="+mj-lt"/>
              </a:rPr>
              <a:t>Objetivos Específicos: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11560" y="3535566"/>
            <a:ext cx="7920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VE" sz="2000" dirty="0" smtClean="0">
                <a:latin typeface="+mj-lt"/>
              </a:rPr>
              <a:t>Determinar los modelos de comportamiento de la unidad de potabilización.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latin typeface="+mj-lt"/>
              </a:rPr>
              <a:t>Establecer las condiciones de conmutaci</a:t>
            </a:r>
            <a:r>
              <a:rPr lang="es-VE" sz="2000" dirty="0">
                <a:latin typeface="+mj-lt"/>
              </a:rPr>
              <a:t>ó</a:t>
            </a:r>
            <a:r>
              <a:rPr lang="es-VE" sz="2000" dirty="0" smtClean="0">
                <a:latin typeface="+mj-lt"/>
              </a:rPr>
              <a:t>n de los modelos obtenidos desde el punto de vista de sistemas a eventos discretos.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latin typeface="+mj-lt"/>
              </a:rPr>
              <a:t>Generar el modelo de comportamiento desde el punto de vista de los sistemas híbridos.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latin typeface="+mj-lt"/>
              </a:rPr>
              <a:t>Implementar el modelo de comportamiento de la unidad de potabilizaci</a:t>
            </a:r>
            <a:r>
              <a:rPr lang="es-VE" sz="2000" dirty="0">
                <a:latin typeface="+mj-lt"/>
              </a:rPr>
              <a:t>ó</a:t>
            </a:r>
            <a:r>
              <a:rPr lang="es-VE" sz="2000" dirty="0" smtClean="0">
                <a:latin typeface="+mj-lt"/>
              </a:rPr>
              <a:t>n en un ambiente de simulaci</a:t>
            </a:r>
            <a:r>
              <a:rPr lang="es-VE" sz="2000" dirty="0">
                <a:latin typeface="+mj-lt"/>
              </a:rPr>
              <a:t>ó</a:t>
            </a:r>
            <a:r>
              <a:rPr lang="es-VE" sz="2000" dirty="0" smtClean="0">
                <a:latin typeface="+mj-lt"/>
              </a:rPr>
              <a:t>n.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latin typeface="+mj-lt"/>
              </a:rPr>
              <a:t>Establecer condiciones para generar el gemelo digital e incorporarlas al ambiente de simulaci</a:t>
            </a:r>
            <a:r>
              <a:rPr lang="es-VE" sz="2000" dirty="0">
                <a:latin typeface="+mj-lt"/>
              </a:rPr>
              <a:t>ó</a:t>
            </a:r>
            <a:r>
              <a:rPr lang="es-VE" sz="2000" dirty="0" smtClean="0">
                <a:latin typeface="+mj-lt"/>
              </a:rPr>
              <a:t>n.</a:t>
            </a:r>
            <a:endParaRPr lang="es-VE" sz="2000" dirty="0">
              <a:latin typeface="+mj-lt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2780928"/>
            <a:ext cx="806489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Tabla de Contenido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9632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Motivación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Planteamiento del Problema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Objetivos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Gemelo Digital en la Industria 4.0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Enfoque UHP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Hidrológicas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Potabilización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Caso de uso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Demostración</a:t>
            </a:r>
            <a:endParaRPr lang="es-V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Gemelo Digital en la I4.0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" name="2 Rectángulo"/>
          <p:cNvSpPr/>
          <p:nvPr/>
        </p:nvSpPr>
        <p:spPr>
          <a:xfrm>
            <a:off x="1056485" y="1052736"/>
            <a:ext cx="70302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>
                <a:solidFill>
                  <a:prstClr val="black"/>
                </a:solidFill>
                <a:latin typeface="+mj-lt"/>
              </a:rPr>
              <a:t>Representación digital de </a:t>
            </a:r>
            <a:r>
              <a:rPr lang="es-VE" sz="2000" dirty="0" smtClean="0">
                <a:solidFill>
                  <a:prstClr val="black"/>
                </a:solidFill>
                <a:latin typeface="+mj-lt"/>
              </a:rPr>
              <a:t>una </a:t>
            </a:r>
            <a:r>
              <a:rPr lang="es-VE" sz="2000" dirty="0">
                <a:solidFill>
                  <a:prstClr val="black"/>
                </a:solidFill>
                <a:latin typeface="+mj-lt"/>
              </a:rPr>
              <a:t>entidad o sistema del mundo real a través de la información obtenida de sensores o </a:t>
            </a:r>
            <a:r>
              <a:rPr lang="es-VE" sz="2000" dirty="0" smtClean="0">
                <a:solidFill>
                  <a:prstClr val="black"/>
                </a:solidFill>
                <a:latin typeface="+mj-lt"/>
              </a:rPr>
              <a:t>automatismos, permitiendo la interconexión de procesos.</a:t>
            </a:r>
            <a:endParaRPr lang="es-VE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436816" y="2068399"/>
            <a:ext cx="1649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dirty="0" smtClean="0"/>
              <a:t>(</a:t>
            </a:r>
            <a:r>
              <a:rPr lang="es-VE" sz="1200" dirty="0" err="1" smtClean="0"/>
              <a:t>Freiberger</a:t>
            </a:r>
            <a:r>
              <a:rPr lang="es-VE" sz="1200" dirty="0" smtClean="0"/>
              <a:t> et </a:t>
            </a:r>
            <a:r>
              <a:rPr lang="es-VE" sz="1200" dirty="0" err="1" smtClean="0"/>
              <a:t>all</a:t>
            </a:r>
            <a:r>
              <a:rPr lang="es-VE" sz="1200" dirty="0" smtClean="0"/>
              <a:t>, 2017)</a:t>
            </a:r>
            <a:endParaRPr lang="es-VE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7" y="2874913"/>
            <a:ext cx="8432105" cy="37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Industria 4.0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Gemelo Digital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 flipH="1">
            <a:off x="2849463" y="3140968"/>
            <a:ext cx="3331921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8" y="3140968"/>
            <a:ext cx="85248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1427821" y="1124744"/>
            <a:ext cx="61752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 smtClean="0">
                <a:solidFill>
                  <a:prstClr val="black"/>
                </a:solidFill>
                <a:latin typeface="+mj-lt"/>
              </a:rPr>
              <a:t>Integración de </a:t>
            </a:r>
            <a:r>
              <a:rPr lang="es-VE" sz="2000" dirty="0">
                <a:solidFill>
                  <a:prstClr val="black"/>
                </a:solidFill>
                <a:latin typeface="+mj-lt"/>
              </a:rPr>
              <a:t>dispositivos físicos </a:t>
            </a:r>
            <a:r>
              <a:rPr lang="es-VE" sz="2000" dirty="0" smtClean="0">
                <a:solidFill>
                  <a:prstClr val="black"/>
                </a:solidFill>
                <a:latin typeface="+mj-lt"/>
              </a:rPr>
              <a:t>con </a:t>
            </a:r>
            <a:r>
              <a:rPr lang="es-VE" sz="2000" dirty="0">
                <a:solidFill>
                  <a:prstClr val="black"/>
                </a:solidFill>
                <a:latin typeface="+mj-lt"/>
              </a:rPr>
              <a:t>sensores y software en red, utilizados para predecir, </a:t>
            </a:r>
            <a:r>
              <a:rPr lang="es-VE" sz="2000" dirty="0" smtClean="0">
                <a:solidFill>
                  <a:prstClr val="black"/>
                </a:solidFill>
                <a:latin typeface="+mj-lt"/>
              </a:rPr>
              <a:t>monitorear, controlar </a:t>
            </a:r>
            <a:r>
              <a:rPr lang="es-VE" sz="2000" dirty="0">
                <a:solidFill>
                  <a:prstClr val="black"/>
                </a:solidFill>
                <a:latin typeface="+mj-lt"/>
              </a:rPr>
              <a:t>y </a:t>
            </a:r>
            <a:r>
              <a:rPr lang="es-VE" sz="2000" dirty="0" smtClean="0">
                <a:solidFill>
                  <a:prstClr val="black"/>
                </a:solidFill>
                <a:latin typeface="+mj-lt"/>
              </a:rPr>
              <a:t>planificar, en pro de </a:t>
            </a:r>
            <a:r>
              <a:rPr lang="es-VE" sz="2000" dirty="0">
                <a:solidFill>
                  <a:prstClr val="black"/>
                </a:solidFill>
                <a:latin typeface="+mj-lt"/>
              </a:rPr>
              <a:t>mejores resultados </a:t>
            </a:r>
            <a:r>
              <a:rPr lang="es-VE" sz="2000" dirty="0" smtClean="0">
                <a:solidFill>
                  <a:prstClr val="black"/>
                </a:solidFill>
                <a:latin typeface="+mj-lt"/>
              </a:rPr>
              <a:t>industriales.</a:t>
            </a:r>
            <a:endParaRPr lang="es-VE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355413" y="2180967"/>
            <a:ext cx="125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(Otto et al, 2015)</a:t>
            </a:r>
            <a:endParaRPr lang="es-VE" sz="1200" dirty="0"/>
          </a:p>
        </p:txBody>
      </p:sp>
    </p:spTree>
    <p:extLst>
      <p:ext uri="{BB962C8B-B14F-4D97-AF65-F5344CB8AC3E}">
        <p14:creationId xmlns:p14="http://schemas.microsoft.com/office/powerpoint/2010/main" val="8330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Unidad Holónica de Producción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155575" y="1567624"/>
            <a:ext cx="44164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 smtClean="0"/>
              <a:t>El conocimiento de una unidad se compone del modelo de producto y el modelo del proceso</a:t>
            </a:r>
            <a:r>
              <a:rPr lang="es-VE" sz="2000" dirty="0" smtClean="0"/>
              <a:t>.</a:t>
            </a:r>
          </a:p>
          <a:p>
            <a:pPr algn="just"/>
            <a:endParaRPr lang="es-VE" sz="2000" dirty="0"/>
          </a:p>
          <a:p>
            <a:pPr algn="just"/>
            <a:r>
              <a:rPr lang="es-VE" sz="2000" dirty="0" smtClean="0"/>
              <a:t>Una UHP se divide en secciones encargadas de:</a:t>
            </a:r>
          </a:p>
          <a:p>
            <a:pPr algn="just"/>
            <a:endParaRPr lang="es-VE" sz="2000" dirty="0" smtClean="0"/>
          </a:p>
          <a:p>
            <a:pPr marL="174625" indent="-174625" algn="just">
              <a:buClr>
                <a:schemeClr val="accent6">
                  <a:lumMod val="60000"/>
                  <a:lumOff val="40000"/>
                </a:schemeClr>
              </a:buClr>
              <a:buFont typeface="Calibri" panose="020F0502020204030204" pitchFamily="34" charset="0"/>
              <a:buChar char="‐"/>
            </a:pPr>
            <a:r>
              <a:rPr lang="es-VE" sz="2000" dirty="0" smtClean="0"/>
              <a:t>Comunicación con otras UHP</a:t>
            </a:r>
          </a:p>
          <a:p>
            <a:pPr marL="174625" indent="-174625" algn="just">
              <a:buClr>
                <a:schemeClr val="accent6">
                  <a:lumMod val="60000"/>
                  <a:lumOff val="40000"/>
                </a:schemeClr>
              </a:buClr>
              <a:buFont typeface="Calibri" panose="020F0502020204030204" pitchFamily="34" charset="0"/>
              <a:buChar char="‐"/>
            </a:pPr>
            <a:r>
              <a:rPr lang="es-VE" sz="2000" dirty="0" smtClean="0"/>
              <a:t>Contener los modelos del producto, proceso y recursos</a:t>
            </a:r>
          </a:p>
          <a:p>
            <a:pPr marL="174625" indent="-174625" algn="just">
              <a:buClr>
                <a:schemeClr val="accent6">
                  <a:lumMod val="60000"/>
                  <a:lumOff val="40000"/>
                </a:schemeClr>
              </a:buClr>
              <a:buFont typeface="Calibri" panose="020F0502020204030204" pitchFamily="34" charset="0"/>
              <a:buChar char="‐"/>
            </a:pPr>
            <a:r>
              <a:rPr lang="es-VE" sz="2000" dirty="0" smtClean="0"/>
              <a:t>Generar respuestas u ofrecer servicios</a:t>
            </a:r>
          </a:p>
          <a:p>
            <a:pPr marL="174625" indent="-174625" algn="just">
              <a:buClr>
                <a:schemeClr val="accent6">
                  <a:lumMod val="60000"/>
                  <a:lumOff val="40000"/>
                </a:schemeClr>
              </a:buClr>
              <a:buFont typeface="Calibri" panose="020F0502020204030204" pitchFamily="34" charset="0"/>
              <a:buChar char="‐"/>
            </a:pPr>
            <a:r>
              <a:rPr lang="es-VE" sz="2000" dirty="0" smtClean="0"/>
              <a:t>Contener otras UHP</a:t>
            </a:r>
            <a:endParaRPr lang="es-VE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97" y="1412776"/>
            <a:ext cx="3961308" cy="409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1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6328"/>
            <a:ext cx="6876257" cy="382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Modelo de Conocimiento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5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UHP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415700" y="1044034"/>
            <a:ext cx="626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dirty="0" smtClean="0"/>
              <a:t>La metodología para la implementación de las UHP se basa en la arquitectura de las 5C para sistemas </a:t>
            </a:r>
            <a:r>
              <a:rPr lang="es-VE" sz="2000" dirty="0" err="1" smtClean="0"/>
              <a:t>ciber</a:t>
            </a:r>
            <a:r>
              <a:rPr lang="es-VE" sz="2000" dirty="0" smtClean="0"/>
              <a:t>-físicos</a:t>
            </a:r>
            <a:endParaRPr lang="es-V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5" y="2348880"/>
            <a:ext cx="7740352" cy="441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6328"/>
            <a:ext cx="6876257" cy="382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Modelo de Conocimiento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9458" name="Picture 2" descr="D:\Downloads\Imagenes nuevas\figuras adicionales\UPH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2" y="1085100"/>
            <a:ext cx="8676456" cy="495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UHP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Tabla de Contenido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9632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Motivación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Planteamiento del Problema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Objetivos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Gemelo Digital en la Industria 4.0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Enfoque UHP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Hidrológicas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Potabilización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Caso de uso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Demostración</a:t>
            </a:r>
            <a:endParaRPr lang="es-V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Tabla de Contenido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9632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Motivación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Planteamiento del Problema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Objetivos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Gemelo Digital en la Industria 4.0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Enfoque UHP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Hidrológicas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Potabilización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Caso de uso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Demostración</a:t>
            </a:r>
            <a:endParaRPr lang="es-V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0338"/>
            <a:ext cx="9144001" cy="46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Hidrológicas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3314" name="Picture 2" descr="D:\Documents\Tesis\digital-twin-prop\proyecto_YsisLacruz\figures\2waterpro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6297"/>
            <a:ext cx="8082934" cy="527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382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Cadena de Valor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" name="2 Rectángulo"/>
          <p:cNvSpPr/>
          <p:nvPr/>
        </p:nvSpPr>
        <p:spPr>
          <a:xfrm>
            <a:off x="307975" y="789179"/>
            <a:ext cx="85124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>
                <a:solidFill>
                  <a:prstClr val="black"/>
                </a:solidFill>
                <a:latin typeface="+mj-lt"/>
              </a:rPr>
              <a:t>Las hidrológicas son una empresa de servicio cuya misión es proporcionar agua potable a una población, utilizando para ello las fuentes que proporciona la naturaleza, procesando el agua y devolviéndola al ambiente. </a:t>
            </a:r>
          </a:p>
        </p:txBody>
      </p:sp>
      <p:cxnSp>
        <p:nvCxnSpPr>
          <p:cNvPr id="8" name="7 Conector recto"/>
          <p:cNvCxnSpPr/>
          <p:nvPr/>
        </p:nvCxnSpPr>
        <p:spPr>
          <a:xfrm flipH="1">
            <a:off x="2855682" y="3140968"/>
            <a:ext cx="3331921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3" descr="D:\Documents\Tesis\digital-twin-prop\proyecto_YsisLacruz\figures\3valuechainhyd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" y="2060401"/>
            <a:ext cx="7888287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Hidrológicas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Modelo UPH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Hidrológicas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050" name="Picture 2" descr="D:\Documents\Tesis\digital-twin-prop\proyecto_YsisLacruz\figures\3holonichyd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" y="908720"/>
            <a:ext cx="7496001" cy="54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Tabla de Contenido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9632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Motivación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Planteamiento del Problema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Objetivos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Gemelo Digital en la Industria 4.0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Enfoque UHP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Hidrológicas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Potabilización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Caso de uso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Demostración</a:t>
            </a:r>
            <a:endParaRPr lang="es-V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Potabilización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7410" name="Picture 2" descr="D:\Documents\Tesis\digital-twin-prop\proyecto_YsisLacruz\figures\2pot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3168352" cy="359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62" y="4797152"/>
            <a:ext cx="664047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788024" y="1895024"/>
            <a:ext cx="39683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dirty="0" smtClean="0"/>
              <a:t>Comprende </a:t>
            </a:r>
            <a:r>
              <a:rPr lang="es-VE" dirty="0"/>
              <a:t>el conjunto de recursos y </a:t>
            </a:r>
            <a:r>
              <a:rPr lang="es-VE" dirty="0" smtClean="0"/>
              <a:t>actividades necesarias </a:t>
            </a:r>
            <a:r>
              <a:rPr lang="es-VE" dirty="0"/>
              <a:t>para administrar y operar los sistemas de agua, sumado </a:t>
            </a:r>
            <a:r>
              <a:rPr lang="es-VE" dirty="0" smtClean="0"/>
              <a:t>al mantenimiento de las </a:t>
            </a:r>
            <a:r>
              <a:rPr lang="es-VE" dirty="0"/>
              <a:t>instalaciones y equipos </a:t>
            </a:r>
            <a:r>
              <a:rPr lang="es-VE" dirty="0" smtClean="0"/>
              <a:t>utilizados.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792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Diagrama del Proceso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3074" name="Picture 2" descr="D:\Documents\Tesis\digital-twin-prop\Plano de instrumentación del proce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9981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2" y="166328"/>
            <a:ext cx="6804249" cy="382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Mediciones 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en Planta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2530" name="Picture 2" descr="D:\Documents\Tesis\digital-twin-prop\proyecto_YsisLacruz\figures\4multiple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5"/>
          <a:stretch/>
        </p:blipFill>
        <p:spPr bwMode="auto">
          <a:xfrm rot="5400000">
            <a:off x="2578168" y="-1669448"/>
            <a:ext cx="3960439" cy="91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D:\Documents\Tesis\digital-twin-prop\proyecto_YsisLacruz\figures\4multiple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2" t="85548"/>
          <a:stretch/>
        </p:blipFill>
        <p:spPr bwMode="auto">
          <a:xfrm>
            <a:off x="-96163" y="5063271"/>
            <a:ext cx="3794591" cy="18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Condiciones de Agua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755576" y="908720"/>
            <a:ext cx="7560840" cy="224676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Turbidez</a:t>
            </a:r>
            <a:r>
              <a:rPr lang="es-VE" sz="2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solidFill>
                  <a:schemeClr val="tx1"/>
                </a:solidFill>
                <a:latin typeface="+mj-lt"/>
              </a:rPr>
              <a:t>Agua cruda captada menor a </a:t>
            </a:r>
            <a:r>
              <a:rPr lang="es-VE" sz="2000" dirty="0" smtClean="0">
                <a:latin typeface="+mj-lt"/>
              </a:rPr>
              <a:t>100</a:t>
            </a:r>
            <a:r>
              <a:rPr lang="es-VE" sz="2000" dirty="0" smtClean="0">
                <a:solidFill>
                  <a:schemeClr val="tx1"/>
                </a:solidFill>
                <a:latin typeface="+mj-lt"/>
              </a:rPr>
              <a:t> NTU.</a:t>
            </a:r>
          </a:p>
          <a:p>
            <a:pPr marL="285750" indent="-285750" algn="just">
              <a:buFontTx/>
              <a:buChar char="-"/>
            </a:pPr>
            <a:r>
              <a:rPr lang="es-VE" sz="2000" dirty="0">
                <a:latin typeface="+mj-lt"/>
              </a:rPr>
              <a:t>De superar los </a:t>
            </a:r>
            <a:r>
              <a:rPr lang="es-VE" sz="2000" dirty="0" smtClean="0">
                <a:latin typeface="+mj-lt"/>
              </a:rPr>
              <a:t>100 </a:t>
            </a:r>
            <a:r>
              <a:rPr lang="es-VE" sz="2000" dirty="0">
                <a:latin typeface="+mj-lt"/>
              </a:rPr>
              <a:t>NTU, se requiere mayor cantidad de coagulante, afectando costos</a:t>
            </a:r>
            <a:r>
              <a:rPr lang="es-VE" sz="2000" dirty="0" smtClean="0">
                <a:latin typeface="+mj-lt"/>
              </a:rPr>
              <a:t>.</a:t>
            </a:r>
            <a:endParaRPr lang="es-VE" sz="2000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solidFill>
                  <a:schemeClr val="tx1"/>
                </a:solidFill>
                <a:latin typeface="+mj-lt"/>
              </a:rPr>
              <a:t>Consumo humano </a:t>
            </a:r>
            <a:r>
              <a:rPr lang="es-VE" sz="2000" dirty="0" smtClean="0">
                <a:latin typeface="+mj-lt"/>
              </a:rPr>
              <a:t>a menos de </a:t>
            </a:r>
            <a:r>
              <a:rPr lang="es-VE" sz="2000" dirty="0" smtClean="0">
                <a:solidFill>
                  <a:schemeClr val="tx1"/>
                </a:solidFill>
                <a:latin typeface="+mj-lt"/>
              </a:rPr>
              <a:t>2 NTU.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latin typeface="+mj-lt"/>
              </a:rPr>
              <a:t>Los valores varían según las condiciones climáticas.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latin typeface="+mj-lt"/>
              </a:rPr>
              <a:t>Instrumento: </a:t>
            </a:r>
            <a:r>
              <a:rPr lang="es-VE" sz="2000" dirty="0" err="1" smtClean="0">
                <a:latin typeface="+mj-lt"/>
              </a:rPr>
              <a:t>Turbidímetro</a:t>
            </a:r>
            <a:r>
              <a:rPr lang="es-VE" sz="2000" dirty="0" smtClean="0">
                <a:latin typeface="+mj-lt"/>
              </a:rPr>
              <a:t>.</a:t>
            </a:r>
            <a:endParaRPr lang="es-VE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55576" y="3406008"/>
            <a:ext cx="7560840" cy="10156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Color Aparente</a:t>
            </a:r>
            <a:r>
              <a:rPr lang="es-VE" sz="2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solidFill>
                  <a:schemeClr val="tx1"/>
                </a:solidFill>
                <a:latin typeface="+mj-lt"/>
              </a:rPr>
              <a:t>Límite permisible para aguas potabilizadas menor a 15 PCU.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latin typeface="+mj-lt"/>
              </a:rPr>
              <a:t>Instrumento: Espectrofotómetro.</a:t>
            </a:r>
            <a:endParaRPr lang="es-VE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5576" y="4725144"/>
            <a:ext cx="7560840" cy="10156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pH</a:t>
            </a:r>
            <a:r>
              <a:rPr lang="es-VE" sz="2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solidFill>
                  <a:schemeClr val="tx1"/>
                </a:solidFill>
                <a:latin typeface="+mj-lt"/>
              </a:rPr>
              <a:t>Valores entre 6,9 y 9.</a:t>
            </a:r>
          </a:p>
          <a:p>
            <a:pPr marL="285750" indent="-285750" algn="just">
              <a:buFontTx/>
              <a:buChar char="-"/>
            </a:pPr>
            <a:r>
              <a:rPr lang="es-VE" sz="2000" dirty="0" smtClean="0">
                <a:latin typeface="+mj-lt"/>
              </a:rPr>
              <a:t>Instrumento: pH-metro.</a:t>
            </a:r>
            <a:endParaRPr lang="es-VE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18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6328"/>
            <a:ext cx="6876257" cy="382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Unidad 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de Coagulación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cruda, captada de una fuente.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trata de realizar una mezcla rápida mientras se añaden los químicos coagulantes.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 tiempo de residencia es corto, dependerá del flujo de entrada adecuado al resalto hidráulico existente.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Los químicos permiten la reacción de las partículas coloidales.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químicos coagulantes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 descr="Imagen relacionad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9"/>
          <a:stretch/>
        </p:blipFill>
        <p:spPr bwMode="auto">
          <a:xfrm>
            <a:off x="2843808" y="836712"/>
            <a:ext cx="3473014" cy="2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0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6328"/>
            <a:ext cx="687625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Unidad </a:t>
            </a:r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de Coagulación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7378"/>
              </p:ext>
            </p:extLst>
          </p:nvPr>
        </p:nvGraphicFramePr>
        <p:xfrm>
          <a:off x="307976" y="1052736"/>
          <a:ext cx="8512496" cy="5150466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100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</a:t>
                      </a:r>
                      <a:r>
                        <a:rPr lang="es-VE" sz="1500" baseline="0" dirty="0" smtClean="0"/>
                        <a:t> suficiente de químicos para adicionar.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Cantidad</a:t>
                      </a:r>
                      <a:r>
                        <a:rPr lang="es-VE" sz="1700" baseline="0" dirty="0" smtClean="0"/>
                        <a:t> de coagulante adecuada.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100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 limitada o nula de químicos para adicionar.</a:t>
                      </a:r>
                    </a:p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baseline="0" dirty="0" smtClean="0"/>
                        <a:t>Cantidad de coagulante fuera del rango ideal.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307975" y="6342392"/>
            <a:ext cx="272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err="1" smtClean="0"/>
              <a:t>Qp</a:t>
            </a:r>
            <a:r>
              <a:rPr lang="es-VE" dirty="0" smtClean="0"/>
              <a:t> = Caudal de producción</a:t>
            </a:r>
            <a:endParaRPr lang="es-VE" dirty="0"/>
          </a:p>
        </p:txBody>
      </p:sp>
      <p:sp>
        <p:nvSpPr>
          <p:cNvPr id="7" name="6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Tabla de Contenido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9632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Motivación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Planteamiento del Problema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Objetivos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Gemelo Digital en la Industria 4.0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Enfoque UHP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Hidrológicas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Potabilización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Caso de uso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Demostración</a:t>
            </a:r>
            <a:endParaRPr lang="es-V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6328"/>
            <a:ext cx="6876257" cy="382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Unidad 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de Floculación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coagulante + químicos añadidos.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realiza una mezcla lenta para permitir la aglomeración de partículas coloidales.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20 y 30 min,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Agitador mecánico en el caso de estudio, regulación de frecuencia según cálculos de gradiente.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29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36425" r="14921" b="20655"/>
          <a:stretch/>
        </p:blipFill>
        <p:spPr bwMode="auto">
          <a:xfrm>
            <a:off x="1954877" y="1052736"/>
            <a:ext cx="5397746" cy="17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6328"/>
            <a:ext cx="687625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Unidad de Floculación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94711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100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tanque adecuado.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Mezclador mecánico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100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  <a:p>
                      <a:r>
                        <a:rPr lang="es-VE" sz="1700" baseline="0" dirty="0" smtClean="0"/>
                        <a:t>Nivel por debajo o por encima del 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50285"/>
            <a:ext cx="6876257" cy="398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Unidad </a:t>
            </a:r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de Sedimentación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270892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formados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202085" y="3861048"/>
            <a:ext cx="6626290" cy="297004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Tanque con láminas inclinadas 60° que retienen los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 en suspensión provenientes de la unidad anterior.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 y 4 h,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El flujo que pasa a la siguiente unidad es recolectado por canales en la parte superior del tanque.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lavados periódicamente, dependiendo de la calidad de la fuente.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2708920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laminar sin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5602" name="Picture 2" descr="D:\Downloads\Hazen-2 sediment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00" y="685675"/>
            <a:ext cx="2993860" cy="21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6328"/>
            <a:ext cx="687625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Unidad de Sedimentación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75002"/>
              </p:ext>
            </p:extLst>
          </p:nvPr>
        </p:nvGraphicFramePr>
        <p:xfrm>
          <a:off x="307976" y="1052736"/>
          <a:ext cx="8512496" cy="582168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10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por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baseline="0" dirty="0" smtClean="0">
                          <a:sym typeface="Symbol"/>
                        </a:rPr>
                        <a:t>Nivel del tanque por debajo de lo esperado, el proceso se detiene.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o imposibilidad de realizar el vaciado de lodos.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13781" y="172822"/>
            <a:ext cx="6830220" cy="347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Unidad </a:t>
            </a:r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de Filtración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clarificada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244682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pasar el agua por un medio poroso para retener los sólidos que la decantación no logró remover.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filtrado en filtros rápidos 120-360 m3/m2/día.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retrolavados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periódicamente con agua ya purificada, dependiendo de la calidad de la fuente, buscando que el gasto del recurso sea mínimo.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sin sedimentos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81" y="941461"/>
            <a:ext cx="45624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Unidad de Filtración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18324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Lecho filtrante no colmatado.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 de retención ideal para evitar el aumento del nivel</a:t>
                      </a:r>
                      <a:r>
                        <a:rPr lang="es-VE" sz="1700" baseline="0" dirty="0" smtClean="0"/>
                        <a:t>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5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Tiempos</a:t>
                      </a:r>
                      <a:r>
                        <a:rPr lang="es-VE" sz="1700" baseline="0" dirty="0" smtClean="0"/>
                        <a:t> de retención altos, denota faltas previas en el proceso y pronta colmatación de filtros.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dirty="0" smtClean="0"/>
                        <a:t>Nivel del agua en mínimo, se debe parar el proceso.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6328"/>
            <a:ext cx="6876257" cy="382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Unidad </a:t>
            </a:r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de Desinfección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filtrada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113877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uso de agentes químicos que destruyen los microorganismos.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 dosis de desinfectante se determina en el laboratorio.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potabilizada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25" y="836712"/>
            <a:ext cx="2533288" cy="2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0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Unidad de Desinfección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42837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</a:t>
                      </a:r>
                    </a:p>
                    <a:p>
                      <a:r>
                        <a:rPr lang="es-VE" sz="1700" dirty="0" smtClean="0"/>
                        <a:t>pH &lt;</a:t>
                      </a:r>
                      <a:r>
                        <a:rPr lang="es-VE" sz="1700" baseline="0" dirty="0" smtClean="0"/>
                        <a:t> 7,5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disponibles.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Cantidad ideal de químicos,</a:t>
                      </a:r>
                      <a:r>
                        <a:rPr lang="es-VE" sz="1700" baseline="0" dirty="0" smtClean="0"/>
                        <a:t> según estudios en el laboratorio.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</a:t>
                      </a:r>
                    </a:p>
                    <a:p>
                      <a:r>
                        <a:rPr lang="es-VE" sz="1600" baseline="0" dirty="0" smtClean="0"/>
                        <a:t>pH &lt; 5 , pH &gt; 7,5</a:t>
                      </a:r>
                    </a:p>
                    <a:p>
                      <a:r>
                        <a:rPr lang="es-VE" sz="1600" baseline="0" dirty="0" smtClean="0"/>
                        <a:t>Nivel del agua fuera del rango de operación.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limitados o nulos.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Fallas</a:t>
                      </a:r>
                      <a:r>
                        <a:rPr lang="es-VE" sz="1700" baseline="0" dirty="0" smtClean="0"/>
                        <a:t> en las cantidades de químicos a añadir.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 redondeado"/>
          <p:cNvSpPr/>
          <p:nvPr/>
        </p:nvSpPr>
        <p:spPr>
          <a:xfrm>
            <a:off x="-108520" y="0"/>
            <a:ext cx="2520280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Potabilización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Tabla de Contenido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9632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Motivación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Planteamiento del Problema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Objetivos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Gemelo Digital en la Industria 4.0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Enfoque UHP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Hidrológicas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Potabilización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Caso de uso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Demostración</a:t>
            </a:r>
            <a:endParaRPr lang="es-V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-1" y="166328"/>
            <a:ext cx="9144002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Condiciones de Operación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307974" y="1052736"/>
            <a:ext cx="33999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 smtClean="0"/>
              <a:t>Toda </a:t>
            </a:r>
            <a:r>
              <a:rPr lang="es-VE" sz="2000" dirty="0"/>
              <a:t>unidad inicia, opera y se detiene, asociado a estados de arranque, </a:t>
            </a:r>
            <a:r>
              <a:rPr lang="es-VE" sz="2000" dirty="0" smtClean="0"/>
              <a:t>operación y parada.</a:t>
            </a:r>
            <a:endParaRPr lang="es-VE" sz="2000" dirty="0"/>
          </a:p>
        </p:txBody>
      </p:sp>
      <p:sp>
        <p:nvSpPr>
          <p:cNvPr id="7" name="6 Rectángulo"/>
          <p:cNvSpPr/>
          <p:nvPr/>
        </p:nvSpPr>
        <p:spPr>
          <a:xfrm>
            <a:off x="4842283" y="1098902"/>
            <a:ext cx="1601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Arranque (A)</a:t>
            </a:r>
          </a:p>
          <a:p>
            <a:r>
              <a:rPr lang="pt-BR" dirty="0" smtClean="0"/>
              <a:t>Operando </a:t>
            </a:r>
            <a:r>
              <a:rPr lang="pt-BR" dirty="0"/>
              <a:t>(</a:t>
            </a:r>
            <a:r>
              <a:rPr lang="pt-BR" dirty="0" smtClean="0"/>
              <a:t>O)</a:t>
            </a:r>
          </a:p>
          <a:p>
            <a:r>
              <a:rPr lang="pt-BR" dirty="0" smtClean="0"/>
              <a:t>Parada </a:t>
            </a:r>
            <a:r>
              <a:rPr lang="pt-BR" dirty="0"/>
              <a:t>(P)</a:t>
            </a:r>
            <a:endParaRPr lang="es-VE" dirty="0"/>
          </a:p>
        </p:txBody>
      </p:sp>
      <p:sp>
        <p:nvSpPr>
          <p:cNvPr id="8" name="7 Rectángulo"/>
          <p:cNvSpPr/>
          <p:nvPr/>
        </p:nvSpPr>
        <p:spPr>
          <a:xfrm>
            <a:off x="6948264" y="1098902"/>
            <a:ext cx="1781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Normal (N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Degradado (D</a:t>
            </a:r>
            <a:r>
              <a:rPr lang="pt-BR" dirty="0" smtClean="0"/>
              <a:t>) </a:t>
            </a:r>
          </a:p>
          <a:p>
            <a:r>
              <a:rPr lang="pt-BR" dirty="0" err="1" smtClean="0"/>
              <a:t>Fallo</a:t>
            </a:r>
            <a:r>
              <a:rPr lang="pt-BR" dirty="0" smtClean="0"/>
              <a:t> </a:t>
            </a:r>
            <a:r>
              <a:rPr lang="pt-BR" dirty="0"/>
              <a:t>(F)</a:t>
            </a:r>
            <a:endParaRPr lang="es-VE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851920" y="1560567"/>
            <a:ext cx="720080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10 Abrir llave"/>
          <p:cNvSpPr/>
          <p:nvPr/>
        </p:nvSpPr>
        <p:spPr>
          <a:xfrm>
            <a:off x="6660232" y="1128519"/>
            <a:ext cx="144016" cy="864096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92" y="2771775"/>
            <a:ext cx="30575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D:\Documents\Tesis\digital-twin-prop\proyecto_YsisLacruz\figures\3unitstatesrd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24944"/>
            <a:ext cx="5643245" cy="354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s-VE" sz="24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Sistemas de Suministro de Agua Potable,</a:t>
            </a:r>
            <a:r>
              <a:rPr lang="es-VE" sz="24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s-VE" sz="24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hacia la I4.0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Motivación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42" name="Picture 2" descr="D:\Downloads\water-fo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67" y="908720"/>
            <a:ext cx="5601898" cy="55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03973" y="1926114"/>
            <a:ext cx="28278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>
                <a:solidFill>
                  <a:prstClr val="black"/>
                </a:solidFill>
                <a:latin typeface="+mj-lt"/>
              </a:rPr>
              <a:t>Forman parte de los sistemas críticos debido a la importancia de la industria hidrológica, un proceso clave para el bienestar común y la persistencia de otros sistemas; aunado a que dependen de un recurso limitado y vulnerable como lo es el agua.</a:t>
            </a:r>
          </a:p>
        </p:txBody>
      </p:sp>
      <p:cxnSp>
        <p:nvCxnSpPr>
          <p:cNvPr id="8" name="7 Conector recto"/>
          <p:cNvCxnSpPr/>
          <p:nvPr/>
        </p:nvCxnSpPr>
        <p:spPr>
          <a:xfrm flipH="1">
            <a:off x="869974" y="5949280"/>
            <a:ext cx="1531722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544716" y="5600272"/>
            <a:ext cx="148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(Cardillo  et al, 2018)</a:t>
            </a:r>
            <a:endParaRPr lang="es-VE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725464" y="6461496"/>
            <a:ext cx="222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(Foro Económico Mundial, 2018)</a:t>
            </a:r>
            <a:endParaRPr lang="es-VE" sz="1200" dirty="0"/>
          </a:p>
        </p:txBody>
      </p:sp>
    </p:spTree>
    <p:extLst>
      <p:ext uri="{BB962C8B-B14F-4D97-AF65-F5344CB8AC3E}">
        <p14:creationId xmlns:p14="http://schemas.microsoft.com/office/powerpoint/2010/main" val="25167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Propuesta de Gemelo Digital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339406" y="1300698"/>
            <a:ext cx="30963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VE" sz="2000" dirty="0" smtClean="0">
                <a:latin typeface="+mj-lt"/>
              </a:rPr>
              <a:t>Unidad de Coagulación</a:t>
            </a:r>
            <a:endParaRPr lang="es-VE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39406" y="2969076"/>
            <a:ext cx="66262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VE" sz="2000" dirty="0" smtClean="0">
                <a:latin typeface="+mj-lt"/>
              </a:rPr>
              <a:t>Unidad de Sedimentación</a:t>
            </a:r>
            <a:endParaRPr lang="es-VE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35508" y="1700808"/>
            <a:ext cx="748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 smtClean="0">
                <a:latin typeface="+mj-lt"/>
              </a:rPr>
              <a:t>Dosis de coagulante a añadir calculado mediante un modelo continuo.</a:t>
            </a:r>
          </a:p>
          <a:p>
            <a:r>
              <a:rPr lang="es-VE" sz="2000" dirty="0" smtClean="0">
                <a:latin typeface="+mj-lt"/>
              </a:rPr>
              <a:t>Modos de operación.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18609" y="3369186"/>
            <a:ext cx="7914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 smtClean="0">
                <a:latin typeface="+mj-lt"/>
              </a:rPr>
              <a:t>Comportamiento del nivel del tanque y mantenimiento, utilizando </a:t>
            </a:r>
            <a:r>
              <a:rPr lang="es-VE" sz="2000" dirty="0" err="1" smtClean="0">
                <a:latin typeface="+mj-lt"/>
              </a:rPr>
              <a:t>Epanet</a:t>
            </a:r>
            <a:r>
              <a:rPr lang="es-VE" sz="2000" dirty="0" smtClean="0">
                <a:latin typeface="+mj-lt"/>
              </a:rPr>
              <a:t>.</a:t>
            </a:r>
          </a:p>
          <a:p>
            <a:r>
              <a:rPr lang="es-VE" sz="2000" dirty="0" smtClean="0">
                <a:latin typeface="+mj-lt"/>
              </a:rPr>
              <a:t>Modos de operación.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15093" y="4685074"/>
            <a:ext cx="66262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VE" sz="2000" dirty="0" smtClean="0">
                <a:latin typeface="+mj-lt"/>
              </a:rPr>
              <a:t>Interconexión de unidades</a:t>
            </a:r>
            <a:endParaRPr lang="es-VE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894296" y="5085184"/>
            <a:ext cx="7720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 smtClean="0">
                <a:latin typeface="+mj-lt"/>
              </a:rPr>
              <a:t>Monitoreo de ambas unidades haciendo uso de Matlab y </a:t>
            </a:r>
            <a:r>
              <a:rPr lang="es-VE" sz="2000" dirty="0" err="1" smtClean="0">
                <a:latin typeface="+mj-lt"/>
              </a:rPr>
              <a:t>Toolkit</a:t>
            </a:r>
            <a:r>
              <a:rPr lang="es-VE" sz="2000" dirty="0" smtClean="0">
                <a:latin typeface="+mj-lt"/>
              </a:rPr>
              <a:t> </a:t>
            </a:r>
            <a:r>
              <a:rPr lang="es-VE" sz="2000" dirty="0" err="1" smtClean="0">
                <a:latin typeface="+mj-lt"/>
              </a:rPr>
              <a:t>Epanet</a:t>
            </a:r>
            <a:r>
              <a:rPr lang="es-VE" sz="2000" dirty="0">
                <a:latin typeface="+mj-lt"/>
              </a:rPr>
              <a:t>.</a:t>
            </a:r>
            <a:endParaRPr lang="es-VE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6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Modelo Continuo de Coagulación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789149" y="764704"/>
            <a:ext cx="796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</a:rPr>
              <a:t>Datos</a:t>
            </a:r>
            <a:endParaRPr lang="es-VE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9" y="1308944"/>
            <a:ext cx="5390175" cy="18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789148" y="3676962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</a:rPr>
              <a:t>Modelo</a:t>
            </a:r>
            <a:endParaRPr lang="es-VE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9" y="4073957"/>
            <a:ext cx="8592889" cy="259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5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08113"/>
            <a:ext cx="8801639" cy="573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339752" y="166328"/>
            <a:ext cx="6804249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Modelo Continuo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Coagulación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2316519" cy="829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77822"/>
            <a:ext cx="6804248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Modelos Discretos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Coagulación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88" y="994881"/>
            <a:ext cx="1627760" cy="222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 descr="D:\Documents\Tesis\digital-twin-prop\proyecto_YsisLacruz\figures\4NTUrd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56" y="1067821"/>
            <a:ext cx="34004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62686" y="1752103"/>
            <a:ext cx="214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</a:rPr>
              <a:t>Valor de Turbidez de agua entrante</a:t>
            </a:r>
            <a:endParaRPr lang="es-VE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2686" y="4941168"/>
            <a:ext cx="2244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</a:rPr>
              <a:t>Condiciones de dosificación de coagulante</a:t>
            </a:r>
            <a:endParaRPr lang="es-VE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2895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D:\Documents\Tesis\digital-twin-prop\proyecto_YsisLacruz\figures\4coagulantrd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40150"/>
            <a:ext cx="34099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77822"/>
            <a:ext cx="6804248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Modelo Compuesto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Coagulación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48" y="1099460"/>
            <a:ext cx="8256642" cy="513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3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Modelo de Sedimentación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6626" name="Picture 2" descr="D:\Documents\Tesis\digital-twin-prop\proyecto_YsisLacruz\figures\4sedimentsi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245" y="1212297"/>
            <a:ext cx="4090181" cy="2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69" y="4581128"/>
            <a:ext cx="5524259" cy="168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D:\Documents\Tesis\digital-twin-prop\proyecto_YsisLacruz\figures\4htankepa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09181"/>
            <a:ext cx="4848123" cy="235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"/>
          <p:cNvCxnSpPr/>
          <p:nvPr/>
        </p:nvCxnSpPr>
        <p:spPr>
          <a:xfrm>
            <a:off x="2843808" y="4221088"/>
            <a:ext cx="331236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Modelos Discretos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Sedimentación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cxnSp>
        <p:nvCxnSpPr>
          <p:cNvPr id="7" name="6 Conector recto"/>
          <p:cNvCxnSpPr/>
          <p:nvPr/>
        </p:nvCxnSpPr>
        <p:spPr>
          <a:xfrm>
            <a:off x="2915816" y="3573016"/>
            <a:ext cx="331236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3" descr="D:\Documents\Tesis\digital-twin-prop\proyecto_YsisLacruz\figures\4NTUr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56" y="1067821"/>
            <a:ext cx="34004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362686" y="1752103"/>
            <a:ext cx="214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</a:rPr>
              <a:t>Valor de Caudal de entrada</a:t>
            </a:r>
            <a:endParaRPr lang="es-VE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62685" y="5116406"/>
            <a:ext cx="2244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</a:rPr>
              <a:t>Altura en el tanque</a:t>
            </a:r>
            <a:endParaRPr lang="es-VE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90" y="1010671"/>
            <a:ext cx="20383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52" y="3968674"/>
            <a:ext cx="19526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D:\Documents\Tesis\digital-twin-prop\proyecto_YsisLacruz\figures\4hrd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43" y="4111548"/>
            <a:ext cx="36766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3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Modelos Discretos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Sedimentación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cxnSp>
        <p:nvCxnSpPr>
          <p:cNvPr id="7" name="6 Conector recto"/>
          <p:cNvCxnSpPr/>
          <p:nvPr/>
        </p:nvCxnSpPr>
        <p:spPr>
          <a:xfrm>
            <a:off x="3995936" y="2333500"/>
            <a:ext cx="0" cy="209344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31118" y="1001146"/>
            <a:ext cx="233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</a:rPr>
              <a:t>Estado de la compuerta de lodos</a:t>
            </a:r>
            <a:endParaRPr lang="es-VE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762205" y="1155034"/>
            <a:ext cx="2244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2">
                    <a:lumMod val="75000"/>
                  </a:schemeClr>
                </a:solidFill>
              </a:rPr>
              <a:t>Estado del tanque</a:t>
            </a:r>
            <a:endParaRPr lang="es-VE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3" y="1874730"/>
            <a:ext cx="19335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D:\Documents\Tesis\digital-twin-prop\proyecto_YsisLacruz\figures\4valverd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6" y="4261768"/>
            <a:ext cx="2148651" cy="26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13" y="1874729"/>
            <a:ext cx="2485044" cy="290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D:\Documents\Tesis\digital-twin-prop\proyecto_YsisLacruz\figures\4tankrd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14" y="5229200"/>
            <a:ext cx="4274443" cy="134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4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Modelo Compuesto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Sedimentación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" y="1556792"/>
            <a:ext cx="9063166" cy="430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3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Emulación del Gemelo Digital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1455946" y="909402"/>
            <a:ext cx="6626290" cy="40011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2000" dirty="0" err="1" smtClean="0">
                <a:latin typeface="+mj-lt"/>
              </a:rPr>
              <a:t>Epanet</a:t>
            </a:r>
            <a:r>
              <a:rPr lang="es-VE" sz="2000" dirty="0" smtClean="0">
                <a:latin typeface="+mj-lt"/>
              </a:rPr>
              <a:t> Matlab </a:t>
            </a:r>
            <a:r>
              <a:rPr lang="es-VE" sz="2000" dirty="0" err="1" smtClean="0">
                <a:latin typeface="+mj-lt"/>
              </a:rPr>
              <a:t>Toolkit</a:t>
            </a:r>
            <a:r>
              <a:rPr lang="es-VE" sz="2000" dirty="0" smtClean="0">
                <a:latin typeface="+mj-lt"/>
              </a:rPr>
              <a:t> como herramienta de interconexión.</a:t>
            </a:r>
            <a:endParaRPr lang="es-VE" sz="20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458" y="1273542"/>
            <a:ext cx="462708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D:\Documents\Tesis\digital-twin-prop\proyecto_YsisLacruz\figures\4sedimentmatl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399458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Situación Previa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Motivación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9" name="8 Conector"/>
          <p:cNvSpPr/>
          <p:nvPr/>
        </p:nvSpPr>
        <p:spPr>
          <a:xfrm>
            <a:off x="1030286" y="2122889"/>
            <a:ext cx="432048" cy="3679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 smtClean="0">
              <a:latin typeface="Gill Sans MT" panose="020B0502020104020203" pitchFamily="34" charset="0"/>
            </a:endParaRPr>
          </a:p>
          <a:p>
            <a:pPr algn="ctr"/>
            <a:endParaRPr lang="es-VE" dirty="0">
              <a:latin typeface="Gill Sans MT" panose="020B0502020104020203" pitchFamily="34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611560" y="1556792"/>
            <a:ext cx="994790" cy="1289030"/>
            <a:chOff x="8100393" y="1174903"/>
            <a:chExt cx="720080" cy="80957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3" y="1174903"/>
              <a:ext cx="720080" cy="809571"/>
            </a:xfrm>
            <a:prstGeom prst="rect">
              <a:avLst/>
            </a:prstGeom>
            <a:noFill/>
            <a:ln>
              <a:noFill/>
            </a:ln>
            <a:effectLst>
              <a:outerShdw blurRad="469900" dist="317500" dir="5400000" sx="90000" sy="-19000" rotWithShape="0">
                <a:prstClr val="black">
                  <a:alpha val="1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12 CuadroTexto"/>
            <p:cNvSpPr txBox="1"/>
            <p:nvPr/>
          </p:nvSpPr>
          <p:spPr>
            <a:xfrm>
              <a:off x="8269223" y="1358203"/>
              <a:ext cx="404524" cy="19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rPr>
                <a:t>1600</a:t>
              </a:r>
              <a:endParaRPr lang="es-VE" sz="14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3995937" y="3645024"/>
            <a:ext cx="1056734" cy="1343731"/>
            <a:chOff x="1070243" y="2630863"/>
            <a:chExt cx="744393" cy="987587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243" y="2630863"/>
              <a:ext cx="744393" cy="987587"/>
            </a:xfrm>
            <a:prstGeom prst="rect">
              <a:avLst/>
            </a:prstGeom>
            <a:noFill/>
            <a:ln>
              <a:noFill/>
            </a:ln>
            <a:effectLst>
              <a:outerShdw blurRad="596900" dist="419100" dir="5400000" sx="90000" sy="-19000" rotWithShape="0">
                <a:prstClr val="black">
                  <a:alpha val="1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15 CuadroTexto"/>
            <p:cNvSpPr txBox="1"/>
            <p:nvPr/>
          </p:nvSpPr>
          <p:spPr>
            <a:xfrm>
              <a:off x="1245392" y="2862084"/>
              <a:ext cx="394094" cy="2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rPr>
                <a:t>1924</a:t>
              </a:r>
              <a:endParaRPr lang="es-VE" sz="14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1723731" y="1845216"/>
            <a:ext cx="2664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Clarificación y acueductos.</a:t>
            </a:r>
          </a:p>
          <a:p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Evitar propagación de enfermedades.</a:t>
            </a:r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244383" y="4077072"/>
            <a:ext cx="324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Uso del cloro para desinfección.</a:t>
            </a:r>
          </a:p>
          <a:p>
            <a:pPr algn="just"/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Filtrado con carbón activado.</a:t>
            </a:r>
          </a:p>
          <a:p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Escenario 1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30722" name="Picture 2" descr="D:\Documents\Tesis\digital-twin-prop\proyecto_YsisLacruz\figures\4idealsc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" y="836712"/>
            <a:ext cx="9053506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4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199" y="166328"/>
            <a:ext cx="9142802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Escenario 2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4" y="692696"/>
            <a:ext cx="8792071" cy="613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8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Escenario 3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32770" name="Picture 2" descr="D:\Documents\Tesis\digital-twin-prop\proyecto_YsisLacruz\figures\4deg2sc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40569"/>
            <a:ext cx="9144000" cy="57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" y="166328"/>
            <a:ext cx="9144000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Escenario 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4 (a)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33794" name="Picture 2" descr="D:\Documents\Tesis\digital-twin-prop\proyecto_YsisLacruz\figures\4failsc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0688"/>
            <a:ext cx="914400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-16622" y="166328"/>
            <a:ext cx="9160623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Escenario 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4 (b)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4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0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-16622" y="166328"/>
            <a:ext cx="9160623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Escenario 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5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6" y="668213"/>
            <a:ext cx="8837252" cy="61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5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 err="1" smtClean="0">
                <a:solidFill>
                  <a:prstClr val="white"/>
                </a:solidFill>
                <a:latin typeface="Century Gothic" panose="020B0502020202020204" pitchFamily="34" charset="0"/>
              </a:rPr>
              <a:t>the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err="1" smtClean="0">
                <a:solidFill>
                  <a:prstClr val="white"/>
                </a:solidFill>
                <a:latin typeface="Century Gothic" panose="020B0502020202020204" pitchFamily="34" charset="0"/>
              </a:rPr>
              <a:t>end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>
                <a:solidFill>
                  <a:schemeClr val="tx1"/>
                </a:solidFill>
                <a:latin typeface="Gill Sans MT" panose="020B0502020104020203" pitchFamily="34" charset="0"/>
              </a:rPr>
              <a:t>	</a:t>
            </a:r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Evolución de la Industria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2" descr="D:\Documents\Tesis\digital-twin-prop\proyecto_YsisLacruz\figures\1industry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665003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364088" y="1124743"/>
            <a:ext cx="3445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/>
              <a:t>I4.0 ofrece </a:t>
            </a:r>
            <a:r>
              <a:rPr lang="es-VE" dirty="0"/>
              <a:t>n</a:t>
            </a:r>
            <a:r>
              <a:rPr lang="es-VE" dirty="0" smtClean="0"/>
              <a:t>uevos métodos para encarar los procesos complejos de sistemas críticos, aquellos que son clave en el desarrollo humano e industrial.</a:t>
            </a:r>
            <a:endParaRPr lang="es-VE" dirty="0"/>
          </a:p>
        </p:txBody>
      </p:sp>
      <p:sp>
        <p:nvSpPr>
          <p:cNvPr id="6" name="5 CuadroTexto"/>
          <p:cNvSpPr txBox="1"/>
          <p:nvPr/>
        </p:nvSpPr>
        <p:spPr>
          <a:xfrm>
            <a:off x="575253" y="1124744"/>
            <a:ext cx="3348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/>
              <a:t>Durante los próximos diez años los factores de riesgo de mayor impacto estarán relacionados con el agua, definiendo como un problema la disponibilidad, el gasto excesivo y la calidad.</a:t>
            </a:r>
            <a:endParaRPr lang="es-VE" dirty="0"/>
          </a:p>
        </p:txBody>
      </p:sp>
      <p:sp>
        <p:nvSpPr>
          <p:cNvPr id="7" name="6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Motivación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1512"/>
            <a:ext cx="6876257" cy="37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Estudios recientes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52" y="3865323"/>
            <a:ext cx="1184815" cy="1694559"/>
          </a:xfrm>
          <a:prstGeom prst="rect">
            <a:avLst/>
          </a:prstGeom>
          <a:noFill/>
          <a:ln>
            <a:noFill/>
          </a:ln>
          <a:effectLst>
            <a:outerShdw blurRad="533400" dist="4064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28 CuadroTexto"/>
          <p:cNvSpPr txBox="1"/>
          <p:nvPr/>
        </p:nvSpPr>
        <p:spPr>
          <a:xfrm>
            <a:off x="1458556" y="1340768"/>
            <a:ext cx="241046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Modelo de la unidad de potabilización de agua, orientado a sistemas de control </a:t>
            </a:r>
            <a:r>
              <a:rPr lang="es-VE" dirty="0" err="1" smtClean="0">
                <a:solidFill>
                  <a:schemeClr val="tx2">
                    <a:lumMod val="75000"/>
                  </a:schemeClr>
                </a:solidFill>
              </a:rPr>
              <a:t>supervisorio</a:t>
            </a:r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s-VE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es-VE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es-VE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s-VE" sz="1500" dirty="0" smtClean="0">
                <a:solidFill>
                  <a:schemeClr val="tx2">
                    <a:lumMod val="75000"/>
                  </a:schemeClr>
                </a:solidFill>
              </a:rPr>
              <a:t>Rojas J, Cerrada M. </a:t>
            </a:r>
            <a:endParaRPr lang="es-VE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369270" y="1196751"/>
            <a:ext cx="942600" cy="1342657"/>
            <a:chOff x="382919" y="3284984"/>
            <a:chExt cx="942600" cy="1342657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19" y="3284984"/>
              <a:ext cx="942600" cy="1342657"/>
            </a:xfrm>
            <a:prstGeom prst="rect">
              <a:avLst/>
            </a:prstGeom>
            <a:noFill/>
            <a:ln>
              <a:noFill/>
            </a:ln>
            <a:effectLst>
              <a:outerShdw blurRad="558800" dist="381000" dir="5400000" sx="90000" sy="-19000" rotWithShape="0">
                <a:prstClr val="black">
                  <a:alpha val="1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29 CuadroTexto"/>
            <p:cNvSpPr txBox="1"/>
            <p:nvPr/>
          </p:nvSpPr>
          <p:spPr>
            <a:xfrm>
              <a:off x="555876" y="3604230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500" dirty="0" smtClean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rPr>
                <a:t>2015</a:t>
              </a:r>
              <a:endParaRPr lang="es-VE" sz="15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5044107" y="5056675"/>
            <a:ext cx="33465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Gemelo digital de planificación en base a simulaciones, seguimiento del la producción y evaluación de desempeño.</a:t>
            </a:r>
          </a:p>
          <a:p>
            <a:pPr algn="just"/>
            <a:endParaRPr lang="es-VE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s-VE" sz="1500" dirty="0" err="1" smtClean="0">
                <a:solidFill>
                  <a:schemeClr val="tx2">
                    <a:lumMod val="75000"/>
                  </a:schemeClr>
                </a:solidFill>
              </a:rPr>
              <a:t>Mrosik</a:t>
            </a:r>
            <a:r>
              <a:rPr lang="es-VE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VE" sz="1500" dirty="0" smtClean="0">
                <a:solidFill>
                  <a:schemeClr val="tx2">
                    <a:lumMod val="75000"/>
                  </a:schemeClr>
                </a:solidFill>
              </a:rPr>
              <a:t>J., Siemens, AADECA</a:t>
            </a:r>
            <a:endParaRPr lang="es-VE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938713" y="4269990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5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2018</a:t>
            </a:r>
            <a:endParaRPr lang="es-VE" sz="15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044105" y="3481496"/>
            <a:ext cx="33465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Revolución inteligente del agua, un reto social. </a:t>
            </a:r>
            <a:r>
              <a:rPr lang="es-VE" dirty="0" err="1" smtClean="0">
                <a:solidFill>
                  <a:schemeClr val="tx2">
                    <a:lumMod val="75000"/>
                  </a:schemeClr>
                </a:solidFill>
              </a:rPr>
              <a:t>TadaKu</a:t>
            </a:r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, análisis de datos e Inteligencia Artificial.</a:t>
            </a:r>
          </a:p>
          <a:p>
            <a:pPr algn="just"/>
            <a:endParaRPr lang="es-VE" sz="5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s-VE" sz="1500" dirty="0" err="1" smtClean="0">
                <a:solidFill>
                  <a:schemeClr val="tx2">
                    <a:lumMod val="75000"/>
                  </a:schemeClr>
                </a:solidFill>
              </a:rPr>
              <a:t>Lietha</a:t>
            </a:r>
            <a:r>
              <a:rPr lang="es-VE" sz="1500" dirty="0" smtClean="0">
                <a:solidFill>
                  <a:schemeClr val="tx2">
                    <a:lumMod val="75000"/>
                  </a:schemeClr>
                </a:solidFill>
              </a:rPr>
              <a:t> V., ABB</a:t>
            </a:r>
            <a:endParaRPr lang="es-VE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Motivación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161512"/>
            <a:ext cx="6876257" cy="37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Situación Actual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b="1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Motivación</a:t>
            </a:r>
            <a:endParaRPr lang="es-VE" sz="2500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08719" y="4792391"/>
            <a:ext cx="2856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Contar con el apoyo del CIDIAT, experticia en el ámbito hidrológico.</a:t>
            </a:r>
            <a:endParaRPr lang="es-V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D:\Downloads\DSC04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68760"/>
            <a:ext cx="2808312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sultado de imagen para logo cidi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30951"/>
            <a:ext cx="2808312" cy="84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908719" y="1700808"/>
            <a:ext cx="3006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>
                <a:solidFill>
                  <a:schemeClr val="tx2">
                    <a:lumMod val="50000"/>
                  </a:schemeClr>
                </a:solidFill>
              </a:rPr>
              <a:t>Contar con una institución como Agua de Mérida en la localidad.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2987824" y="3933056"/>
            <a:ext cx="252028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66328"/>
            <a:ext cx="9144001" cy="45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000" dirty="0" smtClean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Tabla de Contenido</a:t>
            </a:r>
            <a:endParaRPr lang="es-VE" sz="3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9632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Motivación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Planteamiento del Problema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Objetivos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Gemelo Digital en la Industria 4.0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Enfoque UHP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Hidrológicas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Potabilización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Caso de uso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s-VE" sz="2000" dirty="0" smtClean="0">
                <a:solidFill>
                  <a:schemeClr val="tx2">
                    <a:lumMod val="50000"/>
                  </a:schemeClr>
                </a:solidFill>
              </a:rPr>
              <a:t>Demostración</a:t>
            </a:r>
            <a:endParaRPr lang="es-V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Personalizado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206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12233</TotalTime>
  <Words>2371</Words>
  <Application>Microsoft Office PowerPoint</Application>
  <PresentationFormat>Presentación en pantalla (4:3)</PresentationFormat>
  <Paragraphs>442</Paragraphs>
  <Slides>56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56</vt:i4>
      </vt:variant>
    </vt:vector>
  </HeadingPairs>
  <TitlesOfParts>
    <vt:vector size="58" baseType="lpstr">
      <vt:lpstr>Tema de Office</vt:lpstr>
      <vt:lpstr>Claridad</vt:lpstr>
      <vt:lpstr>Propuesta de Gemelo Digital  para el Proceso de Potabilización en Hidrológicas desde la visión de la Industria 4.0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Ysis</dc:creator>
  <cp:lastModifiedBy>Ysis</cp:lastModifiedBy>
  <cp:revision>223</cp:revision>
  <dcterms:created xsi:type="dcterms:W3CDTF">2019-07-17T14:23:30Z</dcterms:created>
  <dcterms:modified xsi:type="dcterms:W3CDTF">2019-11-11T06:58:09Z</dcterms:modified>
</cp:coreProperties>
</file>