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7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300" r:id="rId19"/>
    <p:sldId id="273" r:id="rId20"/>
    <p:sldId id="275" r:id="rId21"/>
    <p:sldId id="278" r:id="rId22"/>
    <p:sldId id="274" r:id="rId23"/>
    <p:sldId id="276" r:id="rId24"/>
    <p:sldId id="277" r:id="rId25"/>
    <p:sldId id="279" r:id="rId26"/>
    <p:sldId id="281" r:id="rId27"/>
    <p:sldId id="280" r:id="rId28"/>
    <p:sldId id="282" r:id="rId29"/>
    <p:sldId id="283" r:id="rId30"/>
    <p:sldId id="295" r:id="rId31"/>
    <p:sldId id="284" r:id="rId32"/>
    <p:sldId id="285" r:id="rId33"/>
    <p:sldId id="296" r:id="rId34"/>
    <p:sldId id="286" r:id="rId35"/>
    <p:sldId id="287" r:id="rId36"/>
    <p:sldId id="297" r:id="rId37"/>
    <p:sldId id="288" r:id="rId38"/>
    <p:sldId id="289" r:id="rId39"/>
    <p:sldId id="298" r:id="rId40"/>
    <p:sldId id="290" r:id="rId41"/>
    <p:sldId id="291" r:id="rId42"/>
    <p:sldId id="299" r:id="rId43"/>
    <p:sldId id="292" r:id="rId44"/>
    <p:sldId id="293" r:id="rId45"/>
    <p:sldId id="294" r:id="rId46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29/09/2019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7683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29/09/2019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7674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29/09/2019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4065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29/09/2019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647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29/09/2019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14758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29/09/2019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7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29/09/2019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1605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29/09/2019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81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29/09/2019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54066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29/09/2019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12186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29/09/2019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9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29/09/2019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15696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29/09/2019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86839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29/09/2019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30497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BF5F-F877-4D2E-B273-BECC1683601A}" type="datetimeFigureOut">
              <a:rPr lang="es-VE" smtClean="0"/>
              <a:pPr/>
              <a:t>29/09/2019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009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29/09/2019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7326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29/09/2019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0997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29/09/2019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6810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29/09/2019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396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29/09/2019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2787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29/09/2019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8084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EDAB-AF2A-44B1-845D-57FC9ACEA698}" type="datetimeFigureOut">
              <a:rPr lang="es-VE" smtClean="0"/>
              <a:t>29/09/2019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4333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EDAB-AF2A-44B1-845D-57FC9ACEA698}" type="datetimeFigureOut">
              <a:rPr lang="es-VE" smtClean="0"/>
              <a:t>29/09/2019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80FAF-97F3-44DB-BE3C-5A0A6E25C55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9448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8FABF5F-F877-4D2E-B273-BECC1683601A}" type="datetimeFigureOut">
              <a:rPr lang="es-VE" smtClean="0"/>
              <a:pPr/>
              <a:t>29/09/2019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282EF57-77B3-4E68-8708-6A0D15EC25F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3866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NULL"/><Relationship Id="rId7" Type="http://schemas.openxmlformats.org/officeDocument/2006/relationships/image" Target="../media/image26.png"/><Relationship Id="rId12" Type="http://schemas.openxmlformats.org/officeDocument/2006/relationships/image" Target="../media/image2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jpeg"/><Relationship Id="rId10" Type="http://schemas.openxmlformats.org/officeDocument/2006/relationships/image" Target="../media/image29.png"/><Relationship Id="rId4" Type="http://schemas.openxmlformats.org/officeDocument/2006/relationships/image" Target="../media/image23.jpe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58918" y="2204864"/>
            <a:ext cx="8289546" cy="1224136"/>
          </a:xfrm>
          <a:noFill/>
          <a:effectLst/>
        </p:spPr>
        <p:txBody>
          <a:bodyPr/>
          <a:lstStyle/>
          <a:p>
            <a:pPr algn="ctr"/>
            <a:r>
              <a:rPr lang="es-VE" sz="2400" dirty="0">
                <a:latin typeface="Century Gothic" panose="020B0502020202020204" pitchFamily="34" charset="0"/>
              </a:rPr>
              <a:t>Propuesta de Gemelo </a:t>
            </a:r>
            <a:r>
              <a:rPr lang="es-VE" sz="2400" dirty="0" smtClean="0">
                <a:latin typeface="Century Gothic" panose="020B0502020202020204" pitchFamily="34" charset="0"/>
              </a:rPr>
              <a:t>Digital </a:t>
            </a:r>
            <a:br>
              <a:rPr lang="es-VE" sz="2400" dirty="0" smtClean="0">
                <a:latin typeface="Century Gothic" panose="020B0502020202020204" pitchFamily="34" charset="0"/>
              </a:rPr>
            </a:br>
            <a:r>
              <a:rPr lang="es-VE" sz="2400" dirty="0" smtClean="0">
                <a:latin typeface="Century Gothic" panose="020B0502020202020204" pitchFamily="34" charset="0"/>
              </a:rPr>
              <a:t>para el Proceso </a:t>
            </a:r>
            <a:r>
              <a:rPr lang="es-VE" sz="2400" dirty="0">
                <a:latin typeface="Century Gothic" panose="020B0502020202020204" pitchFamily="34" charset="0"/>
              </a:rPr>
              <a:t>de Potabilización </a:t>
            </a:r>
            <a:r>
              <a:rPr lang="es-VE" sz="2400" dirty="0" smtClean="0">
                <a:latin typeface="Century Gothic" panose="020B0502020202020204" pitchFamily="34" charset="0"/>
              </a:rPr>
              <a:t>en</a:t>
            </a:r>
            <a:br>
              <a:rPr lang="es-VE" sz="2400" dirty="0" smtClean="0">
                <a:latin typeface="Century Gothic" panose="020B0502020202020204" pitchFamily="34" charset="0"/>
              </a:rPr>
            </a:br>
            <a:r>
              <a:rPr lang="es-VE" sz="2400" dirty="0" smtClean="0">
                <a:latin typeface="Century Gothic" panose="020B0502020202020204" pitchFamily="34" charset="0"/>
              </a:rPr>
              <a:t>Hidrológicas </a:t>
            </a:r>
            <a:r>
              <a:rPr lang="es-VE" sz="2400" dirty="0">
                <a:latin typeface="Century Gothic" panose="020B0502020202020204" pitchFamily="34" charset="0"/>
              </a:rPr>
              <a:t>desde la visión de la Industria </a:t>
            </a:r>
            <a:r>
              <a:rPr lang="es-VE" sz="2400" dirty="0" smtClean="0">
                <a:latin typeface="Century Gothic" panose="020B0502020202020204" pitchFamily="34" charset="0"/>
              </a:rPr>
              <a:t>4.0</a:t>
            </a:r>
            <a:endParaRPr lang="es-VE" sz="24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6381328"/>
            <a:ext cx="8056984" cy="476672"/>
          </a:xfrm>
        </p:spPr>
        <p:txBody>
          <a:bodyPr>
            <a:normAutofit/>
          </a:bodyPr>
          <a:lstStyle/>
          <a:p>
            <a:pPr algn="ctr"/>
            <a:r>
              <a:rPr lang="es-VE" sz="1800" dirty="0" smtClean="0">
                <a:latin typeface="Century Gothic" pitchFamily="34" charset="0"/>
              </a:rPr>
              <a:t>Julio, 2019</a:t>
            </a:r>
            <a:endParaRPr lang="es-VE" sz="1800" dirty="0">
              <a:latin typeface="Century Gothic" pitchFamily="34" charset="0"/>
            </a:endParaRPr>
          </a:p>
        </p:txBody>
      </p:sp>
      <p:pic>
        <p:nvPicPr>
          <p:cNvPr id="7" name="Picture 2" descr="Resultado de imagen para logo 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47" y="620688"/>
            <a:ext cx="76668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ogo ula sistem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20688"/>
            <a:ext cx="1060236" cy="112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logo cidi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56" y="620688"/>
            <a:ext cx="2393572" cy="70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65847" y="5168225"/>
            <a:ext cx="29674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500" dirty="0" smtClean="0">
                <a:latin typeface="Century Gothic" panose="020B0502020202020204" pitchFamily="34" charset="0"/>
              </a:rPr>
              <a:t>Tutor: 	PhD. Juan Cardillo</a:t>
            </a:r>
          </a:p>
          <a:p>
            <a:r>
              <a:rPr lang="es-VE" sz="1500" dirty="0" smtClean="0">
                <a:latin typeface="Century Gothic" panose="020B0502020202020204" pitchFamily="34" charset="0"/>
              </a:rPr>
              <a:t>Cotutor: 	PhD. Edgar Chacón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401386" y="5283641"/>
            <a:ext cx="21146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500" dirty="0" err="1" smtClean="0">
                <a:latin typeface="Century Gothic" panose="020B0502020202020204" pitchFamily="34" charset="0"/>
              </a:rPr>
              <a:t>Tesista</a:t>
            </a:r>
            <a:r>
              <a:rPr lang="es-VE" sz="1500" dirty="0" smtClean="0">
                <a:latin typeface="Century Gothic" panose="020B0502020202020204" pitchFamily="34" charset="0"/>
              </a:rPr>
              <a:t>: Br. Ysis </a:t>
            </a:r>
            <a:r>
              <a:rPr lang="es-VE" sz="1500" dirty="0" err="1" smtClean="0">
                <a:latin typeface="Century Gothic" panose="020B0502020202020204" pitchFamily="34" charset="0"/>
              </a:rPr>
              <a:t>Lacruz</a:t>
            </a:r>
            <a:endParaRPr lang="es-VE" sz="15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I4.0: Sistemas </a:t>
            </a:r>
            <a:r>
              <a:rPr lang="es-VE" sz="20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Ciber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-físicos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27584" y="908721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Generación 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de sistemas con capacidades computacionales y físicas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integradas, capaces de recibir y tratar información, interactuar, monitorear y actuar sobre elementos físicos del proceso asociado.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 descr="D:\Downloads\Applications-and-techniques-associated-with-each-level-of-the-5C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393164"/>
            <a:ext cx="7776864" cy="446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282813" y="1916833"/>
            <a:ext cx="4105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100" dirty="0" err="1">
                <a:latin typeface="Century Gothic" panose="020B0502020202020204" pitchFamily="34" charset="0"/>
              </a:rPr>
              <a:t>Cyber-Physical</a:t>
            </a:r>
            <a:r>
              <a:rPr lang="es-VE" sz="1100" dirty="0">
                <a:latin typeface="Century Gothic" panose="020B0502020202020204" pitchFamily="34" charset="0"/>
              </a:rPr>
              <a:t> </a:t>
            </a:r>
            <a:r>
              <a:rPr lang="es-VE" sz="1100" dirty="0" err="1" smtClean="0">
                <a:latin typeface="Century Gothic" panose="020B0502020202020204" pitchFamily="34" charset="0"/>
              </a:rPr>
              <a:t>Systems</a:t>
            </a:r>
            <a:r>
              <a:rPr lang="es-VE" sz="1100" dirty="0" smtClean="0">
                <a:latin typeface="Century Gothic" panose="020B0502020202020204" pitchFamily="34" charset="0"/>
              </a:rPr>
              <a:t>, </a:t>
            </a:r>
            <a:r>
              <a:rPr lang="es-VE" sz="1100" dirty="0" err="1">
                <a:latin typeface="Century Gothic" panose="020B0502020202020204" pitchFamily="34" charset="0"/>
              </a:rPr>
              <a:t>Radhakisan</a:t>
            </a:r>
            <a:r>
              <a:rPr lang="es-VE" sz="1100" dirty="0">
                <a:latin typeface="Century Gothic" panose="020B0502020202020204" pitchFamily="34" charset="0"/>
              </a:rPr>
              <a:t> </a:t>
            </a:r>
            <a:r>
              <a:rPr lang="es-VE" sz="1100" dirty="0" err="1">
                <a:latin typeface="Century Gothic" panose="020B0502020202020204" pitchFamily="34" charset="0"/>
              </a:rPr>
              <a:t>Baheti</a:t>
            </a:r>
            <a:r>
              <a:rPr lang="es-VE" sz="1100" dirty="0">
                <a:latin typeface="Century Gothic" panose="020B0502020202020204" pitchFamily="34" charset="0"/>
              </a:rPr>
              <a:t> and Helen Gill</a:t>
            </a:r>
          </a:p>
        </p:txBody>
      </p:sp>
    </p:spTree>
    <p:extLst>
      <p:ext uri="{BB962C8B-B14F-4D97-AF65-F5344CB8AC3E}">
        <p14:creationId xmlns:p14="http://schemas.microsoft.com/office/powerpoint/2010/main" val="1725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I4.0: Internet de </a:t>
            </a:r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l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as Cosas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69492" y="1340768"/>
            <a:ext cx="3408679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S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istema 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que comprende objetos inteligentes en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red, 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tecnologías de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información y 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plataformas opcionales de computación en la nube, que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permiten acceso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,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análisis, recopilación, comunicación 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e intercambio de información en tiempo real, inteligente y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autónomo.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69492" y="4581128"/>
            <a:ext cx="3408679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La adopci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del </a:t>
            </a:r>
            <a:r>
              <a:rPr lang="es-VE" sz="17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IIoT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permite la aplicaci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de la tecnolog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í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 a nivel de planta, dando paso a las Smart Factory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Resultado de imagen para smart factor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3" name="AutoShape 4" descr="Resultado de imagen para smart factori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467" y="908720"/>
            <a:ext cx="5106021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04143" y="4005064"/>
            <a:ext cx="34740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The industrial internet of </a:t>
            </a:r>
            <a:r>
              <a:rPr lang="en-US" sz="1100" dirty="0" smtClean="0">
                <a:latin typeface="Century Gothic" panose="020B0502020202020204" pitchFamily="34" charset="0"/>
              </a:rPr>
              <a:t>things, </a:t>
            </a:r>
            <a:r>
              <a:rPr lang="es-VE" sz="1100" dirty="0" err="1" smtClean="0">
                <a:latin typeface="Century Gothic" panose="020B0502020202020204" pitchFamily="34" charset="0"/>
              </a:rPr>
              <a:t>Hugh</a:t>
            </a:r>
            <a:r>
              <a:rPr lang="es-VE" sz="1100" dirty="0" smtClean="0">
                <a:latin typeface="Century Gothic" panose="020B0502020202020204" pitchFamily="34" charset="0"/>
              </a:rPr>
              <a:t> Boyes et </a:t>
            </a:r>
            <a:r>
              <a:rPr lang="es-VE" sz="1100" dirty="0" err="1" smtClean="0">
                <a:latin typeface="Century Gothic" panose="020B0502020202020204" pitchFamily="34" charset="0"/>
              </a:rPr>
              <a:t>all</a:t>
            </a:r>
            <a:endParaRPr lang="es-VE" sz="11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I4.0: Analítica de Datos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08721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Consiste en la extracción de datos de distintas fuentes y analizarlos con el fin de obtener informaci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útil, necesaria para tomar mejores decisiones corporativas y plantear estrategias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74533"/>
            <a:ext cx="9144000" cy="488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0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95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s-VE" sz="195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Sistemas de Suministro de Agua Potable,</a:t>
            </a:r>
            <a:r>
              <a:rPr lang="es-VE" sz="195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s-VE" sz="195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hacia la I4.0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55575" y="2031877"/>
            <a:ext cx="3048273" cy="3266349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Forman parte de los sistemas cr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í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ticos debido a la importancia de la industria hidrol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gica, un proceso clave para el bienestar común y la persistencia de otros sistemas; aunado a que dependen de un recurso limitado y vulnerable como lo es el agua.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0242" name="Picture 2" descr="D:\Downloads\water-for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67" y="908720"/>
            <a:ext cx="5601898" cy="551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Sistemas Holónicos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08721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Se trata de la cooperación entre distintos </a:t>
            </a:r>
            <a:r>
              <a:rPr lang="es-VE" sz="17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holones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, unidades autónomas capaces de transformar, transportar y almacenar información y/o productos físicos.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pSp>
        <p:nvGrpSpPr>
          <p:cNvPr id="7" name="Grupo 3">
            <a:extLst>
              <a:ext uri="{FF2B5EF4-FFF2-40B4-BE49-F238E27FC236}">
                <a16:creationId xmlns:a16="http://schemas.microsoft.com/office/drawing/2014/main" xmlns="" id="{8C7C204D-11EF-45D0-8867-A00C5BD49091}"/>
              </a:ext>
            </a:extLst>
          </p:cNvPr>
          <p:cNvGrpSpPr/>
          <p:nvPr/>
        </p:nvGrpSpPr>
        <p:grpSpPr>
          <a:xfrm>
            <a:off x="-108519" y="2468670"/>
            <a:ext cx="9270286" cy="4261913"/>
            <a:chOff x="0" y="1035506"/>
            <a:chExt cx="12060857" cy="5628781"/>
          </a:xfrm>
        </p:grpSpPr>
        <p:grpSp>
          <p:nvGrpSpPr>
            <p:cNvPr id="8" name="Grupo 4">
              <a:extLst>
                <a:ext uri="{FF2B5EF4-FFF2-40B4-BE49-F238E27FC236}">
                  <a16:creationId xmlns:a16="http://schemas.microsoft.com/office/drawing/2014/main" xmlns="" id="{7D5AD5FE-599F-422D-A962-C17D80869E46}"/>
                </a:ext>
              </a:extLst>
            </p:cNvPr>
            <p:cNvGrpSpPr/>
            <p:nvPr/>
          </p:nvGrpSpPr>
          <p:grpSpPr>
            <a:xfrm>
              <a:off x="2597850" y="1035506"/>
              <a:ext cx="9439893" cy="809618"/>
              <a:chOff x="1677790" y="2342604"/>
              <a:chExt cx="9543052" cy="1045845"/>
            </a:xfrm>
          </p:grpSpPr>
          <p:grpSp>
            <p:nvGrpSpPr>
              <p:cNvPr id="108" name="Grupo 104">
                <a:extLst>
                  <a:ext uri="{FF2B5EF4-FFF2-40B4-BE49-F238E27FC236}">
                    <a16:creationId xmlns:a16="http://schemas.microsoft.com/office/drawing/2014/main" xmlns="" id="{BB59B893-BDE1-4825-A8C0-25A09768DEA6}"/>
                  </a:ext>
                </a:extLst>
              </p:cNvPr>
              <p:cNvGrpSpPr/>
              <p:nvPr/>
            </p:nvGrpSpPr>
            <p:grpSpPr>
              <a:xfrm>
                <a:off x="1677790" y="2342604"/>
                <a:ext cx="1943100" cy="1000125"/>
                <a:chOff x="1479146" y="2408787"/>
                <a:chExt cx="2362200" cy="1000125"/>
              </a:xfrm>
            </p:grpSpPr>
            <p:sp>
              <p:nvSpPr>
                <p:cNvPr id="133" name="Freeform 8">
                  <a:extLst>
                    <a:ext uri="{FF2B5EF4-FFF2-40B4-BE49-F238E27FC236}">
                      <a16:creationId xmlns:a16="http://schemas.microsoft.com/office/drawing/2014/main" xmlns="" id="{DA0534E3-7442-440A-8306-8941857E1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9146" y="2615162"/>
                  <a:ext cx="2078038" cy="793750"/>
                </a:xfrm>
                <a:custGeom>
                  <a:avLst/>
                  <a:gdLst>
                    <a:gd name="T0" fmla="*/ 667 w 890"/>
                    <a:gd name="T1" fmla="*/ 0 h 463"/>
                    <a:gd name="T2" fmla="*/ 0 w 890"/>
                    <a:gd name="T3" fmla="*/ 0 h 463"/>
                    <a:gd name="T4" fmla="*/ 0 w 890"/>
                    <a:gd name="T5" fmla="*/ 463 h 463"/>
                    <a:gd name="T6" fmla="*/ 667 w 890"/>
                    <a:gd name="T7" fmla="*/ 463 h 463"/>
                    <a:gd name="T8" fmla="*/ 890 w 890"/>
                    <a:gd name="T9" fmla="*/ 230 h 463"/>
                    <a:gd name="T10" fmla="*/ 667 w 890"/>
                    <a:gd name="T11" fmla="*/ 0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90" h="463">
                      <a:moveTo>
                        <a:pt x="667" y="0"/>
                      </a:moveTo>
                      <a:lnTo>
                        <a:pt x="0" y="0"/>
                      </a:lnTo>
                      <a:lnTo>
                        <a:pt x="0" y="463"/>
                      </a:lnTo>
                      <a:lnTo>
                        <a:pt x="667" y="463"/>
                      </a:lnTo>
                      <a:lnTo>
                        <a:pt x="890" y="230"/>
                      </a:lnTo>
                      <a:lnTo>
                        <a:pt x="667" y="0"/>
                      </a:lnTo>
                      <a:close/>
                    </a:path>
                  </a:pathLst>
                </a:custGeom>
                <a:solidFill>
                  <a:srgbClr val="2F7EC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x-none" sz="5689"/>
                </a:p>
              </p:txBody>
            </p:sp>
            <p:sp>
              <p:nvSpPr>
                <p:cNvPr id="134" name="Freeform 6">
                  <a:extLst>
                    <a:ext uri="{FF2B5EF4-FFF2-40B4-BE49-F238E27FC236}">
                      <a16:creationId xmlns:a16="http://schemas.microsoft.com/office/drawing/2014/main" xmlns="" id="{844A92B5-145D-4B44-BFEA-0A7298855C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9146" y="2408787"/>
                  <a:ext cx="1885950" cy="206375"/>
                </a:xfrm>
                <a:custGeom>
                  <a:avLst/>
                  <a:gdLst>
                    <a:gd name="T0" fmla="*/ 667 w 807"/>
                    <a:gd name="T1" fmla="*/ 121 h 121"/>
                    <a:gd name="T2" fmla="*/ 0 w 807"/>
                    <a:gd name="T3" fmla="*/ 121 h 121"/>
                    <a:gd name="T4" fmla="*/ 201 w 807"/>
                    <a:gd name="T5" fmla="*/ 0 h 121"/>
                    <a:gd name="T6" fmla="*/ 807 w 807"/>
                    <a:gd name="T7" fmla="*/ 0 h 121"/>
                    <a:gd name="T8" fmla="*/ 667 w 807"/>
                    <a:gd name="T9" fmla="*/ 121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7" h="121">
                      <a:moveTo>
                        <a:pt x="667" y="121"/>
                      </a:moveTo>
                      <a:lnTo>
                        <a:pt x="0" y="121"/>
                      </a:lnTo>
                      <a:lnTo>
                        <a:pt x="201" y="0"/>
                      </a:lnTo>
                      <a:lnTo>
                        <a:pt x="807" y="0"/>
                      </a:lnTo>
                      <a:lnTo>
                        <a:pt x="667" y="121"/>
                      </a:lnTo>
                      <a:close/>
                    </a:path>
                  </a:pathLst>
                </a:custGeom>
                <a:solidFill>
                  <a:srgbClr val="235D9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x-none" sz="5689"/>
                </a:p>
              </p:txBody>
            </p:sp>
            <p:sp>
              <p:nvSpPr>
                <p:cNvPr id="135" name="Freeform 7">
                  <a:extLst>
                    <a:ext uri="{FF2B5EF4-FFF2-40B4-BE49-F238E27FC236}">
                      <a16:creationId xmlns:a16="http://schemas.microsoft.com/office/drawing/2014/main" xmlns="" id="{434CAE01-83E5-4320-BDF0-D2D7144C0A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38071" y="2408787"/>
                  <a:ext cx="803275" cy="601663"/>
                </a:xfrm>
                <a:custGeom>
                  <a:avLst/>
                  <a:gdLst>
                    <a:gd name="T0" fmla="*/ 223 w 343"/>
                    <a:gd name="T1" fmla="*/ 351 h 351"/>
                    <a:gd name="T2" fmla="*/ 0 w 343"/>
                    <a:gd name="T3" fmla="*/ 121 h 351"/>
                    <a:gd name="T4" fmla="*/ 140 w 343"/>
                    <a:gd name="T5" fmla="*/ 0 h 351"/>
                    <a:gd name="T6" fmla="*/ 343 w 343"/>
                    <a:gd name="T7" fmla="*/ 211 h 351"/>
                    <a:gd name="T8" fmla="*/ 223 w 343"/>
                    <a:gd name="T9" fmla="*/ 351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3" h="351">
                      <a:moveTo>
                        <a:pt x="223" y="351"/>
                      </a:moveTo>
                      <a:lnTo>
                        <a:pt x="0" y="121"/>
                      </a:lnTo>
                      <a:lnTo>
                        <a:pt x="140" y="0"/>
                      </a:lnTo>
                      <a:lnTo>
                        <a:pt x="343" y="211"/>
                      </a:lnTo>
                      <a:lnTo>
                        <a:pt x="223" y="351"/>
                      </a:lnTo>
                      <a:close/>
                    </a:path>
                  </a:pathLst>
                </a:custGeom>
                <a:solidFill>
                  <a:srgbClr val="5194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x-none" sz="5689"/>
                </a:p>
              </p:txBody>
            </p:sp>
            <p:sp>
              <p:nvSpPr>
                <p:cNvPr id="136" name="Text Box 9">
                  <a:extLst>
                    <a:ext uri="{FF2B5EF4-FFF2-40B4-BE49-F238E27FC236}">
                      <a16:creationId xmlns:a16="http://schemas.microsoft.com/office/drawing/2014/main" xmlns="" id="{543BBCE9-BA45-468D-9117-9B5EF64D32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94577" y="2756040"/>
                  <a:ext cx="1352551" cy="4770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VE" altLang="x-none" b="1" dirty="0" err="1">
                      <a:solidFill>
                        <a:srgbClr val="FFFF00"/>
                      </a:solidFill>
                    </a:rPr>
                    <a:t>Source</a:t>
                  </a:r>
                  <a:endParaRPr lang="es-VE" altLang="x-none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09" name="Grupo 105">
                <a:extLst>
                  <a:ext uri="{FF2B5EF4-FFF2-40B4-BE49-F238E27FC236}">
                    <a16:creationId xmlns:a16="http://schemas.microsoft.com/office/drawing/2014/main" xmlns="" id="{ECE4D379-1F6B-4D24-9105-8F8CF1CE8EC1}"/>
                  </a:ext>
                </a:extLst>
              </p:cNvPr>
              <p:cNvGrpSpPr/>
              <p:nvPr/>
            </p:nvGrpSpPr>
            <p:grpSpPr>
              <a:xfrm>
                <a:off x="3440502" y="2350877"/>
                <a:ext cx="2133601" cy="1004888"/>
                <a:chOff x="3536546" y="2408787"/>
                <a:chExt cx="2133601" cy="1004888"/>
              </a:xfrm>
            </p:grpSpPr>
            <p:grpSp>
              <p:nvGrpSpPr>
                <p:cNvPr id="128" name="Grupo 124">
                  <a:extLst>
                    <a:ext uri="{FF2B5EF4-FFF2-40B4-BE49-F238E27FC236}">
                      <a16:creationId xmlns:a16="http://schemas.microsoft.com/office/drawing/2014/main" xmlns="" id="{B2C7C956-B834-4E98-A247-D777FED8F01C}"/>
                    </a:ext>
                  </a:extLst>
                </p:cNvPr>
                <p:cNvGrpSpPr/>
                <p:nvPr/>
              </p:nvGrpSpPr>
              <p:grpSpPr>
                <a:xfrm>
                  <a:off x="3536546" y="2408787"/>
                  <a:ext cx="2133601" cy="1004888"/>
                  <a:chOff x="3536546" y="2408787"/>
                  <a:chExt cx="2133601" cy="1004888"/>
                </a:xfrm>
              </p:grpSpPr>
              <p:sp>
                <p:nvSpPr>
                  <p:cNvPr id="130" name="Freeform 10">
                    <a:extLst>
                      <a:ext uri="{FF2B5EF4-FFF2-40B4-BE49-F238E27FC236}">
                        <a16:creationId xmlns:a16="http://schemas.microsoft.com/office/drawing/2014/main" xmlns="" id="{10B01C71-55B4-49D9-8935-247DED630A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408787"/>
                    <a:ext cx="1703388" cy="207963"/>
                  </a:xfrm>
                  <a:custGeom>
                    <a:avLst/>
                    <a:gdLst>
                      <a:gd name="T0" fmla="*/ 722 w 864"/>
                      <a:gd name="T1" fmla="*/ 121 h 121"/>
                      <a:gd name="T2" fmla="*/ 0 w 864"/>
                      <a:gd name="T3" fmla="*/ 121 h 121"/>
                      <a:gd name="T4" fmla="*/ 210 w 864"/>
                      <a:gd name="T5" fmla="*/ 0 h 121"/>
                      <a:gd name="T6" fmla="*/ 864 w 864"/>
                      <a:gd name="T7" fmla="*/ 0 h 121"/>
                      <a:gd name="T8" fmla="*/ 722 w 864"/>
                      <a:gd name="T9" fmla="*/ 121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4" h="121">
                        <a:moveTo>
                          <a:pt x="722" y="121"/>
                        </a:moveTo>
                        <a:lnTo>
                          <a:pt x="0" y="121"/>
                        </a:lnTo>
                        <a:lnTo>
                          <a:pt x="210" y="0"/>
                        </a:lnTo>
                        <a:lnTo>
                          <a:pt x="864" y="0"/>
                        </a:lnTo>
                        <a:lnTo>
                          <a:pt x="722" y="121"/>
                        </a:lnTo>
                        <a:close/>
                      </a:path>
                    </a:pathLst>
                  </a:custGeom>
                  <a:solidFill>
                    <a:srgbClr val="235D9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31" name="Freeform 11">
                    <a:extLst>
                      <a:ext uri="{FF2B5EF4-FFF2-40B4-BE49-F238E27FC236}">
                        <a16:creationId xmlns:a16="http://schemas.microsoft.com/office/drawing/2014/main" xmlns="" id="{61E5DE99-3768-49FE-950E-E0C294B3CC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0534" y="2408787"/>
                    <a:ext cx="709613" cy="606425"/>
                  </a:xfrm>
                  <a:custGeom>
                    <a:avLst/>
                    <a:gdLst>
                      <a:gd name="T0" fmla="*/ 241 w 361"/>
                      <a:gd name="T1" fmla="*/ 351 h 351"/>
                      <a:gd name="T2" fmla="*/ 0 w 361"/>
                      <a:gd name="T3" fmla="*/ 121 h 351"/>
                      <a:gd name="T4" fmla="*/ 142 w 361"/>
                      <a:gd name="T5" fmla="*/ 0 h 351"/>
                      <a:gd name="T6" fmla="*/ 361 w 361"/>
                      <a:gd name="T7" fmla="*/ 210 h 351"/>
                      <a:gd name="T8" fmla="*/ 241 w 361"/>
                      <a:gd name="T9" fmla="*/ 351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1" h="351">
                        <a:moveTo>
                          <a:pt x="241" y="351"/>
                        </a:moveTo>
                        <a:lnTo>
                          <a:pt x="0" y="121"/>
                        </a:lnTo>
                        <a:lnTo>
                          <a:pt x="142" y="0"/>
                        </a:lnTo>
                        <a:lnTo>
                          <a:pt x="361" y="210"/>
                        </a:lnTo>
                        <a:lnTo>
                          <a:pt x="241" y="351"/>
                        </a:lnTo>
                        <a:close/>
                      </a:path>
                    </a:pathLst>
                  </a:custGeom>
                  <a:solidFill>
                    <a:srgbClr val="5194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32" name="Freeform 12">
                    <a:extLst>
                      <a:ext uri="{FF2B5EF4-FFF2-40B4-BE49-F238E27FC236}">
                        <a16:creationId xmlns:a16="http://schemas.microsoft.com/office/drawing/2014/main" xmlns="" id="{41656965-12EF-472B-A4EA-752ABE4F07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616750"/>
                    <a:ext cx="1897063" cy="796925"/>
                  </a:xfrm>
                  <a:custGeom>
                    <a:avLst/>
                    <a:gdLst>
                      <a:gd name="T0" fmla="*/ 722 w 963"/>
                      <a:gd name="T1" fmla="*/ 0 h 461"/>
                      <a:gd name="T2" fmla="*/ 0 w 963"/>
                      <a:gd name="T3" fmla="*/ 0 h 461"/>
                      <a:gd name="T4" fmla="*/ 241 w 963"/>
                      <a:gd name="T5" fmla="*/ 230 h 461"/>
                      <a:gd name="T6" fmla="*/ 0 w 963"/>
                      <a:gd name="T7" fmla="*/ 461 h 461"/>
                      <a:gd name="T8" fmla="*/ 722 w 963"/>
                      <a:gd name="T9" fmla="*/ 461 h 461"/>
                      <a:gd name="T10" fmla="*/ 963 w 963"/>
                      <a:gd name="T11" fmla="*/ 230 h 461"/>
                      <a:gd name="T12" fmla="*/ 722 w 963"/>
                      <a:gd name="T13" fmla="*/ 0 h 4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3" h="461">
                        <a:moveTo>
                          <a:pt x="722" y="0"/>
                        </a:moveTo>
                        <a:lnTo>
                          <a:pt x="0" y="0"/>
                        </a:lnTo>
                        <a:lnTo>
                          <a:pt x="241" y="230"/>
                        </a:lnTo>
                        <a:lnTo>
                          <a:pt x="0" y="461"/>
                        </a:lnTo>
                        <a:lnTo>
                          <a:pt x="722" y="461"/>
                        </a:lnTo>
                        <a:lnTo>
                          <a:pt x="963" y="230"/>
                        </a:lnTo>
                        <a:lnTo>
                          <a:pt x="722" y="0"/>
                        </a:lnTo>
                        <a:close/>
                      </a:path>
                    </a:pathLst>
                  </a:custGeom>
                  <a:solidFill>
                    <a:srgbClr val="2F7EC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</p:grpSp>
            <p:sp>
              <p:nvSpPr>
                <p:cNvPr id="129" name="Text Box 13">
                  <a:extLst>
                    <a:ext uri="{FF2B5EF4-FFF2-40B4-BE49-F238E27FC236}">
                      <a16:creationId xmlns:a16="http://schemas.microsoft.com/office/drawing/2014/main" xmlns="" id="{037C8D55-5A21-458C-A051-59F1D4B6DD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18062" y="2766135"/>
                  <a:ext cx="842996" cy="4770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VE" altLang="x-none" b="1" dirty="0" err="1">
                      <a:solidFill>
                        <a:srgbClr val="FFFF00"/>
                      </a:solidFill>
                    </a:rPr>
                    <a:t>Collect</a:t>
                  </a:r>
                  <a:endParaRPr lang="es-VE" altLang="x-none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10" name="Grupo 106">
                <a:extLst>
                  <a:ext uri="{FF2B5EF4-FFF2-40B4-BE49-F238E27FC236}">
                    <a16:creationId xmlns:a16="http://schemas.microsoft.com/office/drawing/2014/main" xmlns="" id="{5CAA0DBC-3EA1-4B93-9EB2-92C29CB9E6FA}"/>
                  </a:ext>
                </a:extLst>
              </p:cNvPr>
              <p:cNvGrpSpPr/>
              <p:nvPr/>
            </p:nvGrpSpPr>
            <p:grpSpPr>
              <a:xfrm>
                <a:off x="5315340" y="2383561"/>
                <a:ext cx="2133601" cy="1004888"/>
                <a:chOff x="3536546" y="2408787"/>
                <a:chExt cx="2133601" cy="1004888"/>
              </a:xfrm>
            </p:grpSpPr>
            <p:grpSp>
              <p:nvGrpSpPr>
                <p:cNvPr id="123" name="Grupo 119">
                  <a:extLst>
                    <a:ext uri="{FF2B5EF4-FFF2-40B4-BE49-F238E27FC236}">
                      <a16:creationId xmlns:a16="http://schemas.microsoft.com/office/drawing/2014/main" xmlns="" id="{39E760FD-1DAD-49B2-B504-75CEF08B8BA3}"/>
                    </a:ext>
                  </a:extLst>
                </p:cNvPr>
                <p:cNvGrpSpPr/>
                <p:nvPr/>
              </p:nvGrpSpPr>
              <p:grpSpPr>
                <a:xfrm>
                  <a:off x="3536546" y="2408787"/>
                  <a:ext cx="2133601" cy="1004888"/>
                  <a:chOff x="3536546" y="2408787"/>
                  <a:chExt cx="2133601" cy="1004888"/>
                </a:xfrm>
              </p:grpSpPr>
              <p:sp>
                <p:nvSpPr>
                  <p:cNvPr id="125" name="Freeform 10">
                    <a:extLst>
                      <a:ext uri="{FF2B5EF4-FFF2-40B4-BE49-F238E27FC236}">
                        <a16:creationId xmlns:a16="http://schemas.microsoft.com/office/drawing/2014/main" xmlns="" id="{D5B3E2F8-7104-471B-8D37-ED575F1BDE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408787"/>
                    <a:ext cx="1703388" cy="207963"/>
                  </a:xfrm>
                  <a:custGeom>
                    <a:avLst/>
                    <a:gdLst>
                      <a:gd name="T0" fmla="*/ 722 w 864"/>
                      <a:gd name="T1" fmla="*/ 121 h 121"/>
                      <a:gd name="T2" fmla="*/ 0 w 864"/>
                      <a:gd name="T3" fmla="*/ 121 h 121"/>
                      <a:gd name="T4" fmla="*/ 210 w 864"/>
                      <a:gd name="T5" fmla="*/ 0 h 121"/>
                      <a:gd name="T6" fmla="*/ 864 w 864"/>
                      <a:gd name="T7" fmla="*/ 0 h 121"/>
                      <a:gd name="T8" fmla="*/ 722 w 864"/>
                      <a:gd name="T9" fmla="*/ 121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4" h="121">
                        <a:moveTo>
                          <a:pt x="722" y="121"/>
                        </a:moveTo>
                        <a:lnTo>
                          <a:pt x="0" y="121"/>
                        </a:lnTo>
                        <a:lnTo>
                          <a:pt x="210" y="0"/>
                        </a:lnTo>
                        <a:lnTo>
                          <a:pt x="864" y="0"/>
                        </a:lnTo>
                        <a:lnTo>
                          <a:pt x="722" y="121"/>
                        </a:lnTo>
                        <a:close/>
                      </a:path>
                    </a:pathLst>
                  </a:custGeom>
                  <a:solidFill>
                    <a:srgbClr val="235D9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26" name="Freeform 11">
                    <a:extLst>
                      <a:ext uri="{FF2B5EF4-FFF2-40B4-BE49-F238E27FC236}">
                        <a16:creationId xmlns:a16="http://schemas.microsoft.com/office/drawing/2014/main" xmlns="" id="{02F5ED86-8117-4D33-8E4A-39B334AB7D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0534" y="2408787"/>
                    <a:ext cx="709613" cy="606425"/>
                  </a:xfrm>
                  <a:custGeom>
                    <a:avLst/>
                    <a:gdLst>
                      <a:gd name="T0" fmla="*/ 241 w 361"/>
                      <a:gd name="T1" fmla="*/ 351 h 351"/>
                      <a:gd name="T2" fmla="*/ 0 w 361"/>
                      <a:gd name="T3" fmla="*/ 121 h 351"/>
                      <a:gd name="T4" fmla="*/ 142 w 361"/>
                      <a:gd name="T5" fmla="*/ 0 h 351"/>
                      <a:gd name="T6" fmla="*/ 361 w 361"/>
                      <a:gd name="T7" fmla="*/ 210 h 351"/>
                      <a:gd name="T8" fmla="*/ 241 w 361"/>
                      <a:gd name="T9" fmla="*/ 351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1" h="351">
                        <a:moveTo>
                          <a:pt x="241" y="351"/>
                        </a:moveTo>
                        <a:lnTo>
                          <a:pt x="0" y="121"/>
                        </a:lnTo>
                        <a:lnTo>
                          <a:pt x="142" y="0"/>
                        </a:lnTo>
                        <a:lnTo>
                          <a:pt x="361" y="210"/>
                        </a:lnTo>
                        <a:lnTo>
                          <a:pt x="241" y="351"/>
                        </a:lnTo>
                        <a:close/>
                      </a:path>
                    </a:pathLst>
                  </a:custGeom>
                  <a:solidFill>
                    <a:srgbClr val="5194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27" name="Freeform 12">
                    <a:extLst>
                      <a:ext uri="{FF2B5EF4-FFF2-40B4-BE49-F238E27FC236}">
                        <a16:creationId xmlns:a16="http://schemas.microsoft.com/office/drawing/2014/main" xmlns="" id="{18F43B56-CC38-491A-A9E8-A33B509D3E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616750"/>
                    <a:ext cx="1897063" cy="796925"/>
                  </a:xfrm>
                  <a:custGeom>
                    <a:avLst/>
                    <a:gdLst>
                      <a:gd name="T0" fmla="*/ 722 w 963"/>
                      <a:gd name="T1" fmla="*/ 0 h 461"/>
                      <a:gd name="T2" fmla="*/ 0 w 963"/>
                      <a:gd name="T3" fmla="*/ 0 h 461"/>
                      <a:gd name="T4" fmla="*/ 241 w 963"/>
                      <a:gd name="T5" fmla="*/ 230 h 461"/>
                      <a:gd name="T6" fmla="*/ 0 w 963"/>
                      <a:gd name="T7" fmla="*/ 461 h 461"/>
                      <a:gd name="T8" fmla="*/ 722 w 963"/>
                      <a:gd name="T9" fmla="*/ 461 h 461"/>
                      <a:gd name="T10" fmla="*/ 963 w 963"/>
                      <a:gd name="T11" fmla="*/ 230 h 461"/>
                      <a:gd name="T12" fmla="*/ 722 w 963"/>
                      <a:gd name="T13" fmla="*/ 0 h 4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3" h="461">
                        <a:moveTo>
                          <a:pt x="722" y="0"/>
                        </a:moveTo>
                        <a:lnTo>
                          <a:pt x="0" y="0"/>
                        </a:lnTo>
                        <a:lnTo>
                          <a:pt x="241" y="230"/>
                        </a:lnTo>
                        <a:lnTo>
                          <a:pt x="0" y="461"/>
                        </a:lnTo>
                        <a:lnTo>
                          <a:pt x="722" y="461"/>
                        </a:lnTo>
                        <a:lnTo>
                          <a:pt x="963" y="230"/>
                        </a:lnTo>
                        <a:lnTo>
                          <a:pt x="722" y="0"/>
                        </a:lnTo>
                        <a:close/>
                      </a:path>
                    </a:pathLst>
                  </a:custGeom>
                  <a:solidFill>
                    <a:srgbClr val="2F7EC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</p:grpSp>
            <p:sp>
              <p:nvSpPr>
                <p:cNvPr id="124" name="Text Box 13">
                  <a:extLst>
                    <a:ext uri="{FF2B5EF4-FFF2-40B4-BE49-F238E27FC236}">
                      <a16:creationId xmlns:a16="http://schemas.microsoft.com/office/drawing/2014/main" xmlns="" id="{DFDF79D7-CD3A-4616-8EB6-C1E8B758CE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92747" y="2747932"/>
                  <a:ext cx="1112714" cy="4770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VE" altLang="x-none" b="1" dirty="0" err="1">
                      <a:solidFill>
                        <a:srgbClr val="FFFF00"/>
                      </a:solidFill>
                    </a:rPr>
                    <a:t>Transport</a:t>
                  </a:r>
                  <a:endParaRPr lang="es-VE" altLang="x-none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11" name="Grupo 107">
                <a:extLst>
                  <a:ext uri="{FF2B5EF4-FFF2-40B4-BE49-F238E27FC236}">
                    <a16:creationId xmlns:a16="http://schemas.microsoft.com/office/drawing/2014/main" xmlns="" id="{CF91C809-0817-46D6-9D5A-041B55F74482}"/>
                  </a:ext>
                </a:extLst>
              </p:cNvPr>
              <p:cNvGrpSpPr/>
              <p:nvPr/>
            </p:nvGrpSpPr>
            <p:grpSpPr>
              <a:xfrm>
                <a:off x="7156427" y="2356045"/>
                <a:ext cx="2133601" cy="1004888"/>
                <a:chOff x="3536546" y="2408787"/>
                <a:chExt cx="2133601" cy="1004888"/>
              </a:xfrm>
            </p:grpSpPr>
            <p:grpSp>
              <p:nvGrpSpPr>
                <p:cNvPr id="118" name="Grupo 114">
                  <a:extLst>
                    <a:ext uri="{FF2B5EF4-FFF2-40B4-BE49-F238E27FC236}">
                      <a16:creationId xmlns:a16="http://schemas.microsoft.com/office/drawing/2014/main" xmlns="" id="{78E867A0-7ABD-4E98-9C16-B3AAB3FE5BD3}"/>
                    </a:ext>
                  </a:extLst>
                </p:cNvPr>
                <p:cNvGrpSpPr/>
                <p:nvPr/>
              </p:nvGrpSpPr>
              <p:grpSpPr>
                <a:xfrm>
                  <a:off x="3536546" y="2408787"/>
                  <a:ext cx="2133601" cy="1004888"/>
                  <a:chOff x="3536546" y="2408787"/>
                  <a:chExt cx="2133601" cy="1004888"/>
                </a:xfrm>
              </p:grpSpPr>
              <p:sp>
                <p:nvSpPr>
                  <p:cNvPr id="120" name="Freeform 10">
                    <a:extLst>
                      <a:ext uri="{FF2B5EF4-FFF2-40B4-BE49-F238E27FC236}">
                        <a16:creationId xmlns:a16="http://schemas.microsoft.com/office/drawing/2014/main" xmlns="" id="{74A308C1-3A08-4382-8F91-1A18B7C077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408787"/>
                    <a:ext cx="1703388" cy="207963"/>
                  </a:xfrm>
                  <a:custGeom>
                    <a:avLst/>
                    <a:gdLst>
                      <a:gd name="T0" fmla="*/ 722 w 864"/>
                      <a:gd name="T1" fmla="*/ 121 h 121"/>
                      <a:gd name="T2" fmla="*/ 0 w 864"/>
                      <a:gd name="T3" fmla="*/ 121 h 121"/>
                      <a:gd name="T4" fmla="*/ 210 w 864"/>
                      <a:gd name="T5" fmla="*/ 0 h 121"/>
                      <a:gd name="T6" fmla="*/ 864 w 864"/>
                      <a:gd name="T7" fmla="*/ 0 h 121"/>
                      <a:gd name="T8" fmla="*/ 722 w 864"/>
                      <a:gd name="T9" fmla="*/ 121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4" h="121">
                        <a:moveTo>
                          <a:pt x="722" y="121"/>
                        </a:moveTo>
                        <a:lnTo>
                          <a:pt x="0" y="121"/>
                        </a:lnTo>
                        <a:lnTo>
                          <a:pt x="210" y="0"/>
                        </a:lnTo>
                        <a:lnTo>
                          <a:pt x="864" y="0"/>
                        </a:lnTo>
                        <a:lnTo>
                          <a:pt x="722" y="121"/>
                        </a:lnTo>
                        <a:close/>
                      </a:path>
                    </a:pathLst>
                  </a:custGeom>
                  <a:solidFill>
                    <a:srgbClr val="235D9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21" name="Freeform 11">
                    <a:extLst>
                      <a:ext uri="{FF2B5EF4-FFF2-40B4-BE49-F238E27FC236}">
                        <a16:creationId xmlns:a16="http://schemas.microsoft.com/office/drawing/2014/main" xmlns="" id="{0372E6FB-0AAA-4077-A7B9-629C821755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0534" y="2408787"/>
                    <a:ext cx="709613" cy="606425"/>
                  </a:xfrm>
                  <a:custGeom>
                    <a:avLst/>
                    <a:gdLst>
                      <a:gd name="T0" fmla="*/ 241 w 361"/>
                      <a:gd name="T1" fmla="*/ 351 h 351"/>
                      <a:gd name="T2" fmla="*/ 0 w 361"/>
                      <a:gd name="T3" fmla="*/ 121 h 351"/>
                      <a:gd name="T4" fmla="*/ 142 w 361"/>
                      <a:gd name="T5" fmla="*/ 0 h 351"/>
                      <a:gd name="T6" fmla="*/ 361 w 361"/>
                      <a:gd name="T7" fmla="*/ 210 h 351"/>
                      <a:gd name="T8" fmla="*/ 241 w 361"/>
                      <a:gd name="T9" fmla="*/ 351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1" h="351">
                        <a:moveTo>
                          <a:pt x="241" y="351"/>
                        </a:moveTo>
                        <a:lnTo>
                          <a:pt x="0" y="121"/>
                        </a:lnTo>
                        <a:lnTo>
                          <a:pt x="142" y="0"/>
                        </a:lnTo>
                        <a:lnTo>
                          <a:pt x="361" y="210"/>
                        </a:lnTo>
                        <a:lnTo>
                          <a:pt x="241" y="351"/>
                        </a:lnTo>
                        <a:close/>
                      </a:path>
                    </a:pathLst>
                  </a:custGeom>
                  <a:solidFill>
                    <a:srgbClr val="5194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22" name="Freeform 12">
                    <a:extLst>
                      <a:ext uri="{FF2B5EF4-FFF2-40B4-BE49-F238E27FC236}">
                        <a16:creationId xmlns:a16="http://schemas.microsoft.com/office/drawing/2014/main" xmlns="" id="{0BA4862C-EC8B-45F3-8207-9BDB0E4788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616750"/>
                    <a:ext cx="1897063" cy="796925"/>
                  </a:xfrm>
                  <a:custGeom>
                    <a:avLst/>
                    <a:gdLst>
                      <a:gd name="T0" fmla="*/ 722 w 963"/>
                      <a:gd name="T1" fmla="*/ 0 h 461"/>
                      <a:gd name="T2" fmla="*/ 0 w 963"/>
                      <a:gd name="T3" fmla="*/ 0 h 461"/>
                      <a:gd name="T4" fmla="*/ 241 w 963"/>
                      <a:gd name="T5" fmla="*/ 230 h 461"/>
                      <a:gd name="T6" fmla="*/ 0 w 963"/>
                      <a:gd name="T7" fmla="*/ 461 h 461"/>
                      <a:gd name="T8" fmla="*/ 722 w 963"/>
                      <a:gd name="T9" fmla="*/ 461 h 461"/>
                      <a:gd name="T10" fmla="*/ 963 w 963"/>
                      <a:gd name="T11" fmla="*/ 230 h 461"/>
                      <a:gd name="T12" fmla="*/ 722 w 963"/>
                      <a:gd name="T13" fmla="*/ 0 h 4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3" h="461">
                        <a:moveTo>
                          <a:pt x="722" y="0"/>
                        </a:moveTo>
                        <a:lnTo>
                          <a:pt x="0" y="0"/>
                        </a:lnTo>
                        <a:lnTo>
                          <a:pt x="241" y="230"/>
                        </a:lnTo>
                        <a:lnTo>
                          <a:pt x="0" y="461"/>
                        </a:lnTo>
                        <a:lnTo>
                          <a:pt x="722" y="461"/>
                        </a:lnTo>
                        <a:lnTo>
                          <a:pt x="963" y="230"/>
                        </a:lnTo>
                        <a:lnTo>
                          <a:pt x="722" y="0"/>
                        </a:lnTo>
                        <a:close/>
                      </a:path>
                    </a:pathLst>
                  </a:custGeom>
                  <a:solidFill>
                    <a:srgbClr val="2F7EC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</p:grpSp>
            <p:sp>
              <p:nvSpPr>
                <p:cNvPr id="119" name="Text Box 13">
                  <a:extLst>
                    <a:ext uri="{FF2B5EF4-FFF2-40B4-BE49-F238E27FC236}">
                      <a16:creationId xmlns:a16="http://schemas.microsoft.com/office/drawing/2014/main" xmlns="" id="{07535DA1-E550-411A-9CCF-A560734D30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97597" y="2716922"/>
                  <a:ext cx="1302964" cy="4770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VE" altLang="x-none" b="1" dirty="0" err="1">
                      <a:solidFill>
                        <a:srgbClr val="FFFF00"/>
                      </a:solidFill>
                    </a:rPr>
                    <a:t>Purification</a:t>
                  </a:r>
                  <a:endParaRPr lang="es-VE" altLang="x-none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112" name="Grupo 108">
                <a:extLst>
                  <a:ext uri="{FF2B5EF4-FFF2-40B4-BE49-F238E27FC236}">
                    <a16:creationId xmlns:a16="http://schemas.microsoft.com/office/drawing/2014/main" xmlns="" id="{FD2FBFAC-A021-4B2D-9A89-74ED30D310E9}"/>
                  </a:ext>
                </a:extLst>
              </p:cNvPr>
              <p:cNvGrpSpPr/>
              <p:nvPr/>
            </p:nvGrpSpPr>
            <p:grpSpPr>
              <a:xfrm>
                <a:off x="9087241" y="2356045"/>
                <a:ext cx="2133601" cy="1004888"/>
                <a:chOff x="3536546" y="2408787"/>
                <a:chExt cx="2133601" cy="1004888"/>
              </a:xfrm>
            </p:grpSpPr>
            <p:grpSp>
              <p:nvGrpSpPr>
                <p:cNvPr id="113" name="Grupo 109">
                  <a:extLst>
                    <a:ext uri="{FF2B5EF4-FFF2-40B4-BE49-F238E27FC236}">
                      <a16:creationId xmlns:a16="http://schemas.microsoft.com/office/drawing/2014/main" xmlns="" id="{29ED0EFB-2730-48E5-B1C7-81B6900A250A}"/>
                    </a:ext>
                  </a:extLst>
                </p:cNvPr>
                <p:cNvGrpSpPr/>
                <p:nvPr/>
              </p:nvGrpSpPr>
              <p:grpSpPr>
                <a:xfrm>
                  <a:off x="3536546" y="2408787"/>
                  <a:ext cx="2133601" cy="1004888"/>
                  <a:chOff x="3536546" y="2408787"/>
                  <a:chExt cx="2133601" cy="1004888"/>
                </a:xfrm>
              </p:grpSpPr>
              <p:sp>
                <p:nvSpPr>
                  <p:cNvPr id="115" name="Freeform 10">
                    <a:extLst>
                      <a:ext uri="{FF2B5EF4-FFF2-40B4-BE49-F238E27FC236}">
                        <a16:creationId xmlns:a16="http://schemas.microsoft.com/office/drawing/2014/main" xmlns="" id="{8E4432E7-45A3-4D2C-938E-1C46C2C5CD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408787"/>
                    <a:ext cx="1703388" cy="207963"/>
                  </a:xfrm>
                  <a:custGeom>
                    <a:avLst/>
                    <a:gdLst>
                      <a:gd name="T0" fmla="*/ 722 w 864"/>
                      <a:gd name="T1" fmla="*/ 121 h 121"/>
                      <a:gd name="T2" fmla="*/ 0 w 864"/>
                      <a:gd name="T3" fmla="*/ 121 h 121"/>
                      <a:gd name="T4" fmla="*/ 210 w 864"/>
                      <a:gd name="T5" fmla="*/ 0 h 121"/>
                      <a:gd name="T6" fmla="*/ 864 w 864"/>
                      <a:gd name="T7" fmla="*/ 0 h 121"/>
                      <a:gd name="T8" fmla="*/ 722 w 864"/>
                      <a:gd name="T9" fmla="*/ 121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4" h="121">
                        <a:moveTo>
                          <a:pt x="722" y="121"/>
                        </a:moveTo>
                        <a:lnTo>
                          <a:pt x="0" y="121"/>
                        </a:lnTo>
                        <a:lnTo>
                          <a:pt x="210" y="0"/>
                        </a:lnTo>
                        <a:lnTo>
                          <a:pt x="864" y="0"/>
                        </a:lnTo>
                        <a:lnTo>
                          <a:pt x="722" y="121"/>
                        </a:lnTo>
                        <a:close/>
                      </a:path>
                    </a:pathLst>
                  </a:custGeom>
                  <a:solidFill>
                    <a:srgbClr val="235D9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16" name="Freeform 11">
                    <a:extLst>
                      <a:ext uri="{FF2B5EF4-FFF2-40B4-BE49-F238E27FC236}">
                        <a16:creationId xmlns:a16="http://schemas.microsoft.com/office/drawing/2014/main" xmlns="" id="{A36F2312-FFE5-46C0-9131-E73BD196F5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0534" y="2408787"/>
                    <a:ext cx="709613" cy="606425"/>
                  </a:xfrm>
                  <a:custGeom>
                    <a:avLst/>
                    <a:gdLst>
                      <a:gd name="T0" fmla="*/ 241 w 361"/>
                      <a:gd name="T1" fmla="*/ 351 h 351"/>
                      <a:gd name="T2" fmla="*/ 0 w 361"/>
                      <a:gd name="T3" fmla="*/ 121 h 351"/>
                      <a:gd name="T4" fmla="*/ 142 w 361"/>
                      <a:gd name="T5" fmla="*/ 0 h 351"/>
                      <a:gd name="T6" fmla="*/ 361 w 361"/>
                      <a:gd name="T7" fmla="*/ 210 h 351"/>
                      <a:gd name="T8" fmla="*/ 241 w 361"/>
                      <a:gd name="T9" fmla="*/ 351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1" h="351">
                        <a:moveTo>
                          <a:pt x="241" y="351"/>
                        </a:moveTo>
                        <a:lnTo>
                          <a:pt x="0" y="121"/>
                        </a:lnTo>
                        <a:lnTo>
                          <a:pt x="142" y="0"/>
                        </a:lnTo>
                        <a:lnTo>
                          <a:pt x="361" y="210"/>
                        </a:lnTo>
                        <a:lnTo>
                          <a:pt x="241" y="351"/>
                        </a:lnTo>
                        <a:close/>
                      </a:path>
                    </a:pathLst>
                  </a:custGeom>
                  <a:solidFill>
                    <a:srgbClr val="5194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  <p:sp>
                <p:nvSpPr>
                  <p:cNvPr id="117" name="Freeform 12">
                    <a:extLst>
                      <a:ext uri="{FF2B5EF4-FFF2-40B4-BE49-F238E27FC236}">
                        <a16:creationId xmlns:a16="http://schemas.microsoft.com/office/drawing/2014/main" xmlns="" id="{39BAF9C7-F4DB-4C00-94E2-98E60F0578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36546" y="2616750"/>
                    <a:ext cx="1897063" cy="796925"/>
                  </a:xfrm>
                  <a:custGeom>
                    <a:avLst/>
                    <a:gdLst>
                      <a:gd name="T0" fmla="*/ 722 w 963"/>
                      <a:gd name="T1" fmla="*/ 0 h 461"/>
                      <a:gd name="T2" fmla="*/ 0 w 963"/>
                      <a:gd name="T3" fmla="*/ 0 h 461"/>
                      <a:gd name="T4" fmla="*/ 241 w 963"/>
                      <a:gd name="T5" fmla="*/ 230 h 461"/>
                      <a:gd name="T6" fmla="*/ 0 w 963"/>
                      <a:gd name="T7" fmla="*/ 461 h 461"/>
                      <a:gd name="T8" fmla="*/ 722 w 963"/>
                      <a:gd name="T9" fmla="*/ 461 h 461"/>
                      <a:gd name="T10" fmla="*/ 963 w 963"/>
                      <a:gd name="T11" fmla="*/ 230 h 461"/>
                      <a:gd name="T12" fmla="*/ 722 w 963"/>
                      <a:gd name="T13" fmla="*/ 0 h 4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3" h="461">
                        <a:moveTo>
                          <a:pt x="722" y="0"/>
                        </a:moveTo>
                        <a:lnTo>
                          <a:pt x="0" y="0"/>
                        </a:lnTo>
                        <a:lnTo>
                          <a:pt x="241" y="230"/>
                        </a:lnTo>
                        <a:lnTo>
                          <a:pt x="0" y="461"/>
                        </a:lnTo>
                        <a:lnTo>
                          <a:pt x="722" y="461"/>
                        </a:lnTo>
                        <a:lnTo>
                          <a:pt x="963" y="230"/>
                        </a:lnTo>
                        <a:lnTo>
                          <a:pt x="722" y="0"/>
                        </a:lnTo>
                        <a:close/>
                      </a:path>
                    </a:pathLst>
                  </a:custGeom>
                  <a:solidFill>
                    <a:srgbClr val="2F7EC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x-none" sz="5689"/>
                  </a:p>
                </p:txBody>
              </p:sp>
            </p:grpSp>
            <p:sp>
              <p:nvSpPr>
                <p:cNvPr id="114" name="Text Box 13">
                  <a:extLst>
                    <a:ext uri="{FF2B5EF4-FFF2-40B4-BE49-F238E27FC236}">
                      <a16:creationId xmlns:a16="http://schemas.microsoft.com/office/drawing/2014/main" xmlns="" id="{8A06546A-08C9-4681-8FA2-0F3EB940B6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3576" y="2752416"/>
                  <a:ext cx="1337902" cy="4770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VE" altLang="x-none" b="1" dirty="0" err="1">
                      <a:solidFill>
                        <a:srgbClr val="FFFF00"/>
                      </a:solidFill>
                    </a:rPr>
                    <a:t>Distribution</a:t>
                  </a:r>
                  <a:endParaRPr lang="es-VE" altLang="x-none" b="1" dirty="0">
                    <a:solidFill>
                      <a:srgbClr val="FFFF00"/>
                    </a:solidFill>
                  </a:endParaRPr>
                </a:p>
              </p:txBody>
            </p:sp>
          </p:grpSp>
        </p:grpSp>
        <p:pic>
          <p:nvPicPr>
            <p:cNvPr id="9" name="Picture 2" descr="Resultado de imagen para foto embalse">
              <a:extLst>
                <a:ext uri="{FF2B5EF4-FFF2-40B4-BE49-F238E27FC236}">
                  <a16:creationId xmlns:a16="http://schemas.microsoft.com/office/drawing/2014/main" xmlns="" id="{70D73F86-0334-4A05-8843-9ECD5CF95B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672581"/>
              <a:ext cx="1686717" cy="988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://www.planoinformativo.com/stock11/image/2014/Agosto/16/obrasagua.jpg">
              <a:extLst>
                <a:ext uri="{FF2B5EF4-FFF2-40B4-BE49-F238E27FC236}">
                  <a16:creationId xmlns:a16="http://schemas.microsoft.com/office/drawing/2014/main" xmlns="" id="{B3B6D3B2-1889-4885-A00F-16FBDF25DD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252"/>
            <a:stretch/>
          </p:blipFill>
          <p:spPr bwMode="auto">
            <a:xfrm>
              <a:off x="1970403" y="6058653"/>
              <a:ext cx="1377008" cy="537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Imagen relacionada">
              <a:extLst>
                <a:ext uri="{FF2B5EF4-FFF2-40B4-BE49-F238E27FC236}">
                  <a16:creationId xmlns:a16="http://schemas.microsoft.com/office/drawing/2014/main" xmlns="" id="{419F96CD-1457-4B25-AE33-90E40D9780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4511" y="5246738"/>
              <a:ext cx="1452346" cy="639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Resultado de imagen para rio tocuyo">
              <a:extLst>
                <a:ext uri="{FF2B5EF4-FFF2-40B4-BE49-F238E27FC236}">
                  <a16:creationId xmlns:a16="http://schemas.microsoft.com/office/drawing/2014/main" xmlns="" id="{574FD85C-11DE-4B87-9777-1645C7D9B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27" y="4855239"/>
              <a:ext cx="1335753" cy="782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Resultado de imagen para tuberias de distribuciÃ³n de agua potable">
              <a:extLst>
                <a:ext uri="{FF2B5EF4-FFF2-40B4-BE49-F238E27FC236}">
                  <a16:creationId xmlns:a16="http://schemas.microsoft.com/office/drawing/2014/main" xmlns="" id="{F225CB27-EAC8-4D07-9443-2E23765745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235" y="5675743"/>
              <a:ext cx="835364" cy="982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Imagen relacionada">
              <a:extLst>
                <a:ext uri="{FF2B5EF4-FFF2-40B4-BE49-F238E27FC236}">
                  <a16:creationId xmlns:a16="http://schemas.microsoft.com/office/drawing/2014/main" xmlns="" id="{4C8CB310-94D9-4521-B03E-979B77B30A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454" y="4929914"/>
              <a:ext cx="1452347" cy="636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Resultado de imagen para plantas potabilizadoras">
              <a:extLst>
                <a:ext uri="{FF2B5EF4-FFF2-40B4-BE49-F238E27FC236}">
                  <a16:creationId xmlns:a16="http://schemas.microsoft.com/office/drawing/2014/main" xmlns="" id="{1EA41D3A-A4D8-4062-978C-DC37DA884F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0339" y="5886069"/>
              <a:ext cx="2186801" cy="77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6" descr="Resultado de imagen para plantas potabilizadoras">
              <a:extLst>
                <a:ext uri="{FF2B5EF4-FFF2-40B4-BE49-F238E27FC236}">
                  <a16:creationId xmlns:a16="http://schemas.microsoft.com/office/drawing/2014/main" xmlns="" id="{A58A7A5E-5FB1-440F-95A4-173259DC21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527"/>
            <a:stretch/>
          </p:blipFill>
          <p:spPr bwMode="auto">
            <a:xfrm>
              <a:off x="5492251" y="4918488"/>
              <a:ext cx="2292719" cy="817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 descr="Resultado de imagen para tanques de distribuciÃ³n agua potable">
              <a:extLst>
                <a:ext uri="{FF2B5EF4-FFF2-40B4-BE49-F238E27FC236}">
                  <a16:creationId xmlns:a16="http://schemas.microsoft.com/office/drawing/2014/main" xmlns="" id="{AC3BAFD3-7CCC-4C33-9019-523B7229D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2002" y="5814206"/>
              <a:ext cx="950463" cy="850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Imagen relacionada">
              <a:extLst>
                <a:ext uri="{FF2B5EF4-FFF2-40B4-BE49-F238E27FC236}">
                  <a16:creationId xmlns:a16="http://schemas.microsoft.com/office/drawing/2014/main" xmlns="" id="{E25B1F8C-44C7-49E5-B898-E6ED29E847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27" r="13897" b="15181"/>
            <a:stretch/>
          </p:blipFill>
          <p:spPr bwMode="auto">
            <a:xfrm>
              <a:off x="8249905" y="4905528"/>
              <a:ext cx="1633916" cy="798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upo 15">
              <a:extLst>
                <a:ext uri="{FF2B5EF4-FFF2-40B4-BE49-F238E27FC236}">
                  <a16:creationId xmlns:a16="http://schemas.microsoft.com/office/drawing/2014/main" xmlns="" id="{01446251-32B1-4AD9-A575-F172D6991084}"/>
                </a:ext>
              </a:extLst>
            </p:cNvPr>
            <p:cNvGrpSpPr/>
            <p:nvPr/>
          </p:nvGrpSpPr>
          <p:grpSpPr>
            <a:xfrm>
              <a:off x="929423" y="2671718"/>
              <a:ext cx="1436815" cy="1667692"/>
              <a:chOff x="1000731" y="1445854"/>
              <a:chExt cx="1452516" cy="2154284"/>
            </a:xfrm>
          </p:grpSpPr>
          <p:sp>
            <p:nvSpPr>
              <p:cNvPr id="103" name="Cubo 99">
                <a:extLst>
                  <a:ext uri="{FF2B5EF4-FFF2-40B4-BE49-F238E27FC236}">
                    <a16:creationId xmlns:a16="http://schemas.microsoft.com/office/drawing/2014/main" xmlns="" id="{4D24D72E-0AD5-47A4-B535-12FD29296169}"/>
                  </a:ext>
                </a:extLst>
              </p:cNvPr>
              <p:cNvSpPr/>
              <p:nvPr/>
            </p:nvSpPr>
            <p:spPr>
              <a:xfrm>
                <a:off x="1000731" y="1445854"/>
                <a:ext cx="1449561" cy="2154284"/>
              </a:xfrm>
              <a:prstGeom prst="cub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88996" tIns="144498" rIns="288996" bIns="1444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x-none" sz="5689"/>
              </a:p>
            </p:txBody>
          </p:sp>
          <p:cxnSp>
            <p:nvCxnSpPr>
              <p:cNvPr id="104" name="Conector recto 100">
                <a:extLst>
                  <a:ext uri="{FF2B5EF4-FFF2-40B4-BE49-F238E27FC236}">
                    <a16:creationId xmlns:a16="http://schemas.microsoft.com/office/drawing/2014/main" xmlns="" id="{6E543E18-E690-46FF-82C7-95BF73E56D1A}"/>
                  </a:ext>
                </a:extLst>
              </p:cNvPr>
              <p:cNvCxnSpPr/>
              <p:nvPr/>
            </p:nvCxnSpPr>
            <p:spPr>
              <a:xfrm>
                <a:off x="1000731" y="30025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101">
                <a:extLst>
                  <a:ext uri="{FF2B5EF4-FFF2-40B4-BE49-F238E27FC236}">
                    <a16:creationId xmlns:a16="http://schemas.microsoft.com/office/drawing/2014/main" xmlns="" id="{A37C3607-EA72-4238-BFFE-6E3362B043F6}"/>
                  </a:ext>
                </a:extLst>
              </p:cNvPr>
              <p:cNvCxnSpPr/>
              <p:nvPr/>
            </p:nvCxnSpPr>
            <p:spPr>
              <a:xfrm>
                <a:off x="1000731" y="23548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102">
                <a:extLst>
                  <a:ext uri="{FF2B5EF4-FFF2-40B4-BE49-F238E27FC236}">
                    <a16:creationId xmlns:a16="http://schemas.microsoft.com/office/drawing/2014/main" xmlns="" id="{EA75B98C-2598-428B-B460-1445A0D916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8051" y="2665670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103">
                <a:extLst>
                  <a:ext uri="{FF2B5EF4-FFF2-40B4-BE49-F238E27FC236}">
                    <a16:creationId xmlns:a16="http://schemas.microsoft.com/office/drawing/2014/main" xmlns="" id="{B60D510E-C5F0-4C1F-8577-89697F0DA4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3136" y="2020158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o 16">
              <a:extLst>
                <a:ext uri="{FF2B5EF4-FFF2-40B4-BE49-F238E27FC236}">
                  <a16:creationId xmlns:a16="http://schemas.microsoft.com/office/drawing/2014/main" xmlns="" id="{13AF4FC9-50F3-4305-B524-E02EFBA959D6}"/>
                </a:ext>
              </a:extLst>
            </p:cNvPr>
            <p:cNvGrpSpPr/>
            <p:nvPr/>
          </p:nvGrpSpPr>
          <p:grpSpPr>
            <a:xfrm>
              <a:off x="2826825" y="2679852"/>
              <a:ext cx="1436815" cy="1667692"/>
              <a:chOff x="1000731" y="1445854"/>
              <a:chExt cx="1452516" cy="2154284"/>
            </a:xfrm>
          </p:grpSpPr>
          <p:sp>
            <p:nvSpPr>
              <p:cNvPr id="98" name="Cubo 94">
                <a:extLst>
                  <a:ext uri="{FF2B5EF4-FFF2-40B4-BE49-F238E27FC236}">
                    <a16:creationId xmlns:a16="http://schemas.microsoft.com/office/drawing/2014/main" xmlns="" id="{847D32AA-A911-4C4F-8CFB-512EECB742FA}"/>
                  </a:ext>
                </a:extLst>
              </p:cNvPr>
              <p:cNvSpPr/>
              <p:nvPr/>
            </p:nvSpPr>
            <p:spPr>
              <a:xfrm>
                <a:off x="1000731" y="1445854"/>
                <a:ext cx="1449561" cy="2154284"/>
              </a:xfrm>
              <a:prstGeom prst="cub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88996" tIns="144498" rIns="288996" bIns="1444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x-none" sz="5689"/>
              </a:p>
            </p:txBody>
          </p:sp>
          <p:cxnSp>
            <p:nvCxnSpPr>
              <p:cNvPr id="99" name="Conector recto 95">
                <a:extLst>
                  <a:ext uri="{FF2B5EF4-FFF2-40B4-BE49-F238E27FC236}">
                    <a16:creationId xmlns:a16="http://schemas.microsoft.com/office/drawing/2014/main" xmlns="" id="{86F69EB8-CC36-47FA-BFF9-B74CC8D36B43}"/>
                  </a:ext>
                </a:extLst>
              </p:cNvPr>
              <p:cNvCxnSpPr/>
              <p:nvPr/>
            </p:nvCxnSpPr>
            <p:spPr>
              <a:xfrm>
                <a:off x="1000731" y="30025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cto 96">
                <a:extLst>
                  <a:ext uri="{FF2B5EF4-FFF2-40B4-BE49-F238E27FC236}">
                    <a16:creationId xmlns:a16="http://schemas.microsoft.com/office/drawing/2014/main" xmlns="" id="{181A8021-6C14-4008-911E-0C8A25A1B8CB}"/>
                  </a:ext>
                </a:extLst>
              </p:cNvPr>
              <p:cNvCxnSpPr/>
              <p:nvPr/>
            </p:nvCxnSpPr>
            <p:spPr>
              <a:xfrm>
                <a:off x="1000731" y="23548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cto 97">
                <a:extLst>
                  <a:ext uri="{FF2B5EF4-FFF2-40B4-BE49-F238E27FC236}">
                    <a16:creationId xmlns:a16="http://schemas.microsoft.com/office/drawing/2014/main" xmlns="" id="{40488C4B-3259-4A6B-8E2E-597EF1F17C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8051" y="2665670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98">
                <a:extLst>
                  <a:ext uri="{FF2B5EF4-FFF2-40B4-BE49-F238E27FC236}">
                    <a16:creationId xmlns:a16="http://schemas.microsoft.com/office/drawing/2014/main" xmlns="" id="{7E117B64-EBFA-4540-95F6-B6214E48A9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3136" y="2020158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o 17">
              <a:extLst>
                <a:ext uri="{FF2B5EF4-FFF2-40B4-BE49-F238E27FC236}">
                  <a16:creationId xmlns:a16="http://schemas.microsoft.com/office/drawing/2014/main" xmlns="" id="{51403B62-5F28-4DC2-9B08-88A54CDF72FB}"/>
                </a:ext>
              </a:extLst>
            </p:cNvPr>
            <p:cNvGrpSpPr/>
            <p:nvPr/>
          </p:nvGrpSpPr>
          <p:grpSpPr>
            <a:xfrm>
              <a:off x="4745023" y="2679851"/>
              <a:ext cx="1436815" cy="1667692"/>
              <a:chOff x="1000731" y="1445854"/>
              <a:chExt cx="1452516" cy="2154284"/>
            </a:xfrm>
          </p:grpSpPr>
          <p:sp>
            <p:nvSpPr>
              <p:cNvPr id="93" name="Cubo 89">
                <a:extLst>
                  <a:ext uri="{FF2B5EF4-FFF2-40B4-BE49-F238E27FC236}">
                    <a16:creationId xmlns:a16="http://schemas.microsoft.com/office/drawing/2014/main" xmlns="" id="{698AD8A9-F5FA-48EE-B0E4-5E8CEAFA64F6}"/>
                  </a:ext>
                </a:extLst>
              </p:cNvPr>
              <p:cNvSpPr/>
              <p:nvPr/>
            </p:nvSpPr>
            <p:spPr>
              <a:xfrm>
                <a:off x="1000731" y="1445854"/>
                <a:ext cx="1449561" cy="2154284"/>
              </a:xfrm>
              <a:prstGeom prst="cub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88996" tIns="144498" rIns="288996" bIns="1444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x-none" sz="5689"/>
              </a:p>
            </p:txBody>
          </p:sp>
          <p:cxnSp>
            <p:nvCxnSpPr>
              <p:cNvPr id="94" name="Conector recto 90">
                <a:extLst>
                  <a:ext uri="{FF2B5EF4-FFF2-40B4-BE49-F238E27FC236}">
                    <a16:creationId xmlns:a16="http://schemas.microsoft.com/office/drawing/2014/main" xmlns="" id="{1320946B-7E2B-4994-B72F-67435769BDDA}"/>
                  </a:ext>
                </a:extLst>
              </p:cNvPr>
              <p:cNvCxnSpPr/>
              <p:nvPr/>
            </p:nvCxnSpPr>
            <p:spPr>
              <a:xfrm>
                <a:off x="1000731" y="30025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cto 91">
                <a:extLst>
                  <a:ext uri="{FF2B5EF4-FFF2-40B4-BE49-F238E27FC236}">
                    <a16:creationId xmlns:a16="http://schemas.microsoft.com/office/drawing/2014/main" xmlns="" id="{FAFDC132-3DD7-4F1A-9EEF-05E7B6DDFA27}"/>
                  </a:ext>
                </a:extLst>
              </p:cNvPr>
              <p:cNvCxnSpPr/>
              <p:nvPr/>
            </p:nvCxnSpPr>
            <p:spPr>
              <a:xfrm>
                <a:off x="1000731" y="23548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cto 92">
                <a:extLst>
                  <a:ext uri="{FF2B5EF4-FFF2-40B4-BE49-F238E27FC236}">
                    <a16:creationId xmlns:a16="http://schemas.microsoft.com/office/drawing/2014/main" xmlns="" id="{3302E554-4EEC-41ED-AA55-148E628297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8051" y="2665670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cto 93">
                <a:extLst>
                  <a:ext uri="{FF2B5EF4-FFF2-40B4-BE49-F238E27FC236}">
                    <a16:creationId xmlns:a16="http://schemas.microsoft.com/office/drawing/2014/main" xmlns="" id="{2AC81D4D-1224-4F83-A721-85919B0D2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3136" y="2020158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o 18">
              <a:extLst>
                <a:ext uri="{FF2B5EF4-FFF2-40B4-BE49-F238E27FC236}">
                  <a16:creationId xmlns:a16="http://schemas.microsoft.com/office/drawing/2014/main" xmlns="" id="{72F1B65C-2D60-47DE-BAC0-57DB333B7E5A}"/>
                </a:ext>
              </a:extLst>
            </p:cNvPr>
            <p:cNvGrpSpPr/>
            <p:nvPr/>
          </p:nvGrpSpPr>
          <p:grpSpPr>
            <a:xfrm>
              <a:off x="6682131" y="2679851"/>
              <a:ext cx="1436815" cy="1667692"/>
              <a:chOff x="1000731" y="1445854"/>
              <a:chExt cx="1452516" cy="2154284"/>
            </a:xfrm>
          </p:grpSpPr>
          <p:sp>
            <p:nvSpPr>
              <p:cNvPr id="88" name="Cubo 84">
                <a:extLst>
                  <a:ext uri="{FF2B5EF4-FFF2-40B4-BE49-F238E27FC236}">
                    <a16:creationId xmlns:a16="http://schemas.microsoft.com/office/drawing/2014/main" xmlns="" id="{44DF9897-7A08-446D-832F-A0C86109FECB}"/>
                  </a:ext>
                </a:extLst>
              </p:cNvPr>
              <p:cNvSpPr/>
              <p:nvPr/>
            </p:nvSpPr>
            <p:spPr>
              <a:xfrm>
                <a:off x="1000731" y="1445854"/>
                <a:ext cx="1449561" cy="2154284"/>
              </a:xfrm>
              <a:prstGeom prst="cub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88996" tIns="144498" rIns="288996" bIns="1444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x-none" sz="5689"/>
              </a:p>
            </p:txBody>
          </p:sp>
          <p:cxnSp>
            <p:nvCxnSpPr>
              <p:cNvPr id="89" name="Conector recto 85">
                <a:extLst>
                  <a:ext uri="{FF2B5EF4-FFF2-40B4-BE49-F238E27FC236}">
                    <a16:creationId xmlns:a16="http://schemas.microsoft.com/office/drawing/2014/main" xmlns="" id="{E0FC6C3F-C67D-4285-8B4A-4DAC4F4A369B}"/>
                  </a:ext>
                </a:extLst>
              </p:cNvPr>
              <p:cNvCxnSpPr/>
              <p:nvPr/>
            </p:nvCxnSpPr>
            <p:spPr>
              <a:xfrm>
                <a:off x="1000731" y="30025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86">
                <a:extLst>
                  <a:ext uri="{FF2B5EF4-FFF2-40B4-BE49-F238E27FC236}">
                    <a16:creationId xmlns:a16="http://schemas.microsoft.com/office/drawing/2014/main" xmlns="" id="{0089A52A-61BE-4ABD-93B8-C8AD2CE39C71}"/>
                  </a:ext>
                </a:extLst>
              </p:cNvPr>
              <p:cNvCxnSpPr/>
              <p:nvPr/>
            </p:nvCxnSpPr>
            <p:spPr>
              <a:xfrm>
                <a:off x="1000731" y="23548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87">
                <a:extLst>
                  <a:ext uri="{FF2B5EF4-FFF2-40B4-BE49-F238E27FC236}">
                    <a16:creationId xmlns:a16="http://schemas.microsoft.com/office/drawing/2014/main" xmlns="" id="{EE668385-F5D1-442F-A30F-EAA4075B14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8051" y="2665670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88">
                <a:extLst>
                  <a:ext uri="{FF2B5EF4-FFF2-40B4-BE49-F238E27FC236}">
                    <a16:creationId xmlns:a16="http://schemas.microsoft.com/office/drawing/2014/main" xmlns="" id="{0925EE3A-CBCD-4D91-8107-B14311D489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3136" y="2020158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19">
              <a:extLst>
                <a:ext uri="{FF2B5EF4-FFF2-40B4-BE49-F238E27FC236}">
                  <a16:creationId xmlns:a16="http://schemas.microsoft.com/office/drawing/2014/main" xmlns="" id="{B1E9883C-57BA-44A3-8ECA-D75D59F4CFB2}"/>
                </a:ext>
              </a:extLst>
            </p:cNvPr>
            <p:cNvGrpSpPr/>
            <p:nvPr/>
          </p:nvGrpSpPr>
          <p:grpSpPr>
            <a:xfrm>
              <a:off x="8593239" y="2671718"/>
              <a:ext cx="1436815" cy="1667692"/>
              <a:chOff x="1000731" y="1445854"/>
              <a:chExt cx="1452516" cy="2154284"/>
            </a:xfrm>
          </p:grpSpPr>
          <p:sp>
            <p:nvSpPr>
              <p:cNvPr id="83" name="Cubo 79">
                <a:extLst>
                  <a:ext uri="{FF2B5EF4-FFF2-40B4-BE49-F238E27FC236}">
                    <a16:creationId xmlns:a16="http://schemas.microsoft.com/office/drawing/2014/main" xmlns="" id="{C43324DC-EE2A-40D0-B4B0-AAC43FF974B6}"/>
                  </a:ext>
                </a:extLst>
              </p:cNvPr>
              <p:cNvSpPr/>
              <p:nvPr/>
            </p:nvSpPr>
            <p:spPr>
              <a:xfrm>
                <a:off x="1000731" y="1445854"/>
                <a:ext cx="1449561" cy="2154284"/>
              </a:xfrm>
              <a:prstGeom prst="cube">
                <a:avLst/>
              </a:pr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88996" tIns="144498" rIns="288996" bIns="1444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x-none" sz="5689"/>
              </a:p>
            </p:txBody>
          </p:sp>
          <p:cxnSp>
            <p:nvCxnSpPr>
              <p:cNvPr id="84" name="Conector recto 80">
                <a:extLst>
                  <a:ext uri="{FF2B5EF4-FFF2-40B4-BE49-F238E27FC236}">
                    <a16:creationId xmlns:a16="http://schemas.microsoft.com/office/drawing/2014/main" xmlns="" id="{BCF83797-2511-49FC-8DFB-97E15D21D8D5}"/>
                  </a:ext>
                </a:extLst>
              </p:cNvPr>
              <p:cNvCxnSpPr/>
              <p:nvPr/>
            </p:nvCxnSpPr>
            <p:spPr>
              <a:xfrm>
                <a:off x="1000731" y="30025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cto 81">
                <a:extLst>
                  <a:ext uri="{FF2B5EF4-FFF2-40B4-BE49-F238E27FC236}">
                    <a16:creationId xmlns:a16="http://schemas.microsoft.com/office/drawing/2014/main" xmlns="" id="{7F9BA142-F4FC-4457-9D35-95A35104BA02}"/>
                  </a:ext>
                </a:extLst>
              </p:cNvPr>
              <p:cNvCxnSpPr/>
              <p:nvPr/>
            </p:nvCxnSpPr>
            <p:spPr>
              <a:xfrm>
                <a:off x="1000731" y="2354843"/>
                <a:ext cx="110705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cto 82">
                <a:extLst>
                  <a:ext uri="{FF2B5EF4-FFF2-40B4-BE49-F238E27FC236}">
                    <a16:creationId xmlns:a16="http://schemas.microsoft.com/office/drawing/2014/main" xmlns="" id="{12464077-7885-4A21-9736-2DC5C3B464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8051" y="2665670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cto 83">
                <a:extLst>
                  <a:ext uri="{FF2B5EF4-FFF2-40B4-BE49-F238E27FC236}">
                    <a16:creationId xmlns:a16="http://schemas.microsoft.com/office/drawing/2014/main" xmlns="" id="{BE3A7944-53AC-4737-9DFB-76B3055E7B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3136" y="2020158"/>
                <a:ext cx="360111" cy="35602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uadroTexto 20">
              <a:extLst>
                <a:ext uri="{FF2B5EF4-FFF2-40B4-BE49-F238E27FC236}">
                  <a16:creationId xmlns:a16="http://schemas.microsoft.com/office/drawing/2014/main" xmlns="" id="{C9E76E01-050F-495F-98D1-76579C317E30}"/>
                </a:ext>
              </a:extLst>
            </p:cNvPr>
            <p:cNvSpPr txBox="1"/>
            <p:nvPr/>
          </p:nvSpPr>
          <p:spPr>
            <a:xfrm>
              <a:off x="11209704" y="3320898"/>
              <a:ext cx="851153" cy="42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500" b="1" dirty="0" err="1">
                  <a:solidFill>
                    <a:schemeClr val="accent6">
                      <a:lumMod val="50000"/>
                    </a:schemeClr>
                  </a:solidFill>
                </a:rPr>
                <a:t>HUP’s</a:t>
              </a:r>
              <a:endParaRPr lang="x-none" sz="15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Cerrar llave 21">
              <a:extLst>
                <a:ext uri="{FF2B5EF4-FFF2-40B4-BE49-F238E27FC236}">
                  <a16:creationId xmlns:a16="http://schemas.microsoft.com/office/drawing/2014/main" xmlns="" id="{42D73377-BB33-44FF-A50D-0C1BAE936F2A}"/>
                </a:ext>
              </a:extLst>
            </p:cNvPr>
            <p:cNvSpPr/>
            <p:nvPr/>
          </p:nvSpPr>
          <p:spPr>
            <a:xfrm>
              <a:off x="10966510" y="2695291"/>
              <a:ext cx="222846" cy="1816281"/>
            </a:xfrm>
            <a:prstGeom prst="rightBrace">
              <a:avLst/>
            </a:prstGeom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6" name="Rectángulo 22">
              <a:extLst>
                <a:ext uri="{FF2B5EF4-FFF2-40B4-BE49-F238E27FC236}">
                  <a16:creationId xmlns:a16="http://schemas.microsoft.com/office/drawing/2014/main" xmlns="" id="{ED5CE4A3-D156-43D3-AD14-0EEFADE3721A}"/>
                </a:ext>
              </a:extLst>
            </p:cNvPr>
            <p:cNvSpPr/>
            <p:nvPr/>
          </p:nvSpPr>
          <p:spPr>
            <a:xfrm>
              <a:off x="101527" y="2050349"/>
              <a:ext cx="11108177" cy="12332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7" name="Flecha: doblada 23">
              <a:extLst>
                <a:ext uri="{FF2B5EF4-FFF2-40B4-BE49-F238E27FC236}">
                  <a16:creationId xmlns:a16="http://schemas.microsoft.com/office/drawing/2014/main" xmlns="" id="{F5E90C75-D41E-497F-B245-FE8CA3E768DB}"/>
                </a:ext>
              </a:extLst>
            </p:cNvPr>
            <p:cNvSpPr/>
            <p:nvPr/>
          </p:nvSpPr>
          <p:spPr>
            <a:xfrm rot="10800000">
              <a:off x="2126705" y="2089784"/>
              <a:ext cx="319306" cy="929220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28" name="Flecha: doblada 24">
              <a:extLst>
                <a:ext uri="{FF2B5EF4-FFF2-40B4-BE49-F238E27FC236}">
                  <a16:creationId xmlns:a16="http://schemas.microsoft.com/office/drawing/2014/main" xmlns="" id="{32B9F592-1E54-45B4-8106-335E24B7A6F5}"/>
                </a:ext>
              </a:extLst>
            </p:cNvPr>
            <p:cNvSpPr/>
            <p:nvPr/>
          </p:nvSpPr>
          <p:spPr>
            <a:xfrm rot="16200000">
              <a:off x="287796" y="2568671"/>
              <a:ext cx="999360" cy="278047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29" name="Flecha: doblada 25">
              <a:extLst>
                <a:ext uri="{FF2B5EF4-FFF2-40B4-BE49-F238E27FC236}">
                  <a16:creationId xmlns:a16="http://schemas.microsoft.com/office/drawing/2014/main" xmlns="" id="{39728A02-3196-4F06-8EC1-DE50D88DB74C}"/>
                </a:ext>
              </a:extLst>
            </p:cNvPr>
            <p:cNvSpPr/>
            <p:nvPr/>
          </p:nvSpPr>
          <p:spPr>
            <a:xfrm rot="10800000">
              <a:off x="6028145" y="2208013"/>
              <a:ext cx="273452" cy="851632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30" name="Flecha: doblada 26">
              <a:extLst>
                <a:ext uri="{FF2B5EF4-FFF2-40B4-BE49-F238E27FC236}">
                  <a16:creationId xmlns:a16="http://schemas.microsoft.com/office/drawing/2014/main" xmlns="" id="{B6417BC2-FCC6-4B50-B191-51A1DF716BB6}"/>
                </a:ext>
              </a:extLst>
            </p:cNvPr>
            <p:cNvSpPr/>
            <p:nvPr/>
          </p:nvSpPr>
          <p:spPr>
            <a:xfrm rot="16200000">
              <a:off x="4103892" y="2594500"/>
              <a:ext cx="1003899" cy="230925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>
                <a:solidFill>
                  <a:schemeClr val="tx1"/>
                </a:solidFill>
              </a:endParaRPr>
            </a:p>
          </p:txBody>
        </p:sp>
        <p:sp>
          <p:nvSpPr>
            <p:cNvPr id="31" name="Flecha: doblada 27">
              <a:extLst>
                <a:ext uri="{FF2B5EF4-FFF2-40B4-BE49-F238E27FC236}">
                  <a16:creationId xmlns:a16="http://schemas.microsoft.com/office/drawing/2014/main" xmlns="" id="{4A8A302A-D42C-4836-BFC1-35D34C8EE975}"/>
                </a:ext>
              </a:extLst>
            </p:cNvPr>
            <p:cNvSpPr/>
            <p:nvPr/>
          </p:nvSpPr>
          <p:spPr>
            <a:xfrm rot="10800000">
              <a:off x="7978864" y="2192291"/>
              <a:ext cx="271040" cy="867354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32" name="Flecha: doblada 28">
              <a:extLst>
                <a:ext uri="{FF2B5EF4-FFF2-40B4-BE49-F238E27FC236}">
                  <a16:creationId xmlns:a16="http://schemas.microsoft.com/office/drawing/2014/main" xmlns="" id="{3CF2F4C4-540C-4BD5-ADF5-1487BD324E7B}"/>
                </a:ext>
              </a:extLst>
            </p:cNvPr>
            <p:cNvSpPr/>
            <p:nvPr/>
          </p:nvSpPr>
          <p:spPr>
            <a:xfrm rot="16200000">
              <a:off x="6073283" y="2637847"/>
              <a:ext cx="941881" cy="206250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>
                <a:solidFill>
                  <a:schemeClr val="tx1"/>
                </a:solidFill>
              </a:endParaRPr>
            </a:p>
          </p:txBody>
        </p:sp>
        <p:sp>
          <p:nvSpPr>
            <p:cNvPr id="33" name="Flecha: doblada 29">
              <a:extLst>
                <a:ext uri="{FF2B5EF4-FFF2-40B4-BE49-F238E27FC236}">
                  <a16:creationId xmlns:a16="http://schemas.microsoft.com/office/drawing/2014/main" xmlns="" id="{C5A17F2A-F8ED-418B-BDBB-7055170888A1}"/>
                </a:ext>
              </a:extLst>
            </p:cNvPr>
            <p:cNvSpPr/>
            <p:nvPr/>
          </p:nvSpPr>
          <p:spPr>
            <a:xfrm rot="10800000">
              <a:off x="9929585" y="2170990"/>
              <a:ext cx="298966" cy="888655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34" name="Flecha: doblada 30">
              <a:extLst>
                <a:ext uri="{FF2B5EF4-FFF2-40B4-BE49-F238E27FC236}">
                  <a16:creationId xmlns:a16="http://schemas.microsoft.com/office/drawing/2014/main" xmlns="" id="{0A0C670F-7EF5-46B0-89EF-245F641388B7}"/>
                </a:ext>
              </a:extLst>
            </p:cNvPr>
            <p:cNvSpPr/>
            <p:nvPr/>
          </p:nvSpPr>
          <p:spPr>
            <a:xfrm rot="16200000">
              <a:off x="7983372" y="2597213"/>
              <a:ext cx="1023146" cy="206251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 dirty="0">
                <a:solidFill>
                  <a:schemeClr val="tx1"/>
                </a:solidFill>
              </a:endParaRPr>
            </a:p>
          </p:txBody>
        </p:sp>
        <p:sp>
          <p:nvSpPr>
            <p:cNvPr id="35" name="Flecha: doblada 31">
              <a:extLst>
                <a:ext uri="{FF2B5EF4-FFF2-40B4-BE49-F238E27FC236}">
                  <a16:creationId xmlns:a16="http://schemas.microsoft.com/office/drawing/2014/main" xmlns="" id="{397BB749-9597-4913-95DC-0976AA58A6EE}"/>
                </a:ext>
              </a:extLst>
            </p:cNvPr>
            <p:cNvSpPr/>
            <p:nvPr/>
          </p:nvSpPr>
          <p:spPr>
            <a:xfrm rot="10800000">
              <a:off x="4046945" y="2173672"/>
              <a:ext cx="304184" cy="896132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36" name="Flecha: doblada 32">
              <a:extLst>
                <a:ext uri="{FF2B5EF4-FFF2-40B4-BE49-F238E27FC236}">
                  <a16:creationId xmlns:a16="http://schemas.microsoft.com/office/drawing/2014/main" xmlns="" id="{F5840E80-FBCD-4710-969E-9FF4DAB05DEA}"/>
                </a:ext>
              </a:extLst>
            </p:cNvPr>
            <p:cNvSpPr/>
            <p:nvPr/>
          </p:nvSpPr>
          <p:spPr>
            <a:xfrm rot="16200000">
              <a:off x="2178579" y="2612849"/>
              <a:ext cx="1035440" cy="255211"/>
            </a:xfrm>
            <a:prstGeom prst="bentArrow">
              <a:avLst/>
            </a:prstGeom>
            <a:solidFill>
              <a:schemeClr val="accent4"/>
            </a:solidFill>
            <a:ln>
              <a:solidFill>
                <a:schemeClr val="accent4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cxnSp>
          <p:nvCxnSpPr>
            <p:cNvPr id="37" name="Conector recto de flecha 33">
              <a:extLst>
                <a:ext uri="{FF2B5EF4-FFF2-40B4-BE49-F238E27FC236}">
                  <a16:creationId xmlns:a16="http://schemas.microsoft.com/office/drawing/2014/main" xmlns="" id="{045BA5D5-8BE0-427C-B9C6-B4333E194C1A}"/>
                </a:ext>
              </a:extLst>
            </p:cNvPr>
            <p:cNvCxnSpPr/>
            <p:nvPr/>
          </p:nvCxnSpPr>
          <p:spPr>
            <a:xfrm>
              <a:off x="141447" y="4532424"/>
              <a:ext cx="10302240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4">
              <a:extLst>
                <a:ext uri="{FF2B5EF4-FFF2-40B4-BE49-F238E27FC236}">
                  <a16:creationId xmlns:a16="http://schemas.microsoft.com/office/drawing/2014/main" xmlns="" id="{47E63270-4FE0-4833-97B8-E5540A4A1887}"/>
                </a:ext>
              </a:extLst>
            </p:cNvPr>
            <p:cNvCxnSpPr/>
            <p:nvPr/>
          </p:nvCxnSpPr>
          <p:spPr>
            <a:xfrm flipH="1">
              <a:off x="1845666" y="1809731"/>
              <a:ext cx="1501745" cy="240618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5">
              <a:extLst>
                <a:ext uri="{FF2B5EF4-FFF2-40B4-BE49-F238E27FC236}">
                  <a16:creationId xmlns:a16="http://schemas.microsoft.com/office/drawing/2014/main" xmlns="" id="{D4162DE1-F616-4EE5-BC24-7C4D71F67B39}"/>
                </a:ext>
              </a:extLst>
            </p:cNvPr>
            <p:cNvCxnSpPr/>
            <p:nvPr/>
          </p:nvCxnSpPr>
          <p:spPr>
            <a:xfrm flipH="1">
              <a:off x="3684626" y="1799571"/>
              <a:ext cx="1501745" cy="240618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6">
              <a:extLst>
                <a:ext uri="{FF2B5EF4-FFF2-40B4-BE49-F238E27FC236}">
                  <a16:creationId xmlns:a16="http://schemas.microsoft.com/office/drawing/2014/main" xmlns="" id="{497580EA-0A3B-4103-923B-ECEFF1DE91DA}"/>
                </a:ext>
              </a:extLst>
            </p:cNvPr>
            <p:cNvCxnSpPr/>
            <p:nvPr/>
          </p:nvCxnSpPr>
          <p:spPr>
            <a:xfrm flipH="1">
              <a:off x="5615026" y="1819891"/>
              <a:ext cx="1501745" cy="240618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37">
              <a:extLst>
                <a:ext uri="{FF2B5EF4-FFF2-40B4-BE49-F238E27FC236}">
                  <a16:creationId xmlns:a16="http://schemas.microsoft.com/office/drawing/2014/main" xmlns="" id="{35AC0C20-F601-491B-A136-91F3A4156680}"/>
                </a:ext>
              </a:extLst>
            </p:cNvPr>
            <p:cNvCxnSpPr/>
            <p:nvPr/>
          </p:nvCxnSpPr>
          <p:spPr>
            <a:xfrm flipH="1">
              <a:off x="7362546" y="1819891"/>
              <a:ext cx="1501745" cy="240618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38">
              <a:extLst>
                <a:ext uri="{FF2B5EF4-FFF2-40B4-BE49-F238E27FC236}">
                  <a16:creationId xmlns:a16="http://schemas.microsoft.com/office/drawing/2014/main" xmlns="" id="{FBC08C39-05F5-45EB-9F60-674FC452B327}"/>
                </a:ext>
              </a:extLst>
            </p:cNvPr>
            <p:cNvCxnSpPr/>
            <p:nvPr/>
          </p:nvCxnSpPr>
          <p:spPr>
            <a:xfrm flipH="1">
              <a:off x="9313266" y="1819891"/>
              <a:ext cx="1501745" cy="240618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39">
              <a:extLst>
                <a:ext uri="{FF2B5EF4-FFF2-40B4-BE49-F238E27FC236}">
                  <a16:creationId xmlns:a16="http://schemas.microsoft.com/office/drawing/2014/main" xmlns="" id="{EBE0F045-608A-42BD-B35E-F38F9DE68688}"/>
                </a:ext>
              </a:extLst>
            </p:cNvPr>
            <p:cNvCxnSpPr/>
            <p:nvPr/>
          </p:nvCxnSpPr>
          <p:spPr>
            <a:xfrm flipV="1">
              <a:off x="1060450" y="3207375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0">
              <a:extLst>
                <a:ext uri="{FF2B5EF4-FFF2-40B4-BE49-F238E27FC236}">
                  <a16:creationId xmlns:a16="http://schemas.microsoft.com/office/drawing/2014/main" xmlns="" id="{09273893-D06A-46B7-98B7-C9C379DF717B}"/>
                </a:ext>
              </a:extLst>
            </p:cNvPr>
            <p:cNvCxnSpPr/>
            <p:nvPr/>
          </p:nvCxnSpPr>
          <p:spPr>
            <a:xfrm flipV="1">
              <a:off x="1060450" y="3718670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1">
              <a:extLst>
                <a:ext uri="{FF2B5EF4-FFF2-40B4-BE49-F238E27FC236}">
                  <a16:creationId xmlns:a16="http://schemas.microsoft.com/office/drawing/2014/main" xmlns="" id="{D0F18B0A-6B4F-41FD-A6D1-AAE23BA3DBF9}"/>
                </a:ext>
              </a:extLst>
            </p:cNvPr>
            <p:cNvCxnSpPr/>
            <p:nvPr/>
          </p:nvCxnSpPr>
          <p:spPr>
            <a:xfrm>
              <a:off x="1270000" y="325410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2">
              <a:extLst>
                <a:ext uri="{FF2B5EF4-FFF2-40B4-BE49-F238E27FC236}">
                  <a16:creationId xmlns:a16="http://schemas.microsoft.com/office/drawing/2014/main" xmlns="" id="{D3C7812C-8DC6-4117-BF4A-B591142F0509}"/>
                </a:ext>
              </a:extLst>
            </p:cNvPr>
            <p:cNvCxnSpPr/>
            <p:nvPr/>
          </p:nvCxnSpPr>
          <p:spPr>
            <a:xfrm>
              <a:off x="1765300" y="3254108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3">
              <a:extLst>
                <a:ext uri="{FF2B5EF4-FFF2-40B4-BE49-F238E27FC236}">
                  <a16:creationId xmlns:a16="http://schemas.microsoft.com/office/drawing/2014/main" xmlns="" id="{B4338653-4BAC-49F5-B0BB-340E2349877F}"/>
                </a:ext>
              </a:extLst>
            </p:cNvPr>
            <p:cNvCxnSpPr/>
            <p:nvPr/>
          </p:nvCxnSpPr>
          <p:spPr>
            <a:xfrm>
              <a:off x="1765300" y="3741786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4">
              <a:extLst>
                <a:ext uri="{FF2B5EF4-FFF2-40B4-BE49-F238E27FC236}">
                  <a16:creationId xmlns:a16="http://schemas.microsoft.com/office/drawing/2014/main" xmlns="" id="{CA84B5D7-DFF3-4655-B039-E79E6742DC92}"/>
                </a:ext>
              </a:extLst>
            </p:cNvPr>
            <p:cNvCxnSpPr/>
            <p:nvPr/>
          </p:nvCxnSpPr>
          <p:spPr>
            <a:xfrm>
              <a:off x="1270000" y="403224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echa: doblada 45">
              <a:extLst>
                <a:ext uri="{FF2B5EF4-FFF2-40B4-BE49-F238E27FC236}">
                  <a16:creationId xmlns:a16="http://schemas.microsoft.com/office/drawing/2014/main" xmlns="" id="{76240802-0607-469E-A4B1-D41ABEE1FE20}"/>
                </a:ext>
              </a:extLst>
            </p:cNvPr>
            <p:cNvSpPr/>
            <p:nvPr/>
          </p:nvSpPr>
          <p:spPr>
            <a:xfrm rot="5400000">
              <a:off x="1946249" y="4135528"/>
              <a:ext cx="513902" cy="178275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51705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0" name="Flecha: doblada 46">
              <a:extLst>
                <a:ext uri="{FF2B5EF4-FFF2-40B4-BE49-F238E27FC236}">
                  <a16:creationId xmlns:a16="http://schemas.microsoft.com/office/drawing/2014/main" xmlns="" id="{CB98FE7F-8B38-41C3-B369-67B94F095D95}"/>
                </a:ext>
              </a:extLst>
            </p:cNvPr>
            <p:cNvSpPr/>
            <p:nvPr/>
          </p:nvSpPr>
          <p:spPr>
            <a:xfrm>
              <a:off x="719874" y="4025901"/>
              <a:ext cx="192158" cy="455719"/>
            </a:xfrm>
            <a:prstGeom prst="bentArrow">
              <a:avLst>
                <a:gd name="adj1" fmla="val 22011"/>
                <a:gd name="adj2" fmla="val 25000"/>
                <a:gd name="adj3" fmla="val 25000"/>
                <a:gd name="adj4" fmla="val 43750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1" name="Flecha: doblada 47">
              <a:extLst>
                <a:ext uri="{FF2B5EF4-FFF2-40B4-BE49-F238E27FC236}">
                  <a16:creationId xmlns:a16="http://schemas.microsoft.com/office/drawing/2014/main" xmlns="" id="{623A0B19-991E-43DE-BD0A-0E6750F38A5E}"/>
                </a:ext>
              </a:extLst>
            </p:cNvPr>
            <p:cNvSpPr/>
            <p:nvPr/>
          </p:nvSpPr>
          <p:spPr>
            <a:xfrm rot="5400000">
              <a:off x="3851249" y="4141878"/>
              <a:ext cx="513902" cy="178275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51705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2" name="Flecha: doblada 48">
              <a:extLst>
                <a:ext uri="{FF2B5EF4-FFF2-40B4-BE49-F238E27FC236}">
                  <a16:creationId xmlns:a16="http://schemas.microsoft.com/office/drawing/2014/main" xmlns="" id="{D9196618-13A8-45A8-8DFB-DED71E0F397A}"/>
                </a:ext>
              </a:extLst>
            </p:cNvPr>
            <p:cNvSpPr/>
            <p:nvPr/>
          </p:nvSpPr>
          <p:spPr>
            <a:xfrm>
              <a:off x="2624874" y="4032251"/>
              <a:ext cx="192158" cy="455719"/>
            </a:xfrm>
            <a:prstGeom prst="bentArrow">
              <a:avLst>
                <a:gd name="adj1" fmla="val 22011"/>
                <a:gd name="adj2" fmla="val 25000"/>
                <a:gd name="adj3" fmla="val 25000"/>
                <a:gd name="adj4" fmla="val 43750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3" name="Flecha: doblada 49">
              <a:extLst>
                <a:ext uri="{FF2B5EF4-FFF2-40B4-BE49-F238E27FC236}">
                  <a16:creationId xmlns:a16="http://schemas.microsoft.com/office/drawing/2014/main" xmlns="" id="{9F5F29E9-CB56-43A0-8AE4-CEF2DC00C058}"/>
                </a:ext>
              </a:extLst>
            </p:cNvPr>
            <p:cNvSpPr/>
            <p:nvPr/>
          </p:nvSpPr>
          <p:spPr>
            <a:xfrm rot="5400000">
              <a:off x="5775299" y="4129178"/>
              <a:ext cx="513902" cy="178275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51705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4" name="Flecha: doblada 50">
              <a:extLst>
                <a:ext uri="{FF2B5EF4-FFF2-40B4-BE49-F238E27FC236}">
                  <a16:creationId xmlns:a16="http://schemas.microsoft.com/office/drawing/2014/main" xmlns="" id="{4C4FE2FB-2CBD-49FC-B3C3-9464DA960BB9}"/>
                </a:ext>
              </a:extLst>
            </p:cNvPr>
            <p:cNvSpPr/>
            <p:nvPr/>
          </p:nvSpPr>
          <p:spPr>
            <a:xfrm>
              <a:off x="4529874" y="4019551"/>
              <a:ext cx="192158" cy="455719"/>
            </a:xfrm>
            <a:prstGeom prst="bentArrow">
              <a:avLst>
                <a:gd name="adj1" fmla="val 22011"/>
                <a:gd name="adj2" fmla="val 25000"/>
                <a:gd name="adj3" fmla="val 25000"/>
                <a:gd name="adj4" fmla="val 43750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5" name="Flecha: doblada 51">
              <a:extLst>
                <a:ext uri="{FF2B5EF4-FFF2-40B4-BE49-F238E27FC236}">
                  <a16:creationId xmlns:a16="http://schemas.microsoft.com/office/drawing/2014/main" xmlns="" id="{387769C7-4A4D-429E-8741-C906100EE2C3}"/>
                </a:ext>
              </a:extLst>
            </p:cNvPr>
            <p:cNvSpPr/>
            <p:nvPr/>
          </p:nvSpPr>
          <p:spPr>
            <a:xfrm rot="5400000">
              <a:off x="7712049" y="4129178"/>
              <a:ext cx="513902" cy="178275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51705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6" name="Flecha: doblada 52">
              <a:extLst>
                <a:ext uri="{FF2B5EF4-FFF2-40B4-BE49-F238E27FC236}">
                  <a16:creationId xmlns:a16="http://schemas.microsoft.com/office/drawing/2014/main" xmlns="" id="{169BFD3D-33F6-4320-91CE-06052206D81E}"/>
                </a:ext>
              </a:extLst>
            </p:cNvPr>
            <p:cNvSpPr/>
            <p:nvPr/>
          </p:nvSpPr>
          <p:spPr>
            <a:xfrm>
              <a:off x="6485674" y="4019551"/>
              <a:ext cx="192158" cy="455719"/>
            </a:xfrm>
            <a:prstGeom prst="bentArrow">
              <a:avLst>
                <a:gd name="adj1" fmla="val 22011"/>
                <a:gd name="adj2" fmla="val 25000"/>
                <a:gd name="adj3" fmla="val 25000"/>
                <a:gd name="adj4" fmla="val 43750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7" name="Flecha: doblada 53">
              <a:extLst>
                <a:ext uri="{FF2B5EF4-FFF2-40B4-BE49-F238E27FC236}">
                  <a16:creationId xmlns:a16="http://schemas.microsoft.com/office/drawing/2014/main" xmlns="" id="{8D912D19-B977-4F89-8DCB-C9D3F810DAB4}"/>
                </a:ext>
              </a:extLst>
            </p:cNvPr>
            <p:cNvSpPr/>
            <p:nvPr/>
          </p:nvSpPr>
          <p:spPr>
            <a:xfrm rot="5400000">
              <a:off x="9604349" y="4126003"/>
              <a:ext cx="513902" cy="178275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51705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58" name="Flecha: doblada 54">
              <a:extLst>
                <a:ext uri="{FF2B5EF4-FFF2-40B4-BE49-F238E27FC236}">
                  <a16:creationId xmlns:a16="http://schemas.microsoft.com/office/drawing/2014/main" xmlns="" id="{2B5480CA-0C38-4048-A0CE-391848FE5899}"/>
                </a:ext>
              </a:extLst>
            </p:cNvPr>
            <p:cNvSpPr/>
            <p:nvPr/>
          </p:nvSpPr>
          <p:spPr>
            <a:xfrm>
              <a:off x="8377974" y="4016376"/>
              <a:ext cx="192158" cy="455719"/>
            </a:xfrm>
            <a:prstGeom prst="bentArrow">
              <a:avLst>
                <a:gd name="adj1" fmla="val 22011"/>
                <a:gd name="adj2" fmla="val 25000"/>
                <a:gd name="adj3" fmla="val 25000"/>
                <a:gd name="adj4" fmla="val 43750"/>
              </a:avLst>
            </a:prstGeom>
            <a:solidFill>
              <a:schemeClr val="accent1"/>
            </a:solidFill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recto de flecha 55">
              <a:extLst>
                <a:ext uri="{FF2B5EF4-FFF2-40B4-BE49-F238E27FC236}">
                  <a16:creationId xmlns:a16="http://schemas.microsoft.com/office/drawing/2014/main" xmlns="" id="{3E1F1B50-C11D-4A8B-BEE6-98A9A1929719}"/>
                </a:ext>
              </a:extLst>
            </p:cNvPr>
            <p:cNvCxnSpPr/>
            <p:nvPr/>
          </p:nvCxnSpPr>
          <p:spPr>
            <a:xfrm flipV="1">
              <a:off x="3016250" y="3207375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6">
              <a:extLst>
                <a:ext uri="{FF2B5EF4-FFF2-40B4-BE49-F238E27FC236}">
                  <a16:creationId xmlns:a16="http://schemas.microsoft.com/office/drawing/2014/main" xmlns="" id="{71F1B8C8-2771-483E-8D6F-8E999ECC899F}"/>
                </a:ext>
              </a:extLst>
            </p:cNvPr>
            <p:cNvCxnSpPr/>
            <p:nvPr/>
          </p:nvCxnSpPr>
          <p:spPr>
            <a:xfrm flipV="1">
              <a:off x="3016250" y="3718670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57">
              <a:extLst>
                <a:ext uri="{FF2B5EF4-FFF2-40B4-BE49-F238E27FC236}">
                  <a16:creationId xmlns:a16="http://schemas.microsoft.com/office/drawing/2014/main" xmlns="" id="{1934D8D3-C975-447F-AC95-72A71E4BB5D3}"/>
                </a:ext>
              </a:extLst>
            </p:cNvPr>
            <p:cNvCxnSpPr/>
            <p:nvPr/>
          </p:nvCxnSpPr>
          <p:spPr>
            <a:xfrm>
              <a:off x="3225800" y="325410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58">
              <a:extLst>
                <a:ext uri="{FF2B5EF4-FFF2-40B4-BE49-F238E27FC236}">
                  <a16:creationId xmlns:a16="http://schemas.microsoft.com/office/drawing/2014/main" xmlns="" id="{BC9F24CB-1B55-406E-8129-0AEECE9BADA9}"/>
                </a:ext>
              </a:extLst>
            </p:cNvPr>
            <p:cNvCxnSpPr/>
            <p:nvPr/>
          </p:nvCxnSpPr>
          <p:spPr>
            <a:xfrm>
              <a:off x="3721100" y="3254108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59">
              <a:extLst>
                <a:ext uri="{FF2B5EF4-FFF2-40B4-BE49-F238E27FC236}">
                  <a16:creationId xmlns:a16="http://schemas.microsoft.com/office/drawing/2014/main" xmlns="" id="{F911ECB2-14F6-4249-BDD3-4B3491ED81DC}"/>
                </a:ext>
              </a:extLst>
            </p:cNvPr>
            <p:cNvCxnSpPr/>
            <p:nvPr/>
          </p:nvCxnSpPr>
          <p:spPr>
            <a:xfrm>
              <a:off x="3721100" y="3741786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0">
              <a:extLst>
                <a:ext uri="{FF2B5EF4-FFF2-40B4-BE49-F238E27FC236}">
                  <a16:creationId xmlns:a16="http://schemas.microsoft.com/office/drawing/2014/main" xmlns="" id="{B0E134EB-611B-4ECE-A545-71887BA62C3F}"/>
                </a:ext>
              </a:extLst>
            </p:cNvPr>
            <p:cNvCxnSpPr/>
            <p:nvPr/>
          </p:nvCxnSpPr>
          <p:spPr>
            <a:xfrm>
              <a:off x="3225800" y="403224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1">
              <a:extLst>
                <a:ext uri="{FF2B5EF4-FFF2-40B4-BE49-F238E27FC236}">
                  <a16:creationId xmlns:a16="http://schemas.microsoft.com/office/drawing/2014/main" xmlns="" id="{FF11261D-658A-4EE4-BDD4-9300B565F0F0}"/>
                </a:ext>
              </a:extLst>
            </p:cNvPr>
            <p:cNvCxnSpPr/>
            <p:nvPr/>
          </p:nvCxnSpPr>
          <p:spPr>
            <a:xfrm flipV="1">
              <a:off x="4921250" y="3207375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2">
              <a:extLst>
                <a:ext uri="{FF2B5EF4-FFF2-40B4-BE49-F238E27FC236}">
                  <a16:creationId xmlns:a16="http://schemas.microsoft.com/office/drawing/2014/main" xmlns="" id="{ED92CC4E-3B67-44FE-8CF6-F4653018DBD7}"/>
                </a:ext>
              </a:extLst>
            </p:cNvPr>
            <p:cNvCxnSpPr/>
            <p:nvPr/>
          </p:nvCxnSpPr>
          <p:spPr>
            <a:xfrm flipV="1">
              <a:off x="4921250" y="3718670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3">
              <a:extLst>
                <a:ext uri="{FF2B5EF4-FFF2-40B4-BE49-F238E27FC236}">
                  <a16:creationId xmlns:a16="http://schemas.microsoft.com/office/drawing/2014/main" xmlns="" id="{5744E14B-5E1E-41F3-B67F-A64BB7D07ED5}"/>
                </a:ext>
              </a:extLst>
            </p:cNvPr>
            <p:cNvCxnSpPr/>
            <p:nvPr/>
          </p:nvCxnSpPr>
          <p:spPr>
            <a:xfrm>
              <a:off x="5130800" y="325410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4">
              <a:extLst>
                <a:ext uri="{FF2B5EF4-FFF2-40B4-BE49-F238E27FC236}">
                  <a16:creationId xmlns:a16="http://schemas.microsoft.com/office/drawing/2014/main" xmlns="" id="{9CCF5760-CB8E-4B4F-A5F2-DD813F5180EA}"/>
                </a:ext>
              </a:extLst>
            </p:cNvPr>
            <p:cNvCxnSpPr/>
            <p:nvPr/>
          </p:nvCxnSpPr>
          <p:spPr>
            <a:xfrm>
              <a:off x="5626100" y="3254108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5">
              <a:extLst>
                <a:ext uri="{FF2B5EF4-FFF2-40B4-BE49-F238E27FC236}">
                  <a16:creationId xmlns:a16="http://schemas.microsoft.com/office/drawing/2014/main" xmlns="" id="{241A1F98-8622-4E36-A83A-DBA1A47B851F}"/>
                </a:ext>
              </a:extLst>
            </p:cNvPr>
            <p:cNvCxnSpPr/>
            <p:nvPr/>
          </p:nvCxnSpPr>
          <p:spPr>
            <a:xfrm>
              <a:off x="5626100" y="3741786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6">
              <a:extLst>
                <a:ext uri="{FF2B5EF4-FFF2-40B4-BE49-F238E27FC236}">
                  <a16:creationId xmlns:a16="http://schemas.microsoft.com/office/drawing/2014/main" xmlns="" id="{01E6DF00-5D29-4FD7-8BBD-A8167BA69591}"/>
                </a:ext>
              </a:extLst>
            </p:cNvPr>
            <p:cNvCxnSpPr/>
            <p:nvPr/>
          </p:nvCxnSpPr>
          <p:spPr>
            <a:xfrm>
              <a:off x="5130800" y="403224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de flecha 67">
              <a:extLst>
                <a:ext uri="{FF2B5EF4-FFF2-40B4-BE49-F238E27FC236}">
                  <a16:creationId xmlns:a16="http://schemas.microsoft.com/office/drawing/2014/main" xmlns="" id="{29248CD6-EA0B-473A-8263-3374F324DA2F}"/>
                </a:ext>
              </a:extLst>
            </p:cNvPr>
            <p:cNvCxnSpPr/>
            <p:nvPr/>
          </p:nvCxnSpPr>
          <p:spPr>
            <a:xfrm flipV="1">
              <a:off x="6838950" y="3207375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de flecha 68">
              <a:extLst>
                <a:ext uri="{FF2B5EF4-FFF2-40B4-BE49-F238E27FC236}">
                  <a16:creationId xmlns:a16="http://schemas.microsoft.com/office/drawing/2014/main" xmlns="" id="{9EF647F3-5A9A-4821-9C96-955D7F230689}"/>
                </a:ext>
              </a:extLst>
            </p:cNvPr>
            <p:cNvCxnSpPr/>
            <p:nvPr/>
          </p:nvCxnSpPr>
          <p:spPr>
            <a:xfrm flipV="1">
              <a:off x="6838950" y="3718670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69">
              <a:extLst>
                <a:ext uri="{FF2B5EF4-FFF2-40B4-BE49-F238E27FC236}">
                  <a16:creationId xmlns:a16="http://schemas.microsoft.com/office/drawing/2014/main" xmlns="" id="{7564473B-48F4-4A27-9391-237176EFA8A4}"/>
                </a:ext>
              </a:extLst>
            </p:cNvPr>
            <p:cNvCxnSpPr/>
            <p:nvPr/>
          </p:nvCxnSpPr>
          <p:spPr>
            <a:xfrm>
              <a:off x="7048500" y="325410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de flecha 70">
              <a:extLst>
                <a:ext uri="{FF2B5EF4-FFF2-40B4-BE49-F238E27FC236}">
                  <a16:creationId xmlns:a16="http://schemas.microsoft.com/office/drawing/2014/main" xmlns="" id="{432B20E6-F9A8-47C7-889D-927B7A4707E5}"/>
                </a:ext>
              </a:extLst>
            </p:cNvPr>
            <p:cNvCxnSpPr/>
            <p:nvPr/>
          </p:nvCxnSpPr>
          <p:spPr>
            <a:xfrm>
              <a:off x="7543800" y="3254108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de flecha 71">
              <a:extLst>
                <a:ext uri="{FF2B5EF4-FFF2-40B4-BE49-F238E27FC236}">
                  <a16:creationId xmlns:a16="http://schemas.microsoft.com/office/drawing/2014/main" xmlns="" id="{C0B8C3D8-F1BA-4AE0-A874-FAA322D598F5}"/>
                </a:ext>
              </a:extLst>
            </p:cNvPr>
            <p:cNvCxnSpPr/>
            <p:nvPr/>
          </p:nvCxnSpPr>
          <p:spPr>
            <a:xfrm>
              <a:off x="7543800" y="3741786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de flecha 72">
              <a:extLst>
                <a:ext uri="{FF2B5EF4-FFF2-40B4-BE49-F238E27FC236}">
                  <a16:creationId xmlns:a16="http://schemas.microsoft.com/office/drawing/2014/main" xmlns="" id="{0A0C83AE-C05D-4F89-8D9D-70467557BDB1}"/>
                </a:ext>
              </a:extLst>
            </p:cNvPr>
            <p:cNvCxnSpPr/>
            <p:nvPr/>
          </p:nvCxnSpPr>
          <p:spPr>
            <a:xfrm>
              <a:off x="7048500" y="403224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3">
              <a:extLst>
                <a:ext uri="{FF2B5EF4-FFF2-40B4-BE49-F238E27FC236}">
                  <a16:creationId xmlns:a16="http://schemas.microsoft.com/office/drawing/2014/main" xmlns="" id="{62C629E2-7860-4E3D-92F1-AA13F4AEA592}"/>
                </a:ext>
              </a:extLst>
            </p:cNvPr>
            <p:cNvCxnSpPr/>
            <p:nvPr/>
          </p:nvCxnSpPr>
          <p:spPr>
            <a:xfrm flipV="1">
              <a:off x="8807450" y="3207375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4">
              <a:extLst>
                <a:ext uri="{FF2B5EF4-FFF2-40B4-BE49-F238E27FC236}">
                  <a16:creationId xmlns:a16="http://schemas.microsoft.com/office/drawing/2014/main" xmlns="" id="{E271367E-A9F2-484B-88B3-39C35C158DE9}"/>
                </a:ext>
              </a:extLst>
            </p:cNvPr>
            <p:cNvCxnSpPr/>
            <p:nvPr/>
          </p:nvCxnSpPr>
          <p:spPr>
            <a:xfrm flipV="1">
              <a:off x="8807450" y="3718670"/>
              <a:ext cx="0" cy="3135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5">
              <a:extLst>
                <a:ext uri="{FF2B5EF4-FFF2-40B4-BE49-F238E27FC236}">
                  <a16:creationId xmlns:a16="http://schemas.microsoft.com/office/drawing/2014/main" xmlns="" id="{8C05E4F2-2561-495B-AF1D-47E9B9D168E5}"/>
                </a:ext>
              </a:extLst>
            </p:cNvPr>
            <p:cNvCxnSpPr/>
            <p:nvPr/>
          </p:nvCxnSpPr>
          <p:spPr>
            <a:xfrm>
              <a:off x="9017000" y="325410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6">
              <a:extLst>
                <a:ext uri="{FF2B5EF4-FFF2-40B4-BE49-F238E27FC236}">
                  <a16:creationId xmlns:a16="http://schemas.microsoft.com/office/drawing/2014/main" xmlns="" id="{016E5256-F785-4394-AAB1-2D91A66195A9}"/>
                </a:ext>
              </a:extLst>
            </p:cNvPr>
            <p:cNvCxnSpPr/>
            <p:nvPr/>
          </p:nvCxnSpPr>
          <p:spPr>
            <a:xfrm>
              <a:off x="9512300" y="3254108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de flecha 77">
              <a:extLst>
                <a:ext uri="{FF2B5EF4-FFF2-40B4-BE49-F238E27FC236}">
                  <a16:creationId xmlns:a16="http://schemas.microsoft.com/office/drawing/2014/main" xmlns="" id="{BCA1C189-F3E5-4C39-9C66-A24F2DA979FA}"/>
                </a:ext>
              </a:extLst>
            </p:cNvPr>
            <p:cNvCxnSpPr/>
            <p:nvPr/>
          </p:nvCxnSpPr>
          <p:spPr>
            <a:xfrm>
              <a:off x="9512300" y="3741786"/>
              <a:ext cx="0" cy="34932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78">
              <a:extLst>
                <a:ext uri="{FF2B5EF4-FFF2-40B4-BE49-F238E27FC236}">
                  <a16:creationId xmlns:a16="http://schemas.microsoft.com/office/drawing/2014/main" xmlns="" id="{505DE7F7-E790-4D34-B482-B82AF0DEFBCC}"/>
                </a:ext>
              </a:extLst>
            </p:cNvPr>
            <p:cNvCxnSpPr/>
            <p:nvPr/>
          </p:nvCxnSpPr>
          <p:spPr>
            <a:xfrm>
              <a:off x="9017000" y="4032248"/>
              <a:ext cx="292100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04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Gemelo Digital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08721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Representación digital de una entidad o sistema del mundo real a través de la información obtenida de sensores o automatismos. </a:t>
            </a: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137" name="136 Rectángulo"/>
          <p:cNvSpPr/>
          <p:nvPr/>
        </p:nvSpPr>
        <p:spPr>
          <a:xfrm>
            <a:off x="755576" y="5589240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Mejora de forma significativa la toma de decisiones dentro de las empresas, utilizados para entender el estado de las cosas, responder a los cambios y mejorar las operaciones.</a:t>
            </a:r>
          </a:p>
        </p:txBody>
      </p:sp>
      <p:pic>
        <p:nvPicPr>
          <p:cNvPr id="138" name="Picture 2" descr="Industria 4.0, la revoluciÃ³n indust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177" y="2132856"/>
            <a:ext cx="5923637" cy="3146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8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Modelo de una Unidad de Producción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08720"/>
            <a:ext cx="7560840" cy="122413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Cada etapa o eslabón de la cadena de valor (entrada de recursos, procesamiento/transformaci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y almacenamiento) del flujo de producci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n, es vista como una unidad</a:t>
            </a:r>
          </a:p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de producci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n.</a:t>
            </a: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137" name="136 Rectángulo"/>
          <p:cNvSpPr/>
          <p:nvPr/>
        </p:nvSpPr>
        <p:spPr>
          <a:xfrm>
            <a:off x="755576" y="5589240"/>
            <a:ext cx="75608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La tipificación de cada unidad de producci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depende de la manera c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mo evoluciona el recurso en ella, a saber: Continua, Lotes, Manufactura, Híbrida.</a:t>
            </a:r>
          </a:p>
        </p:txBody>
      </p:sp>
      <p:pic>
        <p:nvPicPr>
          <p:cNvPr id="8" name="7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76872"/>
            <a:ext cx="532859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Modelo de una Unidad de Producción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8" name="7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124744"/>
            <a:ext cx="828808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Modelo Formal Híbrido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pSp>
        <p:nvGrpSpPr>
          <p:cNvPr id="8" name="Grupo 1">
            <a:extLst>
              <a:ext uri="{FF2B5EF4-FFF2-40B4-BE49-F238E27FC236}">
                <a16:creationId xmlns:a16="http://schemas.microsoft.com/office/drawing/2014/main" xmlns="" id="{5132884D-3B63-4201-A705-A3E0633EE6F3}"/>
              </a:ext>
            </a:extLst>
          </p:cNvPr>
          <p:cNvGrpSpPr/>
          <p:nvPr/>
        </p:nvGrpSpPr>
        <p:grpSpPr>
          <a:xfrm>
            <a:off x="460375" y="1599449"/>
            <a:ext cx="8458094" cy="4169397"/>
            <a:chOff x="-8802" y="1820314"/>
            <a:chExt cx="12104869" cy="4599525"/>
          </a:xfrm>
        </p:grpSpPr>
        <p:pic>
          <p:nvPicPr>
            <p:cNvPr id="9" name="Picture 8" descr="Resultado de imagen para rio tocuyo">
              <a:extLst>
                <a:ext uri="{FF2B5EF4-FFF2-40B4-BE49-F238E27FC236}">
                  <a16:creationId xmlns:a16="http://schemas.microsoft.com/office/drawing/2014/main" xmlns="" id="{F39BE009-584A-480B-80BE-5BC5246F0B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7165" y="5025415"/>
              <a:ext cx="4966884" cy="1152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upo 3">
              <a:extLst>
                <a:ext uri="{FF2B5EF4-FFF2-40B4-BE49-F238E27FC236}">
                  <a16:creationId xmlns:a16="http://schemas.microsoft.com/office/drawing/2014/main" xmlns="" id="{714CB93D-F9D5-44A2-B46E-73BD778EDBBA}"/>
                </a:ext>
              </a:extLst>
            </p:cNvPr>
            <p:cNvGrpSpPr/>
            <p:nvPr/>
          </p:nvGrpSpPr>
          <p:grpSpPr>
            <a:xfrm>
              <a:off x="3661090" y="3871084"/>
              <a:ext cx="3823621" cy="961366"/>
              <a:chOff x="3780644" y="3008504"/>
              <a:chExt cx="3935290" cy="1045097"/>
            </a:xfrm>
          </p:grpSpPr>
          <p:sp>
            <p:nvSpPr>
              <p:cNvPr id="31" name="Rectángulo 24">
                <a:extLst>
                  <a:ext uri="{FF2B5EF4-FFF2-40B4-BE49-F238E27FC236}">
                    <a16:creationId xmlns:a16="http://schemas.microsoft.com/office/drawing/2014/main" xmlns="" id="{B5DC2C0B-F606-4772-B31D-76508C42F755}"/>
                  </a:ext>
                </a:extLst>
              </p:cNvPr>
              <p:cNvSpPr/>
              <p:nvPr/>
            </p:nvSpPr>
            <p:spPr>
              <a:xfrm>
                <a:off x="4171950" y="3008504"/>
                <a:ext cx="3543984" cy="6623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32" name="Rectángulo 25">
                <a:extLst>
                  <a:ext uri="{FF2B5EF4-FFF2-40B4-BE49-F238E27FC236}">
                    <a16:creationId xmlns:a16="http://schemas.microsoft.com/office/drawing/2014/main" xmlns="" id="{973FB5E7-92F5-4BCD-93BE-AB75A8778A30}"/>
                  </a:ext>
                </a:extLst>
              </p:cNvPr>
              <p:cNvSpPr/>
              <p:nvPr/>
            </p:nvSpPr>
            <p:spPr>
              <a:xfrm>
                <a:off x="3986214" y="3204589"/>
                <a:ext cx="3543984" cy="66237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uadroTexto 26">
                    <a:extLst>
                      <a:ext uri="{FF2B5EF4-FFF2-40B4-BE49-F238E27FC236}">
                        <a16:creationId xmlns:a16="http://schemas.microsoft.com/office/drawing/2014/main" xmlns="" id="{DFC1A740-921B-41B5-9A9D-5E574039622A}"/>
                      </a:ext>
                    </a:extLst>
                  </p:cNvPr>
                  <p:cNvSpPr txBox="1"/>
                  <p:nvPr/>
                </p:nvSpPr>
                <p:spPr>
                  <a:xfrm>
                    <a:off x="3780644" y="3382392"/>
                    <a:ext cx="3543984" cy="67120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lin"/>
                              <m:ctrlPr>
                                <a:rPr lang="x-none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x-non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x-non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type m:val="lin"/>
                              <m:ctrlPr>
                                <a:rPr lang="x-none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x-non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x-non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x-none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x-none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x-non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non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x-none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x-non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e>
                                <m:sub>
                                  <m:r>
                                    <a:rPr lang="x-none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none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x-none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x-non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  <m:sub>
                                  <m:r>
                                    <a:rPr lang="x-non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x-none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x-none" dirty="0"/>
                  </a:p>
                </p:txBody>
              </p:sp>
            </mc:Choice>
            <mc:Fallback xmlns="">
              <p:sp>
                <p:nvSpPr>
                  <p:cNvPr id="5" name="CuadroTexto 4">
                    <a:extLst>
                      <a:ext uri="{FF2B5EF4-FFF2-40B4-BE49-F238E27FC236}">
                        <a16:creationId xmlns:a16="http://schemas.microsoft.com/office/drawing/2014/main" id="{6ADB6BDF-1107-46FB-A0B3-82F2AA29DA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0644" y="3382392"/>
                    <a:ext cx="3543984" cy="67120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83" t="-66346" b="-63462"/>
                    </a:stretch>
                  </a:blip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s-419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Flecha: a la derecha 4">
              <a:extLst>
                <a:ext uri="{FF2B5EF4-FFF2-40B4-BE49-F238E27FC236}">
                  <a16:creationId xmlns:a16="http://schemas.microsoft.com/office/drawing/2014/main" xmlns="" id="{3572ADA6-3D7D-486F-8062-05F17625C075}"/>
                </a:ext>
              </a:extLst>
            </p:cNvPr>
            <p:cNvSpPr/>
            <p:nvPr/>
          </p:nvSpPr>
          <p:spPr>
            <a:xfrm>
              <a:off x="526855" y="5459323"/>
              <a:ext cx="1271588" cy="325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12" name="Imagen 5">
              <a:extLst>
                <a:ext uri="{FF2B5EF4-FFF2-40B4-BE49-F238E27FC236}">
                  <a16:creationId xmlns:a16="http://schemas.microsoft.com/office/drawing/2014/main" xmlns="" id="{F6A0B718-06A1-4EDB-834A-0E64012B0403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2140413" y="2453556"/>
              <a:ext cx="2111572" cy="1316030"/>
            </a:xfrm>
            <a:prstGeom prst="rect">
              <a:avLst/>
            </a:prstGeom>
          </p:spPr>
        </p:pic>
        <p:pic>
          <p:nvPicPr>
            <p:cNvPr id="13" name="Imagen 6">
              <a:extLst>
                <a:ext uri="{FF2B5EF4-FFF2-40B4-BE49-F238E27FC236}">
                  <a16:creationId xmlns:a16="http://schemas.microsoft.com/office/drawing/2014/main" xmlns="" id="{9645E73F-BE28-48D9-9BE5-5B9C1F0C0C97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5622" y="2250442"/>
              <a:ext cx="3032087" cy="1420968"/>
            </a:xfrm>
            <a:prstGeom prst="rect">
              <a:avLst/>
            </a:prstGeom>
          </p:spPr>
        </p:pic>
        <p:sp>
          <p:nvSpPr>
            <p:cNvPr id="14" name="Rectángulo 7">
              <a:extLst>
                <a:ext uri="{FF2B5EF4-FFF2-40B4-BE49-F238E27FC236}">
                  <a16:creationId xmlns:a16="http://schemas.microsoft.com/office/drawing/2014/main" xmlns="" id="{6334E37E-50AD-4FF8-AEBD-693F802D928C}"/>
                </a:ext>
              </a:extLst>
            </p:cNvPr>
            <p:cNvSpPr/>
            <p:nvPr/>
          </p:nvSpPr>
          <p:spPr>
            <a:xfrm>
              <a:off x="1567498" y="1868557"/>
              <a:ext cx="8566110" cy="45512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8">
                  <a:extLst>
                    <a:ext uri="{FF2B5EF4-FFF2-40B4-BE49-F238E27FC236}">
                      <a16:creationId xmlns:a16="http://schemas.microsoft.com/office/drawing/2014/main" xmlns="" id="{234F421C-51D5-462F-A54B-F19E6A1A00B6}"/>
                    </a:ext>
                  </a:extLst>
                </p:cNvPr>
                <p:cNvSpPr txBox="1"/>
                <p:nvPr/>
              </p:nvSpPr>
              <p:spPr>
                <a:xfrm>
                  <a:off x="688870" y="4843959"/>
                  <a:ext cx="684340" cy="356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x-none" sz="1500" dirty="0"/>
                </a:p>
              </p:txBody>
            </p:sp>
          </mc:Choice>
          <mc:Fallback xmlns="">
            <p:sp>
              <p:nvSpPr>
                <p:cNvPr id="15" name="CuadroTexto 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34F421C-51D5-462F-A54B-F19E6A1A00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870" y="4843959"/>
                  <a:ext cx="684340" cy="35650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lecha: a la derecha 9">
              <a:extLst>
                <a:ext uri="{FF2B5EF4-FFF2-40B4-BE49-F238E27FC236}">
                  <a16:creationId xmlns:a16="http://schemas.microsoft.com/office/drawing/2014/main" xmlns="" id="{AAB43AFC-8E2A-4A08-86A2-447D16944DD3}"/>
                </a:ext>
              </a:extLst>
            </p:cNvPr>
            <p:cNvSpPr/>
            <p:nvPr/>
          </p:nvSpPr>
          <p:spPr>
            <a:xfrm>
              <a:off x="9497814" y="5519018"/>
              <a:ext cx="1271588" cy="325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0">
                  <a:extLst>
                    <a:ext uri="{FF2B5EF4-FFF2-40B4-BE49-F238E27FC236}">
                      <a16:creationId xmlns:a16="http://schemas.microsoft.com/office/drawing/2014/main" xmlns="" id="{39586EE8-6621-4696-B92A-A8153A940BB3}"/>
                    </a:ext>
                  </a:extLst>
                </p:cNvPr>
                <p:cNvSpPr txBox="1"/>
                <p:nvPr/>
              </p:nvSpPr>
              <p:spPr>
                <a:xfrm>
                  <a:off x="10213643" y="4871253"/>
                  <a:ext cx="684340" cy="356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x-none" sz="1500" dirty="0"/>
                </a:p>
              </p:txBody>
            </p:sp>
          </mc:Choice>
          <mc:Fallback xmlns="">
            <p:sp>
              <p:nvSpPr>
                <p:cNvPr id="17" name="CuadroTexto 1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9586EE8-6621-4696-B92A-A8153A940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3643" y="4871253"/>
                  <a:ext cx="684340" cy="35650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Flecha: doblada 11">
              <a:extLst>
                <a:ext uri="{FF2B5EF4-FFF2-40B4-BE49-F238E27FC236}">
                  <a16:creationId xmlns:a16="http://schemas.microsoft.com/office/drawing/2014/main" xmlns="" id="{E29485EC-D777-44B5-AC6E-69B26B9D7666}"/>
                </a:ext>
              </a:extLst>
            </p:cNvPr>
            <p:cNvSpPr/>
            <p:nvPr/>
          </p:nvSpPr>
          <p:spPr>
            <a:xfrm rot="15977466">
              <a:off x="2988787" y="4047265"/>
              <a:ext cx="452943" cy="31510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19" name="Flecha: doblada 12">
              <a:extLst>
                <a:ext uri="{FF2B5EF4-FFF2-40B4-BE49-F238E27FC236}">
                  <a16:creationId xmlns:a16="http://schemas.microsoft.com/office/drawing/2014/main" xmlns="" id="{CA0EDDD0-6F85-4E31-AB18-EECE81F3E76F}"/>
                </a:ext>
              </a:extLst>
            </p:cNvPr>
            <p:cNvSpPr/>
            <p:nvPr/>
          </p:nvSpPr>
          <p:spPr>
            <a:xfrm rot="10800000">
              <a:off x="7709897" y="4134461"/>
              <a:ext cx="452943" cy="31510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solidFill>
                  <a:schemeClr val="tx1"/>
                </a:solidFill>
              </a:endParaRPr>
            </a:p>
          </p:txBody>
        </p:sp>
        <p:sp>
          <p:nvSpPr>
            <p:cNvPr id="20" name="Flecha: a la izquierda y derecha 13">
              <a:extLst>
                <a:ext uri="{FF2B5EF4-FFF2-40B4-BE49-F238E27FC236}">
                  <a16:creationId xmlns:a16="http://schemas.microsoft.com/office/drawing/2014/main" xmlns="" id="{EF39D1FC-1005-49CB-AA0B-1BC10AAD0AF6}"/>
                </a:ext>
              </a:extLst>
            </p:cNvPr>
            <p:cNvSpPr/>
            <p:nvPr/>
          </p:nvSpPr>
          <p:spPr>
            <a:xfrm>
              <a:off x="5168852" y="3066810"/>
              <a:ext cx="1090613" cy="17675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cxnSp>
          <p:nvCxnSpPr>
            <p:cNvPr id="21" name="Conector recto de flecha 14">
              <a:extLst>
                <a:ext uri="{FF2B5EF4-FFF2-40B4-BE49-F238E27FC236}">
                  <a16:creationId xmlns:a16="http://schemas.microsoft.com/office/drawing/2014/main" xmlns="" id="{A4831EB4-A080-4AC1-B320-79306492CAA3}"/>
                </a:ext>
              </a:extLst>
            </p:cNvPr>
            <p:cNvCxnSpPr>
              <a:cxnSpLocks/>
            </p:cNvCxnSpPr>
            <p:nvPr/>
          </p:nvCxnSpPr>
          <p:spPr>
            <a:xfrm>
              <a:off x="8449291" y="3867612"/>
              <a:ext cx="191392" cy="793154"/>
            </a:xfrm>
            <a:prstGeom prst="straightConnector1">
              <a:avLst/>
            </a:prstGeom>
            <a:ln w="539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15">
              <a:extLst>
                <a:ext uri="{FF2B5EF4-FFF2-40B4-BE49-F238E27FC236}">
                  <a16:creationId xmlns:a16="http://schemas.microsoft.com/office/drawing/2014/main" xmlns="" id="{EB109B4C-0584-4560-92B5-49DC9B1EFE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70" y="2453555"/>
              <a:ext cx="1239385" cy="4603"/>
            </a:xfrm>
            <a:prstGeom prst="straightConnector1">
              <a:avLst/>
            </a:prstGeom>
            <a:ln w="539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16">
                  <a:extLst>
                    <a:ext uri="{FF2B5EF4-FFF2-40B4-BE49-F238E27FC236}">
                      <a16:creationId xmlns:a16="http://schemas.microsoft.com/office/drawing/2014/main" xmlns="" id="{E8481E37-2E08-4F49-8B52-3D2F863D048F}"/>
                    </a:ext>
                  </a:extLst>
                </p:cNvPr>
                <p:cNvSpPr txBox="1"/>
                <p:nvPr/>
              </p:nvSpPr>
              <p:spPr>
                <a:xfrm>
                  <a:off x="-8802" y="1820314"/>
                  <a:ext cx="684340" cy="3565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𝑑𝑒𝑚𝑎𝑛𝑑</m:t>
                            </m:r>
                          </m:sub>
                        </m:sSub>
                      </m:oMath>
                    </m:oMathPara>
                  </a14:m>
                  <a:endParaRPr lang="x-none" sz="1500" dirty="0"/>
                </a:p>
              </p:txBody>
            </p:sp>
          </mc:Choice>
          <mc:Fallback xmlns="">
            <p:sp>
              <p:nvSpPr>
                <p:cNvPr id="23" name="CuadroTexto 1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8481E37-2E08-4F49-8B52-3D2F863D04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802" y="1820314"/>
                  <a:ext cx="684340" cy="35650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69231" b="-3774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17">
                  <a:extLst>
                    <a:ext uri="{FF2B5EF4-FFF2-40B4-BE49-F238E27FC236}">
                      <a16:creationId xmlns:a16="http://schemas.microsoft.com/office/drawing/2014/main" xmlns="" id="{BB74C01E-66EC-43FC-9205-8803DEDB111E}"/>
                    </a:ext>
                  </a:extLst>
                </p:cNvPr>
                <p:cNvSpPr txBox="1"/>
                <p:nvPr/>
              </p:nvSpPr>
              <p:spPr>
                <a:xfrm>
                  <a:off x="8301065" y="3532573"/>
                  <a:ext cx="2111572" cy="3768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𝑓𝑒𝑎𝑠𝑖𝑏𝑙𝑒</m:t>
                            </m:r>
                          </m:sub>
                        </m:sSub>
                      </m:oMath>
                    </m:oMathPara>
                  </a14:m>
                  <a:endParaRPr lang="x-none" sz="1500" dirty="0"/>
                </a:p>
              </p:txBody>
            </p:sp>
          </mc:Choice>
          <mc:Fallback xmlns="">
            <p:sp>
              <p:nvSpPr>
                <p:cNvPr id="24" name="CuadroTexto 1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B74C01E-66EC-43FC-9205-8803DEDB1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1065" y="3532573"/>
                  <a:ext cx="2111572" cy="37687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de flecha 18">
              <a:extLst>
                <a:ext uri="{FF2B5EF4-FFF2-40B4-BE49-F238E27FC236}">
                  <a16:creationId xmlns:a16="http://schemas.microsoft.com/office/drawing/2014/main" xmlns="" id="{6C9FB43E-9BD3-4723-8F42-1DBE33E26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918" y="3532573"/>
              <a:ext cx="1239385" cy="4603"/>
            </a:xfrm>
            <a:prstGeom prst="straightConnector1">
              <a:avLst/>
            </a:prstGeom>
            <a:ln w="539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19">
                  <a:extLst>
                    <a:ext uri="{FF2B5EF4-FFF2-40B4-BE49-F238E27FC236}">
                      <a16:creationId xmlns:a16="http://schemas.microsoft.com/office/drawing/2014/main" xmlns="" id="{049B585E-5028-47B5-8C93-62C275B4F2AE}"/>
                    </a:ext>
                  </a:extLst>
                </p:cNvPr>
                <p:cNvSpPr txBox="1"/>
                <p:nvPr/>
              </p:nvSpPr>
              <p:spPr>
                <a:xfrm>
                  <a:off x="247364" y="2677519"/>
                  <a:ext cx="1320134" cy="611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x-none" sz="1500" dirty="0">
                    <a:solidFill>
                      <a:srgbClr val="FFC000"/>
                    </a:solidFill>
                  </a:endParaRPr>
                </a:p>
                <a:p>
                  <a:r>
                    <a:rPr lang="x-none" sz="1500" dirty="0" err="1">
                      <a:solidFill>
                        <a:srgbClr val="FFC000"/>
                      </a:solidFill>
                    </a:rPr>
                    <a:t>Quality</a:t>
                  </a:r>
                  <a:endParaRPr lang="x-none" sz="15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CuadroTexto 1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49B585E-5028-47B5-8C93-62C275B4F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364" y="2677519"/>
                  <a:ext cx="1320134" cy="61115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649" b="-10989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Conector recto de flecha 20">
              <a:extLst>
                <a:ext uri="{FF2B5EF4-FFF2-40B4-BE49-F238E27FC236}">
                  <a16:creationId xmlns:a16="http://schemas.microsoft.com/office/drawing/2014/main" xmlns="" id="{7D02A4EF-E087-45DE-A261-7459E0AE434D}"/>
                </a:ext>
              </a:extLst>
            </p:cNvPr>
            <p:cNvCxnSpPr>
              <a:cxnSpLocks/>
            </p:cNvCxnSpPr>
            <p:nvPr/>
          </p:nvCxnSpPr>
          <p:spPr>
            <a:xfrm>
              <a:off x="9589738" y="3029692"/>
              <a:ext cx="966075" cy="0"/>
            </a:xfrm>
            <a:prstGeom prst="straightConnector1">
              <a:avLst/>
            </a:prstGeom>
            <a:ln w="539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1">
                  <a:extLst>
                    <a:ext uri="{FF2B5EF4-FFF2-40B4-BE49-F238E27FC236}">
                      <a16:creationId xmlns:a16="http://schemas.microsoft.com/office/drawing/2014/main" xmlns="" id="{01831FDA-251D-4CBA-9C3D-D140FD5409F8}"/>
                    </a:ext>
                  </a:extLst>
                </p:cNvPr>
                <p:cNvSpPr txBox="1"/>
                <p:nvPr/>
              </p:nvSpPr>
              <p:spPr>
                <a:xfrm>
                  <a:off x="10213643" y="2244907"/>
                  <a:ext cx="1882424" cy="631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500" i="1" smtClean="0">
                                <a:solidFill>
                                  <a:srgbClr val="FFC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5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𝑓𝑒𝑎𝑠𝑖𝑏𝑙𝑒</m:t>
                            </m:r>
                          </m:sub>
                        </m:sSub>
                      </m:oMath>
                    </m:oMathPara>
                  </a14:m>
                  <a:endParaRPr lang="x-none" sz="1500" dirty="0">
                    <a:solidFill>
                      <a:srgbClr val="FFC000"/>
                    </a:solidFill>
                  </a:endParaRPr>
                </a:p>
                <a:p>
                  <a:pPr algn="just"/>
                  <a:r>
                    <a:rPr lang="x-none" sz="1500" dirty="0" err="1">
                      <a:solidFill>
                        <a:srgbClr val="FFC000"/>
                      </a:solidFill>
                    </a:rPr>
                    <a:t>Quality</a:t>
                  </a:r>
                  <a:endParaRPr lang="x-none" sz="15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uadroTexto 2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1831FDA-251D-4CBA-9C3D-D140FD540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3643" y="2244907"/>
                  <a:ext cx="1882424" cy="6315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389" b="-11828"/>
                  </a:stretch>
                </a:blipFill>
              </p:spPr>
              <p:txBody>
                <a:bodyPr/>
                <a:lstStyle/>
                <a:p>
                  <a:r>
                    <a:rPr lang="es-VE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Picture 2" descr="Resultado de imagen para valvulas industriales">
              <a:extLst>
                <a:ext uri="{FF2B5EF4-FFF2-40B4-BE49-F238E27FC236}">
                  <a16:creationId xmlns:a16="http://schemas.microsoft.com/office/drawing/2014/main" xmlns="" id="{954A9FE0-B236-468A-B860-B9989853F1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10" t="16894" r="17745" b="13432"/>
            <a:stretch/>
          </p:blipFill>
          <p:spPr bwMode="auto">
            <a:xfrm>
              <a:off x="1842303" y="4618568"/>
              <a:ext cx="1177071" cy="163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Resultado de imagen para valvulas industriales">
              <a:extLst>
                <a:ext uri="{FF2B5EF4-FFF2-40B4-BE49-F238E27FC236}">
                  <a16:creationId xmlns:a16="http://schemas.microsoft.com/office/drawing/2014/main" xmlns="" id="{BD0A98A4-E046-436C-8478-D0FE7C0DF2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10" t="16894" r="17745" b="13432"/>
            <a:stretch/>
          </p:blipFill>
          <p:spPr bwMode="auto">
            <a:xfrm>
              <a:off x="8069089" y="4583453"/>
              <a:ext cx="1177071" cy="163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16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915816" y="2780928"/>
            <a:ext cx="3240360" cy="129614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Desarrollo</a:t>
            </a:r>
            <a:endParaRPr lang="es-VE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915816" y="2780928"/>
            <a:ext cx="3240360" cy="129614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VE" sz="2800" b="1" dirty="0" smtClean="0">
                <a:latin typeface="Century Gothic" panose="020B0502020202020204" pitchFamily="34" charset="0"/>
              </a:rPr>
              <a:t>CAPÍTULO I</a:t>
            </a:r>
          </a:p>
          <a:p>
            <a:pPr algn="ctr"/>
            <a:r>
              <a:rPr lang="es-VE" sz="2800" b="1" dirty="0" smtClean="0">
                <a:latin typeface="Century Gothic" panose="020B0502020202020204" pitchFamily="34" charset="0"/>
              </a:rPr>
              <a:t>Introducción</a:t>
            </a:r>
            <a:endParaRPr lang="es-VE" sz="2800" dirty="0" smtClean="0"/>
          </a:p>
        </p:txBody>
      </p:sp>
    </p:spTree>
    <p:extLst>
      <p:ext uri="{BB962C8B-B14F-4D97-AF65-F5344CB8AC3E}">
        <p14:creationId xmlns:p14="http://schemas.microsoft.com/office/powerpoint/2010/main" val="30011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Proceso de Potabilización del Agua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755576" y="908720"/>
            <a:ext cx="7560840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Las hidrológicas son una empresa de servicio cuya misión es proporcionar agua potable a una población, utilizando para ello las fuentes que proporciona la naturaleza, procesando el agua y devolviéndola al ambiente. </a:t>
            </a:r>
          </a:p>
        </p:txBody>
      </p:sp>
      <p:pic>
        <p:nvPicPr>
          <p:cNvPr id="8" name="7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2420888"/>
            <a:ext cx="619268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Proceso de Potabilización del Agua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8" name="Picture 3" descr="D:\Documents\Tesis\Plano de instrumentación del proce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3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Proceso de Potabilización del Agua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823613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Proceso de Potabilización del Agua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7" name="Picture 2" descr="D:\Documents\Tesis\Normal - Arranque\Diagrama de actividades - Normal_Arranque - Coagulació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09120"/>
            <a:ext cx="9144000" cy="221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80778"/>
            <a:ext cx="6912768" cy="2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0" y="4365104"/>
            <a:ext cx="9144000" cy="2363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0" name="9 Conector recto"/>
          <p:cNvCxnSpPr/>
          <p:nvPr/>
        </p:nvCxnSpPr>
        <p:spPr>
          <a:xfrm flipH="1">
            <a:off x="0" y="3789040"/>
            <a:ext cx="1979712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979712" y="3789040"/>
            <a:ext cx="7164288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0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Potabilización como modelo UPH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2" name="11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340768"/>
            <a:ext cx="843210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Planta Potabilizadora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6" name="5 Imagen"/>
          <p:cNvPicPr/>
          <p:nvPr/>
        </p:nvPicPr>
        <p:blipFill rotWithShape="1">
          <a:blip r:embed="rId2"/>
          <a:srcRect l="10016" t="40596" r="36512" b="30593"/>
          <a:stretch/>
        </p:blipFill>
        <p:spPr bwMode="auto">
          <a:xfrm>
            <a:off x="917527" y="1268760"/>
            <a:ext cx="7344816" cy="2359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4741624" y="4581128"/>
            <a:ext cx="2278648" cy="140038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Coagulación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Floculación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Sedimentación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Filtración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Desinfección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303175" y="5096653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VE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Unidades Funcionales</a:t>
            </a:r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494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Condiciones de Calidad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6" name="5 Rectángulo"/>
          <p:cNvSpPr/>
          <p:nvPr/>
        </p:nvSpPr>
        <p:spPr>
          <a:xfrm>
            <a:off x="755576" y="908720"/>
            <a:ext cx="7560840" cy="192360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Turbidez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cruda captada menor a 50 NTU.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Consumo humano menos a 2 NTU.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Los valores varían según las condiciones climáticas.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 superar los 50 NTU, se requiere mayor cantidad de coagulante, afectando costos.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Instrumento: </a:t>
            </a:r>
            <a:r>
              <a:rPr lang="es-VE" sz="1700" dirty="0" err="1" smtClean="0">
                <a:latin typeface="Century Gothic" panose="020B0502020202020204" pitchFamily="34" charset="0"/>
              </a:rPr>
              <a:t>Turbidímetro</a:t>
            </a:r>
            <a:r>
              <a:rPr lang="es-VE" sz="1700" dirty="0" smtClean="0">
                <a:latin typeface="Century Gothic" panose="020B0502020202020204" pitchFamily="34" charset="0"/>
              </a:rPr>
              <a:t>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55576" y="3212976"/>
            <a:ext cx="7560840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Color Aparente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Límite permisible para aguas potabilizadas menor a 15 PCU.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Instrumento: Espectrofotómetro.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755576" y="4424045"/>
            <a:ext cx="7560840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pH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Valores entre 6,9 y 9.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Instrumento: pH-metro.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755576" y="5648181"/>
            <a:ext cx="7560840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Temperatura y Oxígeno Disuelto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Temperatura adecuada de 15 °C; a mayor temperatura, menor concentración de Oxígeno disuelto.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Coagulación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3068960"/>
            <a:ext cx="267146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cruda, captada de una fuente.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87624" y="4365104"/>
            <a:ext cx="6626290" cy="192360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Se trata de realizar una mezcla rápida mientras se añaden los químicos coagulantes.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El tiempo de residencia es corto, dependerá del flujo de entrada adecuado al resalto hidráulico existente.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Los químicos permiten la reacción de las partículas coloidales.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012160" y="3020988"/>
            <a:ext cx="268092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con químicos coagulantes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9 Imagen" descr="Imagen relacionada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9"/>
          <a:stretch/>
        </p:blipFill>
        <p:spPr bwMode="auto">
          <a:xfrm>
            <a:off x="2843808" y="836712"/>
            <a:ext cx="3473014" cy="218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6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Coagulación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89983"/>
              </p:ext>
            </p:extLst>
          </p:nvPr>
        </p:nvGraphicFramePr>
        <p:xfrm>
          <a:off x="307976" y="1052736"/>
          <a:ext cx="8512496" cy="5150466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50</a:t>
                      </a:r>
                    </a:p>
                    <a:p>
                      <a:r>
                        <a:rPr lang="es-VE" sz="1700" dirty="0" smtClean="0"/>
                        <a:t>6,5 &lt; pH &lt;</a:t>
                      </a:r>
                      <a:r>
                        <a:rPr lang="es-VE" sz="1700" baseline="0" dirty="0" smtClean="0"/>
                        <a:t> 9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Cantidad</a:t>
                      </a:r>
                      <a:r>
                        <a:rPr lang="es-VE" sz="1500" baseline="0" dirty="0" smtClean="0"/>
                        <a:t> suficiente de químicos para adicionar.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>
                          <a:solidFill>
                            <a:srgbClr val="FF0000"/>
                          </a:solidFill>
                        </a:rPr>
                        <a:t>Resalto hidráulico ideal para mezclado.</a:t>
                      </a:r>
                    </a:p>
                    <a:p>
                      <a:pPr algn="just"/>
                      <a:r>
                        <a:rPr lang="es-VE" sz="1700" dirty="0" smtClean="0"/>
                        <a:t>Cantidad</a:t>
                      </a:r>
                      <a:r>
                        <a:rPr lang="es-VE" sz="1700" baseline="0" dirty="0" smtClean="0"/>
                        <a:t> de coagulante adecuada.</a:t>
                      </a:r>
                      <a:endParaRPr lang="es-VE" sz="1700" dirty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&lt;&lt;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err="1" smtClean="0"/>
                        <a:t>Qp</a:t>
                      </a:r>
                      <a:r>
                        <a:rPr lang="es-VE" sz="1700" baseline="0" dirty="0" smtClean="0"/>
                        <a:t>, </a:t>
                      </a:r>
                      <a:r>
                        <a:rPr lang="es-VE" sz="1700" baseline="0" dirty="0" err="1" smtClean="0"/>
                        <a:t>Qi</a:t>
                      </a:r>
                      <a:r>
                        <a:rPr lang="es-VE" sz="1700" baseline="0" dirty="0" smtClean="0"/>
                        <a:t> &gt;&gt; </a:t>
                      </a:r>
                      <a:r>
                        <a:rPr lang="es-VE" sz="1700" baseline="0" dirty="0" err="1" smtClean="0"/>
                        <a:t>Qp</a:t>
                      </a:r>
                      <a:endParaRPr lang="es-VE" sz="1700" baseline="0" dirty="0" smtClean="0"/>
                    </a:p>
                    <a:p>
                      <a:r>
                        <a:rPr lang="es-VE" sz="1700" baseline="0" dirty="0" err="1" smtClean="0"/>
                        <a:t>Qo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dirty="0" smtClean="0"/>
                        <a:t>&lt;&lt;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err="1" smtClean="0"/>
                        <a:t>Qp</a:t>
                      </a:r>
                      <a:r>
                        <a:rPr lang="es-VE" sz="1700" baseline="0" dirty="0" smtClean="0"/>
                        <a:t>, </a:t>
                      </a:r>
                      <a:r>
                        <a:rPr lang="es-VE" sz="1700" baseline="0" dirty="0" err="1" smtClean="0"/>
                        <a:t>Qo</a:t>
                      </a:r>
                      <a:r>
                        <a:rPr lang="es-VE" sz="1700" baseline="0" dirty="0" smtClean="0"/>
                        <a:t> &gt;&gt; </a:t>
                      </a:r>
                      <a:r>
                        <a:rPr lang="es-VE" sz="1700" baseline="0" dirty="0" err="1" smtClean="0"/>
                        <a:t>Qp</a:t>
                      </a:r>
                      <a:endParaRPr lang="es-VE" sz="1700" baseline="0" dirty="0" smtClean="0"/>
                    </a:p>
                    <a:p>
                      <a:r>
                        <a:rPr lang="es-VE" sz="1700" baseline="0" dirty="0" smtClean="0"/>
                        <a:t>NTU &gt; 50</a:t>
                      </a:r>
                    </a:p>
                    <a:p>
                      <a:r>
                        <a:rPr lang="es-VE" sz="1700" baseline="0" dirty="0" smtClean="0"/>
                        <a:t>pH &lt; 6,5 , pH &gt;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Cantidad limitada o nula de químicos para adicionar.</a:t>
                      </a:r>
                    </a:p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>
                          <a:solidFill>
                            <a:srgbClr val="FF0000"/>
                          </a:solidFill>
                        </a:rPr>
                        <a:t>Falla en el</a:t>
                      </a:r>
                      <a:r>
                        <a:rPr lang="es-VE" sz="1700" baseline="0" dirty="0" smtClean="0">
                          <a:solidFill>
                            <a:srgbClr val="FF0000"/>
                          </a:solidFill>
                        </a:rPr>
                        <a:t> cálculo del resalto hidráulico.</a:t>
                      </a:r>
                    </a:p>
                    <a:p>
                      <a:pPr algn="just"/>
                      <a:r>
                        <a:rPr lang="es-VE" sz="1700" baseline="0" dirty="0" smtClean="0"/>
                        <a:t>Cantidad de coagulante fuera del rango ideal.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307975" y="6342392"/>
            <a:ext cx="272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err="1" smtClean="0"/>
              <a:t>Qp</a:t>
            </a:r>
            <a:r>
              <a:rPr lang="es-VE" dirty="0" smtClean="0"/>
              <a:t> = Caudal de producción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733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Coagulación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026" name="Picture 2" descr="D:\Documents\Tesis\digital-twin-prop\Petri\1Coagul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6912768" cy="581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10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ANTECEDENTES</a:t>
            </a:r>
            <a:endParaRPr lang="es-VE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19" y="0"/>
            <a:ext cx="2448272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 smtClean="0">
                <a:latin typeface="Century Gothic" panose="020B0502020202020204" pitchFamily="34" charset="0"/>
              </a:rPr>
              <a:t>CAPÍTULO I:</a:t>
            </a:r>
            <a:endParaRPr lang="es-VE" sz="2800" b="1" dirty="0"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187624" y="1268760"/>
            <a:ext cx="6804248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Los acontecimientos más destacados en la historia de la industria podemos ubicarlos en los tres grandes hitos que hicieron posible, entre otras cosas, el crecimiento</a:t>
            </a:r>
            <a:r>
              <a:rPr lang="es-VE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econ</a:t>
            </a:r>
            <a:r>
              <a:rPr lang="es-VE" dirty="0">
                <a:solidFill>
                  <a:schemeClr val="tx1"/>
                </a:solidFill>
                <a:latin typeface="Century Gothic" panose="020B0502020202020204" pitchFamily="34" charset="0"/>
              </a:rPr>
              <a:t>ó</a:t>
            </a:r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mico y el desarrollo tecnol</a:t>
            </a:r>
            <a:r>
              <a:rPr lang="es-VE" dirty="0">
                <a:solidFill>
                  <a:schemeClr val="tx1"/>
                </a:solidFill>
                <a:latin typeface="Century Gothic" panose="020B0502020202020204" pitchFamily="34" charset="0"/>
              </a:rPr>
              <a:t>ó</a:t>
            </a:r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gico a nivel mundial. Estos tres grandes hitos se conocen como las revoluciones industriales.</a:t>
            </a:r>
            <a:endParaRPr lang="es-VE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D:\Documents\Tesis\proyecto_YsisLacruz\figures\industry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933" y="3356992"/>
            <a:ext cx="6507630" cy="34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2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Floculación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3068960"/>
            <a:ext cx="267146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con coagulante + químicos añadidos.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87624" y="4365104"/>
            <a:ext cx="6626290" cy="192360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Se realiza una mezcla lenta para permitir la aglomeración de partículas coloidales.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Tiempo de retención entre 20 y 30 min, dependiendo del estudio de jarras.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Agitador mecánico en el caso de estudio, regulación de frecuencia según cálculos de gradiente.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012160" y="3020988"/>
            <a:ext cx="268092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con </a:t>
            </a:r>
            <a:r>
              <a:rPr lang="es-VE" sz="1700" dirty="0" err="1" smtClean="0">
                <a:latin typeface="Century Gothic" panose="020B0502020202020204" pitchFamily="34" charset="0"/>
              </a:rPr>
              <a:t>flóculos</a:t>
            </a:r>
            <a:r>
              <a:rPr lang="es-VE" sz="1700" dirty="0" smtClean="0">
                <a:latin typeface="Century Gothic" panose="020B0502020202020204" pitchFamily="34" charset="0"/>
              </a:rPr>
              <a:t>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290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0" t="36425" r="14921" b="20655"/>
          <a:stretch/>
        </p:blipFill>
        <p:spPr bwMode="auto">
          <a:xfrm>
            <a:off x="1954877" y="1052736"/>
            <a:ext cx="5397746" cy="17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Floculación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8845"/>
              </p:ext>
            </p:extLst>
          </p:nvPr>
        </p:nvGraphicFramePr>
        <p:xfrm>
          <a:off x="307976" y="1052736"/>
          <a:ext cx="8512496" cy="571500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50</a:t>
                      </a:r>
                    </a:p>
                    <a:p>
                      <a:r>
                        <a:rPr lang="es-VE" sz="1700" dirty="0" smtClean="0"/>
                        <a:t>6,5 &lt; pH &lt;</a:t>
                      </a:r>
                      <a:r>
                        <a:rPr lang="es-VE" sz="1700" baseline="0" dirty="0" smtClean="0"/>
                        <a:t> 9</a:t>
                      </a:r>
                    </a:p>
                    <a:p>
                      <a:r>
                        <a:rPr lang="es-VE" sz="1700" baseline="0" dirty="0" smtClean="0"/>
                        <a:t>Nivel del tanque adecuado.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cerrada,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Mezclador mecánico en funcionamiento.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Cumplimiento</a:t>
                      </a:r>
                      <a:r>
                        <a:rPr lang="es-VE" sz="1700" baseline="0" dirty="0" smtClean="0"/>
                        <a:t> del gradiente de velocidad y tiempo de retención, según los cálculos.</a:t>
                      </a:r>
                      <a:endParaRPr lang="es-VE" sz="1700" dirty="0" smtClean="0"/>
                    </a:p>
                    <a:p>
                      <a:pPr algn="just"/>
                      <a:r>
                        <a:rPr lang="es-VE" sz="1700" dirty="0" smtClean="0"/>
                        <a:t>Formación de </a:t>
                      </a:r>
                      <a:r>
                        <a:rPr lang="es-VE" sz="1700" dirty="0" err="1" smtClean="0"/>
                        <a:t>flóculos</a:t>
                      </a:r>
                      <a:r>
                        <a:rPr lang="es-VE" sz="1700" dirty="0" smtClean="0"/>
                        <a:t>.</a:t>
                      </a:r>
                      <a:endParaRPr lang="es-VE" sz="1700" dirty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&lt;&lt;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err="1" smtClean="0"/>
                        <a:t>Qp</a:t>
                      </a:r>
                      <a:r>
                        <a:rPr lang="es-VE" sz="1700" baseline="0" dirty="0" smtClean="0"/>
                        <a:t>, </a:t>
                      </a:r>
                      <a:r>
                        <a:rPr lang="es-VE" sz="1700" baseline="0" dirty="0" err="1" smtClean="0"/>
                        <a:t>Qi</a:t>
                      </a:r>
                      <a:r>
                        <a:rPr lang="es-VE" sz="1700" baseline="0" dirty="0" smtClean="0"/>
                        <a:t> &gt;&gt; </a:t>
                      </a:r>
                      <a:r>
                        <a:rPr lang="es-VE" sz="1700" baseline="0" dirty="0" err="1" smtClean="0"/>
                        <a:t>Qp</a:t>
                      </a:r>
                      <a:endParaRPr lang="es-VE" sz="1700" baseline="0" dirty="0" smtClean="0"/>
                    </a:p>
                    <a:p>
                      <a:r>
                        <a:rPr lang="es-VE" sz="1700" baseline="0" dirty="0" err="1" smtClean="0"/>
                        <a:t>Qo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dirty="0" smtClean="0"/>
                        <a:t>&lt;&lt;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err="1" smtClean="0"/>
                        <a:t>Qp</a:t>
                      </a:r>
                      <a:r>
                        <a:rPr lang="es-VE" sz="1700" baseline="0" dirty="0" smtClean="0"/>
                        <a:t>, </a:t>
                      </a:r>
                      <a:r>
                        <a:rPr lang="es-VE" sz="1700" baseline="0" dirty="0" err="1" smtClean="0"/>
                        <a:t>Qo</a:t>
                      </a:r>
                      <a:r>
                        <a:rPr lang="es-VE" sz="1700" baseline="0" dirty="0" smtClean="0"/>
                        <a:t> &gt;&gt; </a:t>
                      </a:r>
                      <a:r>
                        <a:rPr lang="es-VE" sz="1700" baseline="0" dirty="0" err="1" smtClean="0"/>
                        <a:t>Qp</a:t>
                      </a:r>
                      <a:endParaRPr lang="es-VE" sz="1700" baseline="0" dirty="0" smtClean="0"/>
                    </a:p>
                    <a:p>
                      <a:r>
                        <a:rPr lang="es-VE" sz="1700" baseline="0" dirty="0" smtClean="0"/>
                        <a:t>NTU &gt; 50</a:t>
                      </a:r>
                    </a:p>
                    <a:p>
                      <a:r>
                        <a:rPr lang="es-VE" sz="1700" baseline="0" dirty="0" smtClean="0"/>
                        <a:t>pH &lt; 6,5 , pH &gt; 9</a:t>
                      </a:r>
                    </a:p>
                    <a:p>
                      <a:r>
                        <a:rPr lang="es-VE" sz="1700" baseline="0" dirty="0" smtClean="0"/>
                        <a:t>Nivel por debajo o por encima del ideal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flujo, o sin exceso de perdidas en el caso del desagüe.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Poca formación de </a:t>
                      </a:r>
                      <a:r>
                        <a:rPr lang="es-VE" sz="1700" dirty="0" err="1" smtClean="0"/>
                        <a:t>flóculos</a:t>
                      </a:r>
                      <a:r>
                        <a:rPr lang="es-VE" sz="1700" dirty="0" smtClean="0"/>
                        <a:t> (denota falla en cálculos</a:t>
                      </a:r>
                      <a:r>
                        <a:rPr lang="es-VE" sz="1700" baseline="0" dirty="0" smtClean="0"/>
                        <a:t> de gradiente, frecuencia de aspas o coagulante de la unidad anterior)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en falla, pérdida del fluido.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6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Floculación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2050" name="Picture 2" descr="D:\Documents\Tesis\digital-twin-prop\Petri\2Flocul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88" y="808509"/>
            <a:ext cx="6751288" cy="604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3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Sedimentación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2708920"/>
            <a:ext cx="267146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con </a:t>
            </a:r>
            <a:r>
              <a:rPr lang="es-VE" sz="17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flóculos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formados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202085" y="3861048"/>
            <a:ext cx="6626290" cy="297004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Tanque con láminas inclinadas 60° que retienen los </a:t>
            </a:r>
            <a:r>
              <a:rPr lang="es-VE" sz="1700" dirty="0" err="1" smtClean="0">
                <a:latin typeface="Century Gothic" panose="020B0502020202020204" pitchFamily="34" charset="0"/>
              </a:rPr>
              <a:t>flóculos</a:t>
            </a:r>
            <a:r>
              <a:rPr lang="es-VE" sz="1700" dirty="0" smtClean="0">
                <a:latin typeface="Century Gothic" panose="020B0502020202020204" pitchFamily="34" charset="0"/>
              </a:rPr>
              <a:t> en suspensión provenientes de la unidad anterior.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Tiempo de retención entre 2 y 4 h, dependiendo del estudio de jarras.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El flujo que pasa a la siguiente unidad es recolectado por canales en la parte superior del tanque.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Es necesario realizar lavados periódicamente, dependiendo de la calidad de la fuente.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La condición de lavado será determinada por la turbidez o la altura en el tanque.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012160" y="2708920"/>
            <a:ext cx="2680926" cy="87716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laminar sin </a:t>
            </a:r>
            <a:r>
              <a:rPr lang="es-VE" sz="1700" dirty="0" err="1" smtClean="0">
                <a:latin typeface="Century Gothic" panose="020B0502020202020204" pitchFamily="34" charset="0"/>
              </a:rPr>
              <a:t>flóculos</a:t>
            </a:r>
            <a:r>
              <a:rPr lang="es-VE" sz="1700" dirty="0" smtClean="0">
                <a:latin typeface="Century Gothic" panose="020B0502020202020204" pitchFamily="34" charset="0"/>
              </a:rPr>
              <a:t>.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5602" name="Picture 2" descr="D:\Downloads\Hazen-2 sediment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300" y="685675"/>
            <a:ext cx="2993860" cy="216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3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Sedimentación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75002"/>
              </p:ext>
            </p:extLst>
          </p:nvPr>
        </p:nvGraphicFramePr>
        <p:xfrm>
          <a:off x="307976" y="1052736"/>
          <a:ext cx="8512496" cy="582168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10</a:t>
                      </a:r>
                    </a:p>
                    <a:p>
                      <a:r>
                        <a:rPr lang="es-VE" sz="1700" dirty="0" smtClean="0"/>
                        <a:t>6,5 &lt; pH &lt;</a:t>
                      </a:r>
                      <a:r>
                        <a:rPr lang="es-VE" sz="1700" baseline="0" dirty="0" smtClean="0"/>
                        <a:t> 9</a:t>
                      </a:r>
                    </a:p>
                    <a:p>
                      <a:r>
                        <a:rPr lang="es-VE" sz="1700" baseline="0" dirty="0" smtClean="0"/>
                        <a:t>Nivel del líquido dentro de los límites.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cerrada, en funcionamiento.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Cumplimiento</a:t>
                      </a:r>
                      <a:r>
                        <a:rPr lang="es-VE" sz="1700" baseline="0" dirty="0" smtClean="0"/>
                        <a:t> del gradiente de velocidad y tiempo de retención, según los cálculos.</a:t>
                      </a:r>
                      <a:endParaRPr lang="es-VE" sz="1700" dirty="0" smtClean="0"/>
                    </a:p>
                    <a:p>
                      <a:pPr algn="just"/>
                      <a:r>
                        <a:rPr lang="es-VE" sz="1700" dirty="0" smtClean="0"/>
                        <a:t>Formación de </a:t>
                      </a:r>
                      <a:r>
                        <a:rPr lang="es-VE" sz="1700" dirty="0" err="1" smtClean="0"/>
                        <a:t>flóculos</a:t>
                      </a:r>
                      <a:r>
                        <a:rPr lang="es-VE" sz="1700" dirty="0" smtClean="0"/>
                        <a:t>.</a:t>
                      </a:r>
                      <a:endParaRPr lang="es-VE" sz="1700" dirty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Qi</a:t>
                      </a:r>
                      <a:r>
                        <a:rPr lang="es-VE" sz="1600" dirty="0" smtClean="0"/>
                        <a:t> 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Qi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dirty="0" smtClean="0"/>
                        <a:t>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smtClean="0"/>
                        <a:t>NTU &gt; 10</a:t>
                      </a:r>
                    </a:p>
                    <a:p>
                      <a:r>
                        <a:rPr lang="es-VE" sz="1600" baseline="0" dirty="0" smtClean="0"/>
                        <a:t>pH &lt; 6,5 , pH &gt; 9</a:t>
                      </a:r>
                    </a:p>
                    <a:p>
                      <a:r>
                        <a:rPr lang="es-VE" sz="1600" baseline="0" dirty="0" smtClean="0"/>
                        <a:t>Nivel del agua por encima por de lo esperado.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flujo, o sin exceso de perdidas en el caso del desagüe.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Poca formación de </a:t>
                      </a:r>
                      <a:r>
                        <a:rPr lang="es-VE" sz="1700" dirty="0" err="1" smtClean="0"/>
                        <a:t>flóculos</a:t>
                      </a:r>
                      <a:r>
                        <a:rPr lang="es-VE" sz="1700" dirty="0" smtClean="0"/>
                        <a:t> (denota falla en cálculos</a:t>
                      </a:r>
                      <a:r>
                        <a:rPr lang="es-VE" sz="1700" baseline="0" dirty="0" smtClean="0"/>
                        <a:t> de gradiente, frecuencia de aspas o coagulante de la unidad anterior)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</a:p>
                    <a:p>
                      <a:r>
                        <a:rPr lang="es-VE" sz="1700" baseline="0" dirty="0" smtClean="0">
                          <a:sym typeface="Symbol"/>
                        </a:rPr>
                        <a:t>Nivel del tanque por debajo de lo esperado, el proceso se detiene.</a:t>
                      </a:r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en falla, pérdida del fluido o imposibilidad de realizar el vaciado de lodos.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2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Sedimentación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3074" name="Picture 2" descr="D:\Documents\Tesis\digital-twin-prop\Petri\3Sedimenta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2940"/>
            <a:ext cx="7982017" cy="595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1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Filtración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3068960"/>
            <a:ext cx="267146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clarificada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87624" y="4077072"/>
            <a:ext cx="6626290" cy="244682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Se hace pasar el agua por un medio poroso para retener los sólidos que la decantación no logró remover.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Tiempo de filtrado en filtros rápidos 120-360 m3/m2/día.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Es necesario realizar </a:t>
            </a:r>
            <a:r>
              <a:rPr lang="es-VE" sz="1700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retrolavados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periódicamente con agua ya purificada, dependiendo de la calidad de la fuente, buscando que el gasto del recurso sea mínimo.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La condición de lavado será determinada por la turbidez o la altura en el tanque.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012160" y="3020988"/>
            <a:ext cx="268092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sin sedimentos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81" y="941461"/>
            <a:ext cx="45624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4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Filtración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18324"/>
              </p:ext>
            </p:extLst>
          </p:nvPr>
        </p:nvGraphicFramePr>
        <p:xfrm>
          <a:off x="307976" y="1052736"/>
          <a:ext cx="8512496" cy="571500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5</a:t>
                      </a:r>
                    </a:p>
                    <a:p>
                      <a:r>
                        <a:rPr lang="es-VE" sz="1700" dirty="0" smtClean="0"/>
                        <a:t>6,5 &lt; pH &lt;</a:t>
                      </a:r>
                      <a:r>
                        <a:rPr lang="es-VE" sz="1700" baseline="0" dirty="0" smtClean="0"/>
                        <a:t> 9</a:t>
                      </a:r>
                    </a:p>
                    <a:p>
                      <a:r>
                        <a:rPr lang="es-VE" sz="1700" baseline="0" dirty="0" smtClean="0"/>
                        <a:t>Nivel del líquido dentro de los límites.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cerrada,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Lecho filtrante no colmatado.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Tiempo de retención ideal para evitar el aumento del nivel</a:t>
                      </a:r>
                      <a:r>
                        <a:rPr lang="es-VE" sz="1700" baseline="0" dirty="0" smtClean="0"/>
                        <a:t>.</a:t>
                      </a:r>
                    </a:p>
                    <a:p>
                      <a:pPr algn="just"/>
                      <a:endParaRPr lang="es-VE" sz="1700" dirty="0" smtClean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Qi</a:t>
                      </a:r>
                      <a:r>
                        <a:rPr lang="es-VE" sz="1600" dirty="0" smtClean="0"/>
                        <a:t> 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Qi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dirty="0" smtClean="0"/>
                        <a:t>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smtClean="0"/>
                        <a:t>NTU &gt; 5</a:t>
                      </a:r>
                    </a:p>
                    <a:p>
                      <a:r>
                        <a:rPr lang="es-VE" sz="1600" baseline="0" dirty="0" smtClean="0"/>
                        <a:t>pH &lt; 6,5 , pH &gt; 9</a:t>
                      </a:r>
                    </a:p>
                    <a:p>
                      <a:r>
                        <a:rPr lang="es-VE" sz="1600" baseline="0" dirty="0" smtClean="0"/>
                        <a:t>Nivel del agua por encima de lo esperado.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flujo, o sin exceso de perdidas en el caso del desagüe.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Tiempos</a:t>
                      </a:r>
                      <a:r>
                        <a:rPr lang="es-VE" sz="1700" baseline="0" dirty="0" smtClean="0"/>
                        <a:t> de retención altos, denota faltas previas en el proceso y pronta colmatación de filtros.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</a:p>
                    <a:p>
                      <a:r>
                        <a:rPr lang="es-VE" sz="1700" dirty="0" smtClean="0"/>
                        <a:t>Nivel del agua en mínimo, se debe parar el proceso.</a:t>
                      </a:r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en falla, pérdida del fluido a tratar.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3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Filtración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4098" name="Picture 2" descr="D:\Documents\Tesis\digital-twin-prop\Petri\4Filtr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15" y="908720"/>
            <a:ext cx="7720409" cy="593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7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Desinfección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7" name="6 Rectángulo"/>
          <p:cNvSpPr/>
          <p:nvPr/>
        </p:nvSpPr>
        <p:spPr>
          <a:xfrm>
            <a:off x="460374" y="3068960"/>
            <a:ext cx="267146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Entrada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Agua filtrada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87624" y="4077072"/>
            <a:ext cx="6626290" cy="1138773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Proceso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Se hace uso de agentes químicos que destruyen los microorganismos.</a:t>
            </a:r>
          </a:p>
          <a:p>
            <a:pPr algn="just"/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La dosis de desinfectante se determina en el laboratorio.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012160" y="3020988"/>
            <a:ext cx="2680926" cy="6155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Salida</a:t>
            </a:r>
            <a:r>
              <a:rPr lang="es-VE" sz="17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</a:p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Agua potabilizada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9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125" y="836712"/>
            <a:ext cx="2533288" cy="2009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9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PLANTEAMIENTO DEL PROBLEMA</a:t>
            </a:r>
            <a:endParaRPr lang="es-VE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19" y="0"/>
            <a:ext cx="2448272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 smtClean="0">
                <a:latin typeface="Century Gothic" panose="020B0502020202020204" pitchFamily="34" charset="0"/>
              </a:rPr>
              <a:t>CAPÍTULO I:</a:t>
            </a:r>
            <a:endParaRPr lang="es-VE" sz="2800" b="1" dirty="0"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2276872"/>
            <a:ext cx="7632848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Se propone desarrollar los modelos de comportamiento del proceso de potabilización, que incluye el modelo de proceso, el modelo de flujo de producto y el modelo de los recursos, con el fin de determinar el modelo operacional (secuencia de operaciones) para establecer el gemelo digital de la unidad de potabilización.</a:t>
            </a:r>
          </a:p>
        </p:txBody>
      </p:sp>
    </p:spTree>
    <p:extLst>
      <p:ext uri="{BB962C8B-B14F-4D97-AF65-F5344CB8AC3E}">
        <p14:creationId xmlns:p14="http://schemas.microsoft.com/office/powerpoint/2010/main" val="2455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Desinfección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42837"/>
              </p:ext>
            </p:extLst>
          </p:nvPr>
        </p:nvGraphicFramePr>
        <p:xfrm>
          <a:off x="307976" y="1052736"/>
          <a:ext cx="8512496" cy="571500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527720"/>
                <a:gridCol w="2016224"/>
                <a:gridCol w="2664296"/>
                <a:gridCol w="2304256"/>
              </a:tblGrid>
              <a:tr h="612695">
                <a:tc>
                  <a:txBody>
                    <a:bodyPr/>
                    <a:lstStyle/>
                    <a:p>
                      <a:pPr algn="r"/>
                      <a:r>
                        <a:rPr lang="es-VE" dirty="0" smtClean="0"/>
                        <a:t>Estado</a:t>
                      </a:r>
                    </a:p>
                    <a:p>
                      <a:r>
                        <a:rPr lang="es-VE" dirty="0" smtClean="0"/>
                        <a:t>Condición</a:t>
                      </a:r>
                      <a:endParaRPr lang="es-VE" dirty="0"/>
                    </a:p>
                  </a:txBody>
                  <a:tcPr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Flujo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Recursos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 smtClean="0"/>
                        <a:t>Proceso</a:t>
                      </a:r>
                      <a:endParaRPr lang="es-VE" dirty="0"/>
                    </a:p>
                  </a:txBody>
                  <a:tcPr anchor="ctr"/>
                </a:tc>
              </a:tr>
              <a:tr h="1838086">
                <a:tc>
                  <a:txBody>
                    <a:bodyPr/>
                    <a:lstStyle/>
                    <a:p>
                      <a:r>
                        <a:rPr lang="es-VE" dirty="0" smtClean="0"/>
                        <a:t>Normal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baseline="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Qp</a:t>
                      </a:r>
                      <a:r>
                        <a:rPr lang="es-VE" sz="1700" baseline="0" dirty="0" smtClean="0">
                          <a:sym typeface="Symbol"/>
                        </a:rPr>
                        <a:t>  </a:t>
                      </a:r>
                      <a:r>
                        <a:rPr lang="es-VE" sz="1700" baseline="0" dirty="0" err="1" smtClean="0">
                          <a:sym typeface="Symbol"/>
                        </a:rPr>
                        <a:t>Qo</a:t>
                      </a:r>
                      <a:endParaRPr lang="es-VE" sz="1700" baseline="0" dirty="0" smtClean="0">
                        <a:sym typeface="Symbol"/>
                      </a:endParaRPr>
                    </a:p>
                    <a:p>
                      <a:r>
                        <a:rPr lang="es-VE" sz="1700" dirty="0" smtClean="0"/>
                        <a:t>NTU &lt; 1</a:t>
                      </a:r>
                    </a:p>
                    <a:p>
                      <a:r>
                        <a:rPr lang="es-VE" sz="1700" dirty="0" smtClean="0"/>
                        <a:t>pH &lt;</a:t>
                      </a:r>
                      <a:r>
                        <a:rPr lang="es-VE" sz="1700" baseline="0" dirty="0" smtClean="0"/>
                        <a:t> 7,5</a:t>
                      </a:r>
                    </a:p>
                    <a:p>
                      <a:r>
                        <a:rPr lang="es-VE" sz="1700" baseline="0" dirty="0" smtClean="0"/>
                        <a:t>Nivel del líquido dentro de los límites.</a:t>
                      </a:r>
                    </a:p>
                    <a:p>
                      <a:endParaRPr lang="es-V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baseline="0" dirty="0" smtClean="0"/>
                        <a:t>Sensores funcionales (recurso humano o tecnológico).</a:t>
                      </a:r>
                    </a:p>
                    <a:p>
                      <a:pPr algn="just"/>
                      <a:r>
                        <a:rPr lang="es-VE" sz="1500" dirty="0" smtClean="0"/>
                        <a:t>Válvula</a:t>
                      </a:r>
                      <a:r>
                        <a:rPr lang="es-VE" sz="1500" baseline="0" dirty="0" smtClean="0"/>
                        <a:t> de salida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entrada abierta,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cerrada, en funcionamiento.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Químicos disponibles.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Cantidad ideal de químicos,</a:t>
                      </a:r>
                      <a:r>
                        <a:rPr lang="es-VE" sz="1700" baseline="0" dirty="0" smtClean="0"/>
                        <a:t> según estudios en el laboratorio.</a:t>
                      </a:r>
                    </a:p>
                    <a:p>
                      <a:pPr algn="just"/>
                      <a:endParaRPr lang="es-VE" sz="1700" dirty="0" smtClean="0"/>
                    </a:p>
                  </a:txBody>
                  <a:tcPr/>
                </a:tc>
              </a:tr>
              <a:tr h="1619266">
                <a:tc>
                  <a:txBody>
                    <a:bodyPr/>
                    <a:lstStyle/>
                    <a:p>
                      <a:r>
                        <a:rPr lang="es-VE" dirty="0" smtClean="0"/>
                        <a:t>Degradado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600" dirty="0" err="1" smtClean="0"/>
                        <a:t>Qi</a:t>
                      </a:r>
                      <a:r>
                        <a:rPr lang="es-VE" sz="1600" dirty="0" smtClean="0"/>
                        <a:t> 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Qi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dirty="0" smtClean="0"/>
                        <a:t>&lt;&lt;</a:t>
                      </a:r>
                      <a:r>
                        <a:rPr lang="es-VE" sz="1600" baseline="0" dirty="0" smtClean="0"/>
                        <a:t> </a:t>
                      </a:r>
                      <a:r>
                        <a:rPr lang="es-VE" sz="1600" baseline="0" dirty="0" err="1" smtClean="0"/>
                        <a:t>Qp</a:t>
                      </a:r>
                      <a:r>
                        <a:rPr lang="es-VE" sz="1600" baseline="0" dirty="0" smtClean="0"/>
                        <a:t>, </a:t>
                      </a:r>
                      <a:r>
                        <a:rPr lang="es-VE" sz="1600" baseline="0" dirty="0" err="1" smtClean="0"/>
                        <a:t>Qo</a:t>
                      </a:r>
                      <a:r>
                        <a:rPr lang="es-VE" sz="1600" baseline="0" dirty="0" smtClean="0"/>
                        <a:t> &gt;&gt; </a:t>
                      </a:r>
                      <a:r>
                        <a:rPr lang="es-VE" sz="1600" baseline="0" dirty="0" err="1" smtClean="0"/>
                        <a:t>Qp</a:t>
                      </a:r>
                      <a:endParaRPr lang="es-VE" sz="1600" baseline="0" dirty="0" smtClean="0"/>
                    </a:p>
                    <a:p>
                      <a:r>
                        <a:rPr lang="es-VE" sz="1600" baseline="0" dirty="0" smtClean="0"/>
                        <a:t>NTU &gt; 1</a:t>
                      </a:r>
                    </a:p>
                    <a:p>
                      <a:r>
                        <a:rPr lang="es-VE" sz="1600" baseline="0" dirty="0" smtClean="0"/>
                        <a:t>pH &lt; 5 , pH &gt; 7,5</a:t>
                      </a:r>
                    </a:p>
                    <a:p>
                      <a:r>
                        <a:rPr lang="es-VE" sz="1600" baseline="0" dirty="0" smtClean="0"/>
                        <a:t>Nivel del agua fuera del rango de operación.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Sensores en falla</a:t>
                      </a:r>
                      <a:r>
                        <a:rPr lang="es-VE" sz="1500" baseline="0" dirty="0" smtClean="0"/>
                        <a:t> (falta de personal, falla en dispositivos)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Válvulas con fallas mecánicas, sin interrupción total de flujo, o sin exceso de perdidas en el caso del desagüe.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Mantenimiento de la unidad.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Químicos limitados o nulos.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700" dirty="0" smtClean="0"/>
                        <a:t>Fallas</a:t>
                      </a:r>
                      <a:r>
                        <a:rPr lang="es-VE" sz="1700" baseline="0" dirty="0" smtClean="0"/>
                        <a:t> en las cantidades de químicos a añadir.</a:t>
                      </a:r>
                      <a:endParaRPr lang="es-VE" sz="1700" dirty="0"/>
                    </a:p>
                  </a:txBody>
                  <a:tcPr/>
                </a:tc>
              </a:tr>
              <a:tr h="898506">
                <a:tc>
                  <a:txBody>
                    <a:bodyPr/>
                    <a:lstStyle/>
                    <a:p>
                      <a:r>
                        <a:rPr lang="es-VE" dirty="0" smtClean="0"/>
                        <a:t>Falla</a:t>
                      </a:r>
                      <a:endParaRPr lang="es-V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VE" sz="1700" dirty="0" err="1" smtClean="0"/>
                        <a:t>Qi</a:t>
                      </a:r>
                      <a:r>
                        <a:rPr lang="es-VE" sz="1700" dirty="0" smtClean="0"/>
                        <a:t> </a:t>
                      </a:r>
                      <a:r>
                        <a:rPr lang="es-VE" sz="1700" baseline="0" dirty="0" smtClean="0">
                          <a:sym typeface="Symbol"/>
                        </a:rPr>
                        <a:t>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VE" sz="1500" dirty="0" smtClean="0"/>
                        <a:t>Válvula de entrada en falla, interrupción del</a:t>
                      </a:r>
                      <a:r>
                        <a:rPr lang="es-VE" sz="1500" baseline="0" dirty="0" smtClean="0"/>
                        <a:t> flujo.</a:t>
                      </a:r>
                    </a:p>
                    <a:p>
                      <a:pPr algn="just"/>
                      <a:r>
                        <a:rPr lang="es-VE" sz="1500" baseline="0" dirty="0" smtClean="0"/>
                        <a:t>Válvula de desagüe en falla, pérdida del fluido a tratar.</a:t>
                      </a:r>
                      <a:endParaRPr lang="es-V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VE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4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Unidad de Desinfección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5122" name="Picture 2" descr="D:\Documents\Tesis\digital-twin-prop\Petri\5Desinfecc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04" y="836712"/>
            <a:ext cx="5889824" cy="605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32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Software utilizado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827584" y="1700808"/>
            <a:ext cx="6626290" cy="615553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dirty="0" err="1" smtClean="0">
                <a:latin typeface="Century Gothic" panose="020B0502020202020204" pitchFamily="34" charset="0"/>
              </a:rPr>
              <a:t>Epanet</a:t>
            </a:r>
            <a:r>
              <a:rPr lang="es-VE" sz="1700" dirty="0" smtClean="0">
                <a:latin typeface="Century Gothic" panose="020B0502020202020204" pitchFamily="34" charset="0"/>
              </a:rPr>
              <a:t> como software en relación con el agua y sus procesos </a:t>
            </a:r>
            <a:r>
              <a:rPr lang="es-VE" sz="1700" dirty="0" err="1" smtClean="0">
                <a:latin typeface="Century Gothic" panose="020B0502020202020204" pitchFamily="34" charset="0"/>
              </a:rPr>
              <a:t>contínuos</a:t>
            </a:r>
            <a:r>
              <a:rPr lang="es-VE" sz="1700" dirty="0" smtClean="0">
                <a:latin typeface="Century Gothic" panose="020B0502020202020204" pitchFamily="34" charset="0"/>
              </a:rPr>
              <a:t>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789040"/>
            <a:ext cx="4682073" cy="27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98" y="2708920"/>
            <a:ext cx="29527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39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Software utilizado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827584" y="1700808"/>
            <a:ext cx="6626290" cy="615553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Matlab y el </a:t>
            </a:r>
            <a:r>
              <a:rPr lang="es-VE" sz="1700" dirty="0" err="1" smtClean="0">
                <a:latin typeface="Century Gothic" panose="020B0502020202020204" pitchFamily="34" charset="0"/>
              </a:rPr>
              <a:t>Toolkit</a:t>
            </a:r>
            <a:r>
              <a:rPr lang="es-VE" sz="1700" dirty="0" smtClean="0">
                <a:latin typeface="Century Gothic" panose="020B0502020202020204" pitchFamily="34" charset="0"/>
              </a:rPr>
              <a:t> de </a:t>
            </a:r>
            <a:r>
              <a:rPr lang="es-VE" sz="1700" dirty="0" err="1" smtClean="0">
                <a:latin typeface="Century Gothic" panose="020B0502020202020204" pitchFamily="34" charset="0"/>
              </a:rPr>
              <a:t>Epanet</a:t>
            </a:r>
            <a:r>
              <a:rPr lang="es-VE" sz="1700" dirty="0" smtClean="0">
                <a:latin typeface="Century Gothic" panose="020B0502020202020204" pitchFamily="34" charset="0"/>
              </a:rPr>
              <a:t> para Matlab como software de interconexión entre unidades del proceso.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429000"/>
            <a:ext cx="4536504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110" y="3140967"/>
            <a:ext cx="3666760" cy="321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0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Software utilizado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92288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AutoShape 2" descr="Five V's of Big Data - What is Big Data - Edure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8" name="7 Rectángulo"/>
          <p:cNvSpPr/>
          <p:nvPr/>
        </p:nvSpPr>
        <p:spPr>
          <a:xfrm>
            <a:off x="1259202" y="908720"/>
            <a:ext cx="6626290" cy="877163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VE" sz="1700" dirty="0" smtClean="0">
                <a:latin typeface="Century Gothic" panose="020B0502020202020204" pitchFamily="34" charset="0"/>
              </a:rPr>
              <a:t>La interconexión permite obtener variaciones durante el proceso sin necesidad de correr el programa de nuevo, de esta forma se conoce el comportamiento final de la unidad.</a:t>
            </a:r>
            <a:endParaRPr lang="es-VE" sz="17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16832"/>
            <a:ext cx="3671714" cy="317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6 Conector recto de flecha"/>
          <p:cNvCxnSpPr/>
          <p:nvPr/>
        </p:nvCxnSpPr>
        <p:spPr>
          <a:xfrm>
            <a:off x="1425353" y="3037602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3995936" y="300348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307975" y="2862271"/>
            <a:ext cx="984076" cy="33855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dirty="0" err="1" smtClean="0">
                <a:latin typeface="Century Gothic" panose="020B0502020202020204" pitchFamily="34" charset="0"/>
              </a:rPr>
              <a:t>Epanet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800013" y="335699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155575" y="4149080"/>
            <a:ext cx="1824137" cy="107721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VE" sz="1600" dirty="0" smtClean="0">
                <a:latin typeface="Century Gothic" panose="020B0502020202020204" pitchFamily="34" charset="0"/>
              </a:rPr>
              <a:t>Condiciones físicas de planta</a:t>
            </a:r>
          </a:p>
          <a:p>
            <a:r>
              <a:rPr lang="es-VE" sz="1600" dirty="0" smtClean="0">
                <a:latin typeface="Century Gothic" panose="020B0502020202020204" pitchFamily="34" charset="0"/>
              </a:rPr>
              <a:t>Condiciones iniciales de flujo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2456866" y="2587982"/>
            <a:ext cx="1443640" cy="830997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MATLAB</a:t>
            </a:r>
            <a:r>
              <a:rPr lang="es-VE" sz="1600" dirty="0" smtClean="0">
                <a:sym typeface="Symbol"/>
              </a:rPr>
              <a:t> &amp;</a:t>
            </a:r>
          </a:p>
          <a:p>
            <a:pPr algn="ctr"/>
            <a:r>
              <a:rPr lang="es-VE" sz="1600" dirty="0" err="1" smtClean="0">
                <a:latin typeface="Century Gothic" panose="020B0502020202020204" pitchFamily="34" charset="0"/>
                <a:sym typeface="Symbol"/>
              </a:rPr>
              <a:t>Epanet</a:t>
            </a:r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 </a:t>
            </a:r>
            <a:r>
              <a:rPr lang="es-VE" sz="1600" dirty="0" err="1" smtClean="0">
                <a:latin typeface="Century Gothic" panose="020B0502020202020204" pitchFamily="34" charset="0"/>
                <a:sym typeface="Symbol"/>
              </a:rPr>
              <a:t>toolkit</a:t>
            </a:r>
            <a:endParaRPr lang="es-VE" sz="17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2339752" y="4149080"/>
            <a:ext cx="2376264" cy="2554545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Datos del proceso en el instante deseado.</a:t>
            </a:r>
          </a:p>
          <a:p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Manejo de datos entre corridas.</a:t>
            </a:r>
          </a:p>
          <a:p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Cambios en las condiciones.</a:t>
            </a:r>
          </a:p>
          <a:p>
            <a:r>
              <a:rPr lang="es-VE" sz="1600" dirty="0" smtClean="0">
                <a:latin typeface="Century Gothic" panose="020B0502020202020204" pitchFamily="34" charset="0"/>
                <a:sym typeface="Symbol"/>
              </a:rPr>
              <a:t>Manipulación de elementos en la red según modelo discreto.</a:t>
            </a:r>
          </a:p>
        </p:txBody>
      </p:sp>
      <p:cxnSp>
        <p:nvCxnSpPr>
          <p:cNvPr id="24" name="23 Conector recto de flecha"/>
          <p:cNvCxnSpPr/>
          <p:nvPr/>
        </p:nvCxnSpPr>
        <p:spPr>
          <a:xfrm>
            <a:off x="3191091" y="350939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OBJETIVOS</a:t>
            </a:r>
            <a:endParaRPr lang="es-VE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19" y="0"/>
            <a:ext cx="2448272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 smtClean="0">
                <a:latin typeface="Century Gothic" panose="020B0502020202020204" pitchFamily="34" charset="0"/>
              </a:rPr>
              <a:t>CAPÍTULO I:</a:t>
            </a:r>
            <a:endParaRPr lang="es-VE" sz="2800" b="1" dirty="0">
              <a:latin typeface="Century Gothic" panose="020B050202020202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155679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>
                <a:latin typeface="Century Gothic" panose="020B0502020202020204" pitchFamily="34" charset="0"/>
              </a:rPr>
              <a:t>Generar un gemelo digital de la unidad de potabilización de una hidrol</a:t>
            </a:r>
            <a:r>
              <a:rPr lang="es-VE" dirty="0">
                <a:latin typeface="Century Gothic" panose="020B0502020202020204" pitchFamily="34" charset="0"/>
              </a:rPr>
              <a:t>ó</a:t>
            </a:r>
            <a:r>
              <a:rPr lang="es-VE" dirty="0" smtClean="0">
                <a:latin typeface="Century Gothic" panose="020B0502020202020204" pitchFamily="34" charset="0"/>
              </a:rPr>
              <a:t>gica desde la visi</a:t>
            </a:r>
            <a:r>
              <a:rPr lang="es-VE" dirty="0">
                <a:latin typeface="Century Gothic" panose="020B0502020202020204" pitchFamily="34" charset="0"/>
              </a:rPr>
              <a:t>ó</a:t>
            </a:r>
            <a:r>
              <a:rPr lang="es-VE" dirty="0" smtClean="0">
                <a:latin typeface="Century Gothic" panose="020B0502020202020204" pitchFamily="34" charset="0"/>
              </a:rPr>
              <a:t>n de la industria 4.0, basado en Sistemas Híbridos</a:t>
            </a:r>
            <a:endParaRPr lang="es-VE" dirty="0">
              <a:latin typeface="Century Gothic" panose="020B050202020202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11560" y="1052736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>
                <a:latin typeface="Century Gothic" panose="020B0502020202020204" pitchFamily="34" charset="0"/>
              </a:rPr>
              <a:t>Objetivo General:</a:t>
            </a:r>
            <a:endParaRPr lang="es-VE" b="1" dirty="0">
              <a:latin typeface="Century Gothic" panose="020B0502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1560" y="3140968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 smtClean="0">
                <a:latin typeface="Century Gothic" panose="020B0502020202020204" pitchFamily="34" charset="0"/>
              </a:rPr>
              <a:t>Objetivos Específicos:</a:t>
            </a:r>
            <a:endParaRPr lang="es-VE" b="1" dirty="0">
              <a:latin typeface="Century Gothic" panose="020B050202020202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11560" y="3654316"/>
            <a:ext cx="79208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Determinar los modelos de comportamiento de la unidad de potabilización.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Establecer las condiciones de conmutaci</a:t>
            </a:r>
            <a:r>
              <a:rPr lang="es-VE" sz="1700" dirty="0"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latin typeface="Century Gothic" panose="020B0502020202020204" pitchFamily="34" charset="0"/>
              </a:rPr>
              <a:t>n de los modelos obtenidos desde el punto de vista de sistemas a eventos discretos.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Generar el modelo de comportamiento desde el punto de vista de los sistemas híbridos.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Implementar el modelo de comportamiento de la unidad de potabilizaci</a:t>
            </a:r>
            <a:r>
              <a:rPr lang="es-VE" sz="1700" dirty="0"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latin typeface="Century Gothic" panose="020B0502020202020204" pitchFamily="34" charset="0"/>
              </a:rPr>
              <a:t>n en un ambiente de simulaci</a:t>
            </a:r>
            <a:r>
              <a:rPr lang="es-VE" sz="1700" dirty="0"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latin typeface="Century Gothic" panose="020B0502020202020204" pitchFamily="34" charset="0"/>
              </a:rPr>
              <a:t>n.</a:t>
            </a:r>
          </a:p>
          <a:p>
            <a:pPr marL="285750" indent="-285750" algn="just">
              <a:buFontTx/>
              <a:buChar char="-"/>
            </a:pPr>
            <a:r>
              <a:rPr lang="es-VE" sz="1700" dirty="0" smtClean="0">
                <a:latin typeface="Century Gothic" panose="020B0502020202020204" pitchFamily="34" charset="0"/>
              </a:rPr>
              <a:t>Establecer condiciones para generar el gemelo digital e incorporarlas al ambiente de simulaci</a:t>
            </a:r>
            <a:r>
              <a:rPr lang="es-VE" sz="1700" dirty="0"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latin typeface="Century Gothic" panose="020B0502020202020204" pitchFamily="34" charset="0"/>
              </a:rPr>
              <a:t>n.</a:t>
            </a:r>
            <a:endParaRPr lang="es-VE" sz="1700" dirty="0">
              <a:latin typeface="Century Gothic" panose="020B0502020202020204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467544" y="278092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METODOLOGÍA</a:t>
            </a:r>
            <a:endParaRPr lang="es-VE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19" y="0"/>
            <a:ext cx="2448272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 smtClean="0">
                <a:latin typeface="Century Gothic" panose="020B0502020202020204" pitchFamily="34" charset="0"/>
              </a:rPr>
              <a:t>CAPÍTULO I:</a:t>
            </a:r>
            <a:endParaRPr lang="es-VE" sz="2800" b="1" dirty="0">
              <a:latin typeface="Century Gothic" panose="020B050202020202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1269915"/>
            <a:ext cx="799288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VE"/>
            </a:defPPr>
            <a:lvl1pPr marL="285750" indent="-285750" algn="just">
              <a:buFontTx/>
              <a:buChar char="-"/>
              <a:defRPr>
                <a:latin typeface="Century Gothic" panose="020B0502020202020204" pitchFamily="34" charset="0"/>
              </a:defRPr>
            </a:lvl1pPr>
          </a:lstStyle>
          <a:p>
            <a:r>
              <a:rPr lang="es-VE" sz="1700" dirty="0" smtClean="0"/>
              <a:t>Revisión </a:t>
            </a:r>
            <a:r>
              <a:rPr lang="es-VE" sz="1700" dirty="0"/>
              <a:t>bibliográfica pertinente, con base en el estudio del </a:t>
            </a:r>
            <a:r>
              <a:rPr lang="es-VE" sz="1700" dirty="0" smtClean="0"/>
              <a:t>proceso de </a:t>
            </a:r>
            <a:r>
              <a:rPr lang="es-VE" sz="1700" dirty="0"/>
              <a:t>potabilización y en la evolución que ofrece la industria 4.0 como enfoque en la integración de procesos</a:t>
            </a:r>
            <a:r>
              <a:rPr lang="es-VE" sz="1700" dirty="0" smtClean="0"/>
              <a:t>.</a:t>
            </a:r>
          </a:p>
          <a:p>
            <a:endParaRPr lang="es-VE" sz="1700" dirty="0"/>
          </a:p>
          <a:p>
            <a:r>
              <a:rPr lang="es-VE" sz="1700" dirty="0" smtClean="0"/>
              <a:t>Estudio del </a:t>
            </a:r>
            <a:r>
              <a:rPr lang="es-VE" sz="1700" dirty="0"/>
              <a:t>modelo de negocios que rige a la industria </a:t>
            </a:r>
            <a:r>
              <a:rPr lang="es-VE" sz="1700" dirty="0" smtClean="0"/>
              <a:t>hidrol</a:t>
            </a:r>
            <a:r>
              <a:rPr lang="es-VE" sz="1700" dirty="0"/>
              <a:t>ó</a:t>
            </a:r>
            <a:r>
              <a:rPr lang="es-VE" sz="1700" dirty="0" smtClean="0"/>
              <a:t>gica.</a:t>
            </a:r>
          </a:p>
          <a:p>
            <a:endParaRPr lang="es-VE" sz="1700" dirty="0"/>
          </a:p>
          <a:p>
            <a:r>
              <a:rPr lang="es-VE" sz="1700" dirty="0" smtClean="0"/>
              <a:t>Determinación de los </a:t>
            </a:r>
            <a:r>
              <a:rPr lang="es-VE" sz="1700" dirty="0"/>
              <a:t>modelos del proceso, para realizar la </a:t>
            </a:r>
            <a:r>
              <a:rPr lang="es-VE" sz="1700" dirty="0" smtClean="0"/>
              <a:t>sistematización basada </a:t>
            </a:r>
            <a:r>
              <a:rPr lang="es-VE" sz="1700" dirty="0"/>
              <a:t>en </a:t>
            </a:r>
            <a:r>
              <a:rPr lang="es-VE" sz="1700" dirty="0" smtClean="0"/>
              <a:t>condici</a:t>
            </a:r>
            <a:r>
              <a:rPr lang="es-VE" sz="1700" dirty="0"/>
              <a:t>ó</a:t>
            </a:r>
            <a:r>
              <a:rPr lang="es-VE" sz="1700" dirty="0" smtClean="0"/>
              <a:t>n.</a:t>
            </a:r>
          </a:p>
          <a:p>
            <a:endParaRPr lang="es-VE" sz="1700" dirty="0"/>
          </a:p>
          <a:p>
            <a:r>
              <a:rPr lang="es-VE" sz="1700" dirty="0" smtClean="0"/>
              <a:t>Definición del proceso como </a:t>
            </a:r>
            <a:r>
              <a:rPr lang="es-VE" sz="1700" dirty="0"/>
              <a:t>una unidad </a:t>
            </a:r>
            <a:r>
              <a:rPr lang="es-VE" sz="1700" dirty="0" err="1" smtClean="0"/>
              <a:t>holónica</a:t>
            </a:r>
            <a:r>
              <a:rPr lang="es-VE" sz="1700" dirty="0" smtClean="0"/>
              <a:t> </a:t>
            </a:r>
            <a:r>
              <a:rPr lang="es-VE" sz="1700" dirty="0"/>
              <a:t>de </a:t>
            </a:r>
            <a:r>
              <a:rPr lang="es-VE" sz="1700" dirty="0" smtClean="0"/>
              <a:t>producci</a:t>
            </a:r>
            <a:r>
              <a:rPr lang="es-VE" sz="1700" dirty="0"/>
              <a:t>ó</a:t>
            </a:r>
            <a:r>
              <a:rPr lang="es-VE" sz="1700" dirty="0" smtClean="0"/>
              <a:t>n</a:t>
            </a:r>
            <a:r>
              <a:rPr lang="es-VE" sz="1700" dirty="0"/>
              <a:t>, en base </a:t>
            </a:r>
            <a:r>
              <a:rPr lang="es-VE" sz="1700" dirty="0" smtClean="0"/>
              <a:t>al enfoque </a:t>
            </a:r>
            <a:r>
              <a:rPr lang="es-VE" sz="1700" dirty="0"/>
              <a:t>de la Industria 4.0</a:t>
            </a:r>
            <a:r>
              <a:rPr lang="es-VE" sz="1700" dirty="0" smtClean="0"/>
              <a:t>.</a:t>
            </a:r>
          </a:p>
          <a:p>
            <a:endParaRPr lang="es-VE" sz="1700" dirty="0"/>
          </a:p>
          <a:p>
            <a:r>
              <a:rPr lang="es-VE" sz="1700" dirty="0" smtClean="0"/>
              <a:t>Para </a:t>
            </a:r>
            <a:r>
              <a:rPr lang="es-VE" sz="1700" dirty="0"/>
              <a:t>el desarrollo de las simulaciones en el </a:t>
            </a:r>
            <a:r>
              <a:rPr lang="es-VE" sz="1700" dirty="0" smtClean="0"/>
              <a:t>computador son usados modelos discretos, el software </a:t>
            </a:r>
            <a:r>
              <a:rPr lang="es-VE" sz="1700" dirty="0" err="1" smtClean="0"/>
              <a:t>Epanet</a:t>
            </a:r>
            <a:r>
              <a:rPr lang="es-VE" sz="1700" dirty="0" smtClean="0"/>
              <a:t> y el </a:t>
            </a:r>
            <a:r>
              <a:rPr lang="es-VE" sz="1700" dirty="0" err="1" smtClean="0"/>
              <a:t>toolkit</a:t>
            </a:r>
            <a:r>
              <a:rPr lang="es-VE" sz="1700" dirty="0" smtClean="0"/>
              <a:t> para MATLAB</a:t>
            </a:r>
            <a:r>
              <a:rPr lang="es-VE" sz="1700" dirty="0" smtClean="0">
                <a:sym typeface="Symbol"/>
              </a:rPr>
              <a:t></a:t>
            </a:r>
            <a:r>
              <a:rPr lang="es-VE" sz="1700" dirty="0" smtClean="0"/>
              <a:t>, </a:t>
            </a:r>
            <a:r>
              <a:rPr lang="es-VE" sz="1700" dirty="0"/>
              <a:t>debido a la imposibilidad de implantarlo en el proceso real.</a:t>
            </a:r>
          </a:p>
        </p:txBody>
      </p:sp>
    </p:spTree>
    <p:extLst>
      <p:ext uri="{BB962C8B-B14F-4D97-AF65-F5344CB8AC3E}">
        <p14:creationId xmlns:p14="http://schemas.microsoft.com/office/powerpoint/2010/main" val="34060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915816" y="2780928"/>
            <a:ext cx="3240360" cy="129614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Marco Teórico</a:t>
            </a:r>
            <a:endParaRPr lang="es-VE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Ciudades Inteligentes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08721"/>
            <a:ext cx="7560840" cy="223224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Ciudades que visualizan el desarrollo sustentable social y tecnol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gico, empleando tecnolog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í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as de informaci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y comunicación para permitir la interrelaci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 en los sistemas que la conforman. </a:t>
            </a:r>
          </a:p>
          <a:p>
            <a:pPr algn="just"/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Una parte clave de las ciudades inteligentes es el continuo aprendizaje y manejo de conocimientos, para generar desarrollo tecnol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gico que pueda implementarse en procedimientos de innovaci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ó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n.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0" name="Picture 2" descr="D:\Downloads\smartciti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957" y="3324926"/>
            <a:ext cx="4315283" cy="348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7471313" y="3140968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100" dirty="0" smtClean="0">
                <a:latin typeface="Century Gothic" panose="020B0502020202020204" pitchFamily="34" charset="0"/>
              </a:rPr>
              <a:t>Vito, 2015</a:t>
            </a:r>
            <a:endParaRPr lang="es-VE" sz="11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339753" y="166328"/>
            <a:ext cx="680424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2000" dirty="0">
                <a:solidFill>
                  <a:prstClr val="black"/>
                </a:solidFill>
                <a:latin typeface="Century Gothic" panose="020B0502020202020204" pitchFamily="34" charset="0"/>
              </a:rPr>
              <a:t>	</a:t>
            </a:r>
            <a:r>
              <a:rPr lang="es-VE" sz="20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Industria 4.0</a:t>
            </a:r>
            <a:endParaRPr lang="es-VE" sz="20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-108520" y="0"/>
            <a:ext cx="2520279" cy="69269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CAPÍTULO </a:t>
            </a:r>
            <a:r>
              <a:rPr lang="es-VE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II:</a:t>
            </a:r>
            <a:endParaRPr lang="es-VE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980729"/>
            <a:ext cx="7560840" cy="151216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La I4.0 busca aplicar las tecnologías de información y el aprovechamiento de la computación para reorganizar la metodología</a:t>
            </a:r>
            <a:r>
              <a:rPr lang="es-VE" sz="17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de los procesos industriales, basándose en el uso de Sistemas </a:t>
            </a:r>
            <a:r>
              <a:rPr lang="es-VE" sz="17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Ciber</a:t>
            </a:r>
            <a:r>
              <a:rPr lang="es-VE" sz="17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-Físicos</a:t>
            </a:r>
            <a:endParaRPr lang="es-VE" sz="17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55576" y="3316342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>
                <a:latin typeface="Century Gothic" panose="020B0502020202020204" pitchFamily="34" charset="0"/>
              </a:rPr>
              <a:t>Componentes principales:</a:t>
            </a:r>
            <a:endParaRPr lang="es-VE" dirty="0">
              <a:latin typeface="Century Gothic" panose="020B0502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376464" y="4077072"/>
            <a:ext cx="44997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VE"/>
            </a:defPPr>
            <a:lvl1pPr marL="285750" indent="-285750" algn="just">
              <a:buFontTx/>
              <a:buChar char="-"/>
              <a:defRPr sz="1700">
                <a:latin typeface="Century Gothic" panose="020B0502020202020204" pitchFamily="34" charset="0"/>
              </a:defRPr>
            </a:lvl1pPr>
          </a:lstStyle>
          <a:p>
            <a:r>
              <a:rPr lang="es-VE" dirty="0" smtClean="0"/>
              <a:t>Sistemas </a:t>
            </a:r>
            <a:r>
              <a:rPr lang="es-VE" dirty="0" err="1" smtClean="0"/>
              <a:t>Ciber</a:t>
            </a:r>
            <a:r>
              <a:rPr lang="es-VE" dirty="0" smtClean="0"/>
              <a:t>-Físicos</a:t>
            </a:r>
          </a:p>
          <a:p>
            <a:r>
              <a:rPr lang="es-VE" dirty="0" smtClean="0"/>
              <a:t>Internet (Industrial) de las Cosas, I(I)</a:t>
            </a:r>
            <a:r>
              <a:rPr lang="es-VE" dirty="0" err="1" smtClean="0"/>
              <a:t>oT</a:t>
            </a:r>
            <a:endParaRPr lang="es-VE" dirty="0" smtClean="0"/>
          </a:p>
          <a:p>
            <a:r>
              <a:rPr lang="es-VE" dirty="0" smtClean="0"/>
              <a:t>Manufactura Inteligente</a:t>
            </a:r>
          </a:p>
          <a:p>
            <a:r>
              <a:rPr lang="es-VE" dirty="0" smtClean="0"/>
              <a:t>Analítica de Datos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8330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dad">
  <a:themeElements>
    <a:clrScheme name="Personalizado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0206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9218</TotalTime>
  <Words>2517</Words>
  <Application>Microsoft Office PowerPoint</Application>
  <PresentationFormat>Presentación en pantalla (4:3)</PresentationFormat>
  <Paragraphs>378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44</vt:i4>
      </vt:variant>
    </vt:vector>
  </HeadingPairs>
  <TitlesOfParts>
    <vt:vector size="46" baseType="lpstr">
      <vt:lpstr>Tema de Office</vt:lpstr>
      <vt:lpstr>Claridad</vt:lpstr>
      <vt:lpstr>Propuesta de Gemelo Digital  para el Proceso de Potabilización en Hidrológicas desde la visión de la Industria 4.0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Ysis</dc:creator>
  <cp:lastModifiedBy>Ysis</cp:lastModifiedBy>
  <cp:revision>102</cp:revision>
  <dcterms:created xsi:type="dcterms:W3CDTF">2019-07-17T14:23:30Z</dcterms:created>
  <dcterms:modified xsi:type="dcterms:W3CDTF">2019-09-30T04:02:02Z</dcterms:modified>
</cp:coreProperties>
</file>