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60" r:id="rId3"/>
    <p:sldId id="261" r:id="rId4"/>
    <p:sldId id="262" r:id="rId5"/>
    <p:sldId id="268" r:id="rId6"/>
    <p:sldId id="263" r:id="rId7"/>
    <p:sldId id="269" r:id="rId8"/>
    <p:sldId id="264" r:id="rId9"/>
    <p:sldId id="270" r:id="rId10"/>
    <p:sldId id="273" r:id="rId11"/>
    <p:sldId id="275" r:id="rId12"/>
    <p:sldId id="274" r:id="rId13"/>
    <p:sldId id="276" r:id="rId14"/>
    <p:sldId id="277" r:id="rId15"/>
    <p:sldId id="27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DDD3"/>
    <a:srgbClr val="B18A6E"/>
    <a:srgbClr val="B4886C"/>
    <a:srgbClr val="9C807C"/>
    <a:srgbClr val="886754"/>
    <a:srgbClr val="765073"/>
    <a:srgbClr val="9D7867"/>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87" d="100"/>
          <a:sy n="87" d="100"/>
        </p:scale>
        <p:origin x="-528" y="-8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1182985" cy="5328920"/>
        <a:chOff x="0" y="0"/>
        <a:chExt cx="11182985" cy="5328920"/>
      </a:xfrm>
    </dsp:grpSpPr>
    <dsp:sp modelId="{24E3F4AB-32FB-4CE0-9DAC-FC4DD26B5900}">
      <dsp:nvSpPr>
        <dsp:cNvPr id="3" name="圆角矩形 2"/>
        <dsp:cNvSpPr/>
      </dsp:nvSpPr>
      <dsp:spPr bwMode="white">
        <a:xfrm>
          <a:off x="2083849" y="2424153"/>
          <a:ext cx="1349094" cy="674547"/>
        </a:xfrm>
        <a:prstGeom prst="roundRect">
          <a:avLst>
            <a:gd name="adj" fmla="val 10000"/>
          </a:avLst>
        </a:prstGeom>
      </dsp:spPr>
      <dsp:style>
        <a:lnRef idx="2">
          <a:schemeClr val="lt1"/>
        </a:lnRef>
        <a:fillRef idx="1">
          <a:schemeClr val="accent3"/>
        </a:fillRef>
        <a:effectRef idx="0">
          <a:scrgbClr r="0" g="0" b="0"/>
        </a:effectRef>
        <a:fontRef idx="minor">
          <a:schemeClr val="lt1"/>
        </a:fontRef>
      </dsp:style>
      <dsp:txBody>
        <a:bodyPr vert="horz" wrap="square" lIns="12700" tIns="12700" rIns="12700" bIns="127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a:t>测定生长繁殖的方法</a:t>
          </a:r>
          <a:endParaRPr lang="zh-CN" altLang="en-US"/>
        </a:p>
      </dsp:txBody>
      <dsp:txXfrm>
        <a:off x="2083849" y="2424153"/>
        <a:ext cx="1349094" cy="674547"/>
      </dsp:txXfrm>
    </dsp:sp>
    <dsp:sp modelId="{0ECC21FE-42C2-4BB4-83B1-F858B80AFD48}">
      <dsp:nvSpPr>
        <dsp:cNvPr id="30" name="任意多边形 29"/>
        <dsp:cNvSpPr/>
      </dsp:nvSpPr>
      <dsp:spPr bwMode="white">
        <a:xfrm>
          <a:off x="3017156" y="2119754"/>
          <a:ext cx="1371211" cy="22785"/>
        </a:xfrm>
        <a:custGeom>
          <a:avLst/>
          <a:gdLst/>
          <a:ahLst/>
          <a:cxnLst/>
          <a:pathLst>
            <a:path w="2159" h="36">
              <a:moveTo>
                <a:pt x="655" y="1011"/>
              </a:moveTo>
              <a:lnTo>
                <a:pt x="1505" y="-975"/>
              </a:lnTo>
            </a:path>
          </a:pathLst>
        </a:custGeom>
      </dsp:spPr>
      <dsp:style>
        <a:lnRef idx="2">
          <a:schemeClr val="accent5"/>
        </a:lnRef>
        <a:fillRef idx="0">
          <a:schemeClr val="accent4">
            <a:tint val="90000"/>
          </a:schemeClr>
        </a:fillRef>
        <a:effectRef idx="0">
          <a:scrgbClr r="0" g="0" b="0"/>
        </a:effectRef>
        <a:fontRef idx="minor"/>
      </dsp:style>
      <dsp:txBody>
        <a:bodyPr lIns="12700" tIns="0" rIns="1270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3017156" y="2119754"/>
        <a:ext cx="1371211" cy="22785"/>
      </dsp:txXfrm>
    </dsp:sp>
    <dsp:sp modelId="{26BDD995-20A0-4625-B489-D977CE733C67}">
      <dsp:nvSpPr>
        <dsp:cNvPr id="31" name="圆角矩形 30"/>
        <dsp:cNvSpPr/>
      </dsp:nvSpPr>
      <dsp:spPr bwMode="white">
        <a:xfrm>
          <a:off x="3972580" y="1163593"/>
          <a:ext cx="1349094" cy="674547"/>
        </a:xfrm>
        <a:prstGeom prst="roundRect">
          <a:avLst>
            <a:gd name="adj" fmla="val 10000"/>
          </a:avLst>
        </a:prstGeom>
      </dsp:spPr>
      <dsp:style>
        <a:lnRef idx="2">
          <a:schemeClr val="lt1"/>
        </a:lnRef>
        <a:fillRef idx="1">
          <a:schemeClr val="accent5">
            <a:hueOff val="0"/>
            <a:satOff val="0"/>
            <a:lumOff val="0"/>
            <a:alpha val="100000"/>
          </a:schemeClr>
        </a:fillRef>
        <a:effectRef idx="0">
          <a:scrgbClr r="0" g="0" b="0"/>
        </a:effectRef>
        <a:fontRef idx="minor">
          <a:schemeClr val="lt1"/>
        </a:fontRef>
      </dsp:style>
      <dsp:txBody>
        <a:bodyPr vert="horz" wrap="square" lIns="12700" tIns="12700" rIns="12700" bIns="127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t>测定生长量</a:t>
          </a:r>
          <a:endParaRPr lang="zh-CN"/>
        </a:p>
      </dsp:txBody>
      <dsp:txXfrm>
        <a:off x="3972580" y="1163593"/>
        <a:ext cx="1349094" cy="674547"/>
      </dsp:txXfrm>
    </dsp:sp>
    <dsp:sp modelId="{7BBCA914-C6CC-40EC-9513-4B55C5523B16}">
      <dsp:nvSpPr>
        <dsp:cNvPr id="38" name="任意多边形 37"/>
        <dsp:cNvSpPr/>
      </dsp:nvSpPr>
      <dsp:spPr bwMode="white">
        <a:xfrm>
          <a:off x="5119009" y="1101610"/>
          <a:ext cx="944968" cy="22785"/>
        </a:xfrm>
        <a:custGeom>
          <a:avLst/>
          <a:gdLst/>
          <a:ahLst/>
          <a:cxnLst/>
          <a:pathLst>
            <a:path w="1488" h="36">
              <a:moveTo>
                <a:pt x="319" y="629"/>
              </a:moveTo>
              <a:lnTo>
                <a:pt x="1169" y="-593"/>
              </a:lnTo>
            </a:path>
          </a:pathLst>
        </a:custGeom>
      </dsp:spPr>
      <dsp:style>
        <a:lnRef idx="2">
          <a:schemeClr val="accent6"/>
        </a:lnRef>
        <a:fillRef idx="0">
          <a:schemeClr val="accent4">
            <a:tint val="70000"/>
          </a:schemeClr>
        </a:fillRef>
        <a:effectRef idx="0">
          <a:scrgbClr r="0" g="0" b="0"/>
        </a:effectRef>
        <a:fontRef idx="minor"/>
      </dsp:style>
      <dsp:txBody>
        <a:bodyPr lIns="12700" tIns="0" rIns="1270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5119009" y="1101610"/>
        <a:ext cx="944968" cy="22785"/>
      </dsp:txXfrm>
    </dsp:sp>
    <dsp:sp modelId="{10C25B16-8FA1-48FF-AC51-83EF96DEE78F}">
      <dsp:nvSpPr>
        <dsp:cNvPr id="39" name="圆角矩形 38"/>
        <dsp:cNvSpPr/>
      </dsp:nvSpPr>
      <dsp:spPr bwMode="white">
        <a:xfrm>
          <a:off x="5861311" y="387864"/>
          <a:ext cx="1349094" cy="674547"/>
        </a:xfrm>
        <a:prstGeom prst="roundRect">
          <a:avLst>
            <a:gd name="adj" fmla="val 10000"/>
          </a:avLst>
        </a:prstGeom>
      </dsp:spPr>
      <dsp:style>
        <a:lnRef idx="2">
          <a:schemeClr val="lt1"/>
        </a:lnRef>
        <a:fillRef idx="1">
          <a:schemeClr val="accent6">
            <a:hueOff val="0"/>
            <a:satOff val="0"/>
            <a:lumOff val="0"/>
            <a:alpha val="100000"/>
          </a:schemeClr>
        </a:fillRef>
        <a:effectRef idx="0">
          <a:scrgbClr r="0" g="0" b="0"/>
        </a:effectRef>
        <a:fontRef idx="minor">
          <a:schemeClr val="lt1"/>
        </a:fontRef>
      </dsp:style>
      <dsp:txBody>
        <a:bodyPr vert="horz" wrap="square" lIns="12700" tIns="12700" rIns="12700" bIns="127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t>直接法</a:t>
          </a:r>
          <a:endParaRPr lang="zh-CN"/>
        </a:p>
      </dsp:txBody>
      <dsp:txXfrm>
        <a:off x="5861311" y="387864"/>
        <a:ext cx="1349094" cy="674547"/>
      </dsp:txXfrm>
    </dsp:sp>
    <dsp:sp modelId="{63A0B74D-B652-40DD-B2F6-9B50A1D14DA6}">
      <dsp:nvSpPr>
        <dsp:cNvPr id="40" name="任意多边形 39"/>
        <dsp:cNvSpPr/>
      </dsp:nvSpPr>
      <dsp:spPr bwMode="white">
        <a:xfrm>
          <a:off x="7147941" y="519813"/>
          <a:ext cx="664566" cy="22785"/>
        </a:xfrm>
        <a:custGeom>
          <a:avLst/>
          <a:gdLst/>
          <a:ahLst/>
          <a:cxnLst/>
          <a:pathLst>
            <a:path w="1047" h="36">
              <a:moveTo>
                <a:pt x="98" y="323"/>
              </a:moveTo>
              <a:lnTo>
                <a:pt x="948" y="-287"/>
              </a:lnTo>
            </a:path>
          </a:pathLst>
        </a:custGeom>
      </dsp:spPr>
      <dsp:style>
        <a:lnRef idx="2">
          <a:schemeClr val="accent1"/>
        </a:lnRef>
        <a:fillRef idx="0">
          <a:schemeClr val="accent4">
            <a:tint val="50000"/>
          </a:schemeClr>
        </a:fillRef>
        <a:effectRef idx="0">
          <a:scrgbClr r="0" g="0" b="0"/>
        </a:effectRef>
        <a:fontRef idx="minor"/>
      </dsp:style>
      <dsp:txBody>
        <a:bodyPr lIns="12700" tIns="0" rIns="1270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7147941" y="519813"/>
        <a:ext cx="664566" cy="22785"/>
      </dsp:txXfrm>
    </dsp:sp>
    <dsp:sp modelId="{60E8EC3C-62E9-430F-AEB0-64FA8D238B22}">
      <dsp:nvSpPr>
        <dsp:cNvPr id="41" name="圆角矩形 40"/>
        <dsp:cNvSpPr/>
      </dsp:nvSpPr>
      <dsp:spPr bwMode="white">
        <a:xfrm>
          <a:off x="7750042" y="0"/>
          <a:ext cx="1349094" cy="674547"/>
        </a:xfrm>
        <a:prstGeom prst="roundRect">
          <a:avLst>
            <a:gd name="adj" fmla="val 10000"/>
          </a:avLst>
        </a:prstGeom>
      </dsp:spPr>
      <dsp:style>
        <a:lnRef idx="2">
          <a:schemeClr val="lt1"/>
        </a:lnRef>
        <a:fillRef idx="1">
          <a:schemeClr val="accent1">
            <a:hueOff val="0"/>
            <a:satOff val="0"/>
            <a:lumOff val="0"/>
            <a:alpha val="100000"/>
          </a:schemeClr>
        </a:fillRef>
        <a:effectRef idx="0">
          <a:scrgbClr r="0" g="0" b="0"/>
        </a:effectRef>
        <a:fontRef idx="minor">
          <a:schemeClr val="lt1"/>
        </a:fontRef>
      </dsp:style>
      <dsp:txBody>
        <a:bodyPr vert="horz" wrap="square" lIns="12700" tIns="12700" rIns="12700" bIns="127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t>粗放的体积法</a:t>
          </a:r>
          <a:endParaRPr lang="zh-CN"/>
        </a:p>
      </dsp:txBody>
      <dsp:txXfrm>
        <a:off x="7750042" y="0"/>
        <a:ext cx="1349094" cy="674547"/>
      </dsp:txXfrm>
    </dsp:sp>
    <dsp:sp modelId="{B670F021-0E69-42B9-AF2D-C32918E58D5D}">
      <dsp:nvSpPr>
        <dsp:cNvPr id="42" name="任意多边形 41"/>
        <dsp:cNvSpPr/>
      </dsp:nvSpPr>
      <dsp:spPr bwMode="white">
        <a:xfrm>
          <a:off x="7147941" y="907678"/>
          <a:ext cx="664566" cy="22785"/>
        </a:xfrm>
        <a:custGeom>
          <a:avLst/>
          <a:gdLst/>
          <a:ahLst/>
          <a:cxnLst/>
          <a:pathLst>
            <a:path w="1047" h="36">
              <a:moveTo>
                <a:pt x="98" y="-287"/>
              </a:moveTo>
              <a:lnTo>
                <a:pt x="948" y="323"/>
              </a:lnTo>
            </a:path>
          </a:pathLst>
        </a:custGeom>
      </dsp:spPr>
      <dsp:style>
        <a:lnRef idx="2">
          <a:schemeClr val="accent1"/>
        </a:lnRef>
        <a:fillRef idx="0">
          <a:schemeClr val="accent4">
            <a:tint val="50000"/>
          </a:schemeClr>
        </a:fillRef>
        <a:effectRef idx="0">
          <a:scrgbClr r="0" g="0" b="0"/>
        </a:effectRef>
        <a:fontRef idx="minor"/>
      </dsp:style>
      <dsp:txBody>
        <a:bodyPr lIns="12700" tIns="0" rIns="1270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7147941" y="907678"/>
        <a:ext cx="664566" cy="22785"/>
      </dsp:txXfrm>
    </dsp:sp>
    <dsp:sp modelId="{F3729EEE-153D-4738-A53C-93279AA8750A}">
      <dsp:nvSpPr>
        <dsp:cNvPr id="43" name="圆角矩形 42"/>
        <dsp:cNvSpPr/>
      </dsp:nvSpPr>
      <dsp:spPr bwMode="white">
        <a:xfrm>
          <a:off x="7750042" y="775729"/>
          <a:ext cx="1349094" cy="674547"/>
        </a:xfrm>
        <a:prstGeom prst="roundRect">
          <a:avLst>
            <a:gd name="adj" fmla="val 10000"/>
          </a:avLst>
        </a:prstGeom>
      </dsp:spPr>
      <dsp:style>
        <a:lnRef idx="2">
          <a:schemeClr val="lt1"/>
        </a:lnRef>
        <a:fillRef idx="1">
          <a:schemeClr val="accent1">
            <a:hueOff val="0"/>
            <a:satOff val="0"/>
            <a:lumOff val="0"/>
            <a:alpha val="100000"/>
          </a:schemeClr>
        </a:fillRef>
        <a:effectRef idx="0">
          <a:scrgbClr r="0" g="0" b="0"/>
        </a:effectRef>
        <a:fontRef idx="minor">
          <a:schemeClr val="lt1"/>
        </a:fontRef>
      </dsp:style>
      <dsp:txBody>
        <a:bodyPr vert="horz" wrap="square" lIns="12700" tIns="12700" rIns="12700" bIns="127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t>精确的干重法</a:t>
          </a:r>
          <a:endParaRPr lang="zh-CN"/>
        </a:p>
      </dsp:txBody>
      <dsp:txXfrm>
        <a:off x="7750042" y="775729"/>
        <a:ext cx="1349094" cy="674547"/>
      </dsp:txXfrm>
    </dsp:sp>
    <dsp:sp modelId="{E81582B1-A130-479F-ACE3-61EF727591CE}">
      <dsp:nvSpPr>
        <dsp:cNvPr id="8" name="任意多边形 7"/>
        <dsp:cNvSpPr/>
      </dsp:nvSpPr>
      <dsp:spPr bwMode="white">
        <a:xfrm>
          <a:off x="5119009" y="1877339"/>
          <a:ext cx="944968" cy="22785"/>
        </a:xfrm>
        <a:custGeom>
          <a:avLst/>
          <a:gdLst/>
          <a:ahLst/>
          <a:cxnLst/>
          <a:pathLst>
            <a:path w="1488" h="36">
              <a:moveTo>
                <a:pt x="319" y="-593"/>
              </a:moveTo>
              <a:lnTo>
                <a:pt x="1169" y="629"/>
              </a:lnTo>
            </a:path>
          </a:pathLst>
        </a:custGeom>
      </dsp:spPr>
      <dsp:style>
        <a:lnRef idx="2">
          <a:schemeClr val="accent6"/>
        </a:lnRef>
        <a:fillRef idx="0">
          <a:schemeClr val="accent4">
            <a:tint val="70000"/>
          </a:schemeClr>
        </a:fillRef>
        <a:effectRef idx="0">
          <a:scrgbClr r="0" g="0" b="0"/>
        </a:effectRef>
        <a:fontRef idx="minor"/>
      </dsp:style>
      <dsp:txBody>
        <a:bodyPr lIns="12700" tIns="0" rIns="1270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a:off x="5119009" y="1877339"/>
        <a:ext cx="944968" cy="22785"/>
      </dsp:txXfrm>
    </dsp:sp>
    <dsp:sp modelId="{29F748CF-C0E7-4DEA-B3A3-0E8AEB5CA964}">
      <dsp:nvSpPr>
        <dsp:cNvPr id="9" name="圆角矩形 8"/>
        <dsp:cNvSpPr/>
      </dsp:nvSpPr>
      <dsp:spPr bwMode="white">
        <a:xfrm>
          <a:off x="5861311" y="1939322"/>
          <a:ext cx="1349094" cy="674547"/>
        </a:xfrm>
        <a:prstGeom prst="roundRect">
          <a:avLst>
            <a:gd name="adj" fmla="val 10000"/>
          </a:avLst>
        </a:prstGeom>
      </dsp:spPr>
      <dsp:style>
        <a:lnRef idx="2">
          <a:schemeClr val="lt1"/>
        </a:lnRef>
        <a:fillRef idx="1">
          <a:schemeClr val="accent6">
            <a:hueOff val="0"/>
            <a:satOff val="0"/>
            <a:lumOff val="0"/>
            <a:alpha val="100000"/>
          </a:schemeClr>
        </a:fillRef>
        <a:effectRef idx="0">
          <a:scrgbClr r="0" g="0" b="0"/>
        </a:effectRef>
        <a:fontRef idx="minor">
          <a:schemeClr val="lt1"/>
        </a:fontRef>
      </dsp:style>
      <dsp:txBody>
        <a:bodyPr vert="horz" wrap="square" lIns="12700" tIns="12700" rIns="12700" bIns="127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a:t>间接法</a:t>
          </a:r>
          <a:endParaRPr lang="zh-CN" altLang="en-US"/>
        </a:p>
      </dsp:txBody>
      <dsp:txXfrm>
        <a:off x="5861311" y="1939322"/>
        <a:ext cx="1349094" cy="674547"/>
      </dsp:txXfrm>
    </dsp:sp>
    <dsp:sp modelId="{BA985096-8FA9-47FB-9256-84B637E9827D}">
      <dsp:nvSpPr>
        <dsp:cNvPr id="32" name="任意多边形 31"/>
        <dsp:cNvSpPr/>
      </dsp:nvSpPr>
      <dsp:spPr bwMode="white">
        <a:xfrm>
          <a:off x="7147941" y="2071271"/>
          <a:ext cx="664566" cy="22785"/>
        </a:xfrm>
        <a:custGeom>
          <a:avLst/>
          <a:gdLst/>
          <a:ahLst/>
          <a:cxnLst/>
          <a:pathLst>
            <a:path w="1047" h="36">
              <a:moveTo>
                <a:pt x="98" y="323"/>
              </a:moveTo>
              <a:lnTo>
                <a:pt x="948" y="-287"/>
              </a:lnTo>
            </a:path>
          </a:pathLst>
        </a:custGeom>
      </dsp:spPr>
      <dsp:style>
        <a:lnRef idx="2">
          <a:schemeClr val="accent1"/>
        </a:lnRef>
        <a:fillRef idx="0">
          <a:schemeClr val="accent4">
            <a:tint val="50000"/>
          </a:schemeClr>
        </a:fillRef>
        <a:effectRef idx="0">
          <a:scrgbClr r="0" g="0" b="0"/>
        </a:effectRef>
        <a:fontRef idx="minor"/>
      </dsp:style>
      <dsp:txBody>
        <a:bodyPr lIns="12700" tIns="0" rIns="1270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7147941" y="2071271"/>
        <a:ext cx="664566" cy="22785"/>
      </dsp:txXfrm>
    </dsp:sp>
    <dsp:sp modelId="{5919CE80-76F7-44AF-94A0-2F4A423D6F2B}">
      <dsp:nvSpPr>
        <dsp:cNvPr id="33" name="圆角矩形 32"/>
        <dsp:cNvSpPr/>
      </dsp:nvSpPr>
      <dsp:spPr bwMode="white">
        <a:xfrm>
          <a:off x="7750042" y="1551458"/>
          <a:ext cx="1349094" cy="674547"/>
        </a:xfrm>
        <a:prstGeom prst="roundRect">
          <a:avLst>
            <a:gd name="adj" fmla="val 10000"/>
          </a:avLst>
        </a:prstGeom>
      </dsp:spPr>
      <dsp:style>
        <a:lnRef idx="2">
          <a:schemeClr val="lt1"/>
        </a:lnRef>
        <a:fillRef idx="1">
          <a:schemeClr val="accent1">
            <a:hueOff val="0"/>
            <a:satOff val="0"/>
            <a:lumOff val="0"/>
            <a:alpha val="100000"/>
          </a:schemeClr>
        </a:fillRef>
        <a:effectRef idx="0">
          <a:scrgbClr r="0" g="0" b="0"/>
        </a:effectRef>
        <a:fontRef idx="minor">
          <a:schemeClr val="lt1"/>
        </a:fontRef>
      </dsp:style>
      <dsp:txBody>
        <a:bodyPr vert="horz" wrap="square" lIns="12700" tIns="12700" rIns="12700" bIns="127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t>比浊法</a:t>
          </a:r>
          <a:endParaRPr lang="zh-CN"/>
        </a:p>
      </dsp:txBody>
      <dsp:txXfrm>
        <a:off x="7750042" y="1551458"/>
        <a:ext cx="1349094" cy="674547"/>
      </dsp:txXfrm>
    </dsp:sp>
    <dsp:sp modelId="{CA91C420-3FD3-424C-8378-2E8062959A12}">
      <dsp:nvSpPr>
        <dsp:cNvPr id="34" name="任意多边形 33"/>
        <dsp:cNvSpPr/>
      </dsp:nvSpPr>
      <dsp:spPr bwMode="white">
        <a:xfrm>
          <a:off x="7147941" y="2459135"/>
          <a:ext cx="664566" cy="22785"/>
        </a:xfrm>
        <a:custGeom>
          <a:avLst/>
          <a:gdLst/>
          <a:ahLst/>
          <a:cxnLst/>
          <a:pathLst>
            <a:path w="1047" h="36">
              <a:moveTo>
                <a:pt x="98" y="-287"/>
              </a:moveTo>
              <a:lnTo>
                <a:pt x="948" y="323"/>
              </a:lnTo>
            </a:path>
          </a:pathLst>
        </a:custGeom>
      </dsp:spPr>
      <dsp:style>
        <a:lnRef idx="2">
          <a:schemeClr val="accent1"/>
        </a:lnRef>
        <a:fillRef idx="0">
          <a:schemeClr val="accent4">
            <a:tint val="50000"/>
          </a:schemeClr>
        </a:fillRef>
        <a:effectRef idx="0">
          <a:scrgbClr r="0" g="0" b="0"/>
        </a:effectRef>
        <a:fontRef idx="minor"/>
      </dsp:style>
      <dsp:txBody>
        <a:bodyPr lIns="12700" tIns="0" rIns="1270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7147941" y="2459135"/>
        <a:ext cx="664566" cy="22785"/>
      </dsp:txXfrm>
    </dsp:sp>
    <dsp:sp modelId="{C42D60B1-00D6-4095-9E75-989DA1EBE497}">
      <dsp:nvSpPr>
        <dsp:cNvPr id="35" name="圆角矩形 34"/>
        <dsp:cNvSpPr/>
      </dsp:nvSpPr>
      <dsp:spPr bwMode="white">
        <a:xfrm>
          <a:off x="7750042" y="2327187"/>
          <a:ext cx="1349094" cy="674547"/>
        </a:xfrm>
        <a:prstGeom prst="roundRect">
          <a:avLst>
            <a:gd name="adj" fmla="val 10000"/>
          </a:avLst>
        </a:prstGeom>
      </dsp:spPr>
      <dsp:style>
        <a:lnRef idx="2">
          <a:schemeClr val="lt1"/>
        </a:lnRef>
        <a:fillRef idx="1">
          <a:schemeClr val="accent1">
            <a:hueOff val="0"/>
            <a:satOff val="0"/>
            <a:lumOff val="0"/>
            <a:alpha val="100000"/>
          </a:schemeClr>
        </a:fillRef>
        <a:effectRef idx="0">
          <a:scrgbClr r="0" g="0" b="0"/>
        </a:effectRef>
        <a:fontRef idx="minor">
          <a:schemeClr val="lt1"/>
        </a:fontRef>
      </dsp:style>
      <dsp:txBody>
        <a:bodyPr vert="horz" wrap="square" lIns="12700" tIns="12700" rIns="12700" bIns="127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t>生理指标法</a:t>
          </a:r>
          <a:endParaRPr lang="zh-CN"/>
        </a:p>
      </dsp:txBody>
      <dsp:txXfrm>
        <a:off x="7750042" y="2327187"/>
        <a:ext cx="1349094" cy="674547"/>
      </dsp:txXfrm>
    </dsp:sp>
    <dsp:sp modelId="{2E81B90F-7494-41FF-808F-F7F82B993B40}">
      <dsp:nvSpPr>
        <dsp:cNvPr id="10" name="任意多边形 9"/>
        <dsp:cNvSpPr/>
      </dsp:nvSpPr>
      <dsp:spPr bwMode="white">
        <a:xfrm>
          <a:off x="3017156" y="3380313"/>
          <a:ext cx="1371211" cy="22785"/>
        </a:xfrm>
        <a:custGeom>
          <a:avLst/>
          <a:gdLst/>
          <a:ahLst/>
          <a:cxnLst/>
          <a:pathLst>
            <a:path w="2159" h="36">
              <a:moveTo>
                <a:pt x="655" y="-975"/>
              </a:moveTo>
              <a:lnTo>
                <a:pt x="1505" y="1011"/>
              </a:lnTo>
            </a:path>
          </a:pathLst>
        </a:custGeom>
      </dsp:spPr>
      <dsp:style>
        <a:lnRef idx="2">
          <a:schemeClr val="accent5"/>
        </a:lnRef>
        <a:fillRef idx="0">
          <a:schemeClr val="accent4">
            <a:tint val="90000"/>
          </a:schemeClr>
        </a:fillRef>
        <a:effectRef idx="0">
          <a:scrgbClr r="0" g="0" b="0"/>
        </a:effectRef>
        <a:fontRef idx="minor"/>
      </dsp:style>
      <dsp:txBody>
        <a:bodyPr lIns="12700" tIns="0" rIns="1270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a:off x="3017156" y="3380313"/>
        <a:ext cx="1371211" cy="22785"/>
      </dsp:txXfrm>
    </dsp:sp>
    <dsp:sp modelId="{3D382021-A429-4403-82FF-5A95DD3EBB20}">
      <dsp:nvSpPr>
        <dsp:cNvPr id="11" name="圆角矩形 10"/>
        <dsp:cNvSpPr/>
      </dsp:nvSpPr>
      <dsp:spPr bwMode="white">
        <a:xfrm>
          <a:off x="3972580" y="3684712"/>
          <a:ext cx="1349094" cy="674547"/>
        </a:xfrm>
        <a:prstGeom prst="roundRect">
          <a:avLst>
            <a:gd name="adj" fmla="val 10000"/>
          </a:avLst>
        </a:prstGeom>
      </dsp:spPr>
      <dsp:style>
        <a:lnRef idx="2">
          <a:schemeClr val="lt1"/>
        </a:lnRef>
        <a:fillRef idx="1">
          <a:schemeClr val="accent5">
            <a:hueOff val="0"/>
            <a:satOff val="0"/>
            <a:lumOff val="0"/>
            <a:alpha val="100000"/>
          </a:schemeClr>
        </a:fillRef>
        <a:effectRef idx="0">
          <a:scrgbClr r="0" g="0" b="0"/>
        </a:effectRef>
        <a:fontRef idx="minor">
          <a:schemeClr val="lt1"/>
        </a:fontRef>
      </dsp:style>
      <dsp:txBody>
        <a:bodyPr vert="horz" wrap="square" lIns="12700" tIns="12700" rIns="12700" bIns="127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a:t>测定繁殖量</a:t>
          </a:r>
          <a:endParaRPr lang="zh-CN" altLang="en-US"/>
        </a:p>
      </dsp:txBody>
      <dsp:txXfrm>
        <a:off x="3972580" y="3684712"/>
        <a:ext cx="1349094" cy="674547"/>
      </dsp:txXfrm>
    </dsp:sp>
    <dsp:sp modelId="{B68D4CB7-ED76-4EEE-B7F0-455597F5F947}">
      <dsp:nvSpPr>
        <dsp:cNvPr id="12" name="任意多边形 11"/>
        <dsp:cNvSpPr/>
      </dsp:nvSpPr>
      <dsp:spPr bwMode="white">
        <a:xfrm>
          <a:off x="5194726" y="3719695"/>
          <a:ext cx="793534" cy="22785"/>
        </a:xfrm>
        <a:custGeom>
          <a:avLst/>
          <a:gdLst/>
          <a:ahLst/>
          <a:cxnLst/>
          <a:pathLst>
            <a:path w="1250" h="36">
              <a:moveTo>
                <a:pt x="200" y="476"/>
              </a:moveTo>
              <a:lnTo>
                <a:pt x="1050" y="-440"/>
              </a:lnTo>
            </a:path>
          </a:pathLst>
        </a:custGeom>
      </dsp:spPr>
      <dsp:style>
        <a:lnRef idx="2">
          <a:schemeClr val="accent6"/>
        </a:lnRef>
        <a:fillRef idx="0">
          <a:schemeClr val="accent4">
            <a:tint val="70000"/>
          </a:schemeClr>
        </a:fillRef>
        <a:effectRef idx="0">
          <a:scrgbClr r="0" g="0" b="0"/>
        </a:effectRef>
        <a:fontRef idx="minor"/>
      </dsp:style>
      <dsp:txBody>
        <a:bodyPr lIns="12700" tIns="0" rIns="1270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a:off x="5194726" y="3719695"/>
        <a:ext cx="793534" cy="22785"/>
      </dsp:txXfrm>
    </dsp:sp>
    <dsp:sp modelId="{402901F7-4C4B-47C4-BE12-824FDFB99F9B}">
      <dsp:nvSpPr>
        <dsp:cNvPr id="13" name="圆角矩形 12"/>
        <dsp:cNvSpPr/>
      </dsp:nvSpPr>
      <dsp:spPr bwMode="white">
        <a:xfrm>
          <a:off x="5861311" y="3102915"/>
          <a:ext cx="1349094" cy="674547"/>
        </a:xfrm>
        <a:prstGeom prst="roundRect">
          <a:avLst>
            <a:gd name="adj" fmla="val 10000"/>
          </a:avLst>
        </a:prstGeom>
      </dsp:spPr>
      <dsp:style>
        <a:lnRef idx="2">
          <a:schemeClr val="lt1"/>
        </a:lnRef>
        <a:fillRef idx="1">
          <a:schemeClr val="accent6">
            <a:hueOff val="0"/>
            <a:satOff val="0"/>
            <a:lumOff val="0"/>
            <a:alpha val="100000"/>
          </a:schemeClr>
        </a:fillRef>
        <a:effectRef idx="0">
          <a:scrgbClr r="0" g="0" b="0"/>
        </a:effectRef>
        <a:fontRef idx="minor">
          <a:schemeClr val="lt1"/>
        </a:fontRef>
      </dsp:style>
      <dsp:txBody>
        <a:bodyPr vert="horz" wrap="square" lIns="12700" tIns="12700" rIns="12700" bIns="127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a:t>直接法</a:t>
          </a:r>
          <a:endParaRPr lang="zh-CN" altLang="en-US"/>
        </a:p>
      </dsp:txBody>
      <dsp:txXfrm>
        <a:off x="5861311" y="3102915"/>
        <a:ext cx="1349094" cy="674547"/>
      </dsp:txXfrm>
    </dsp:sp>
    <dsp:sp modelId="{7A54FF2D-5799-45CA-9096-7ACE9200C644}">
      <dsp:nvSpPr>
        <dsp:cNvPr id="22" name="任意多边形 21"/>
        <dsp:cNvSpPr/>
      </dsp:nvSpPr>
      <dsp:spPr bwMode="white">
        <a:xfrm>
          <a:off x="7210405" y="3428796"/>
          <a:ext cx="539637" cy="22785"/>
        </a:xfrm>
        <a:custGeom>
          <a:avLst/>
          <a:gdLst/>
          <a:ahLst/>
          <a:cxnLst/>
          <a:pathLst>
            <a:path w="850" h="36">
              <a:moveTo>
                <a:pt x="0" y="18"/>
              </a:moveTo>
              <a:lnTo>
                <a:pt x="850" y="18"/>
              </a:lnTo>
            </a:path>
          </a:pathLst>
        </a:custGeom>
      </dsp:spPr>
      <dsp:style>
        <a:lnRef idx="2">
          <a:schemeClr val="accent1"/>
        </a:lnRef>
        <a:fillRef idx="0">
          <a:schemeClr val="accent4">
            <a:tint val="50000"/>
          </a:schemeClr>
        </a:fillRef>
        <a:effectRef idx="0">
          <a:scrgbClr r="0" g="0" b="0"/>
        </a:effectRef>
        <a:fontRef idx="minor"/>
      </dsp:style>
      <dsp:txBody>
        <a:bodyPr lIns="12700" tIns="0" rIns="1270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7210405" y="3428796"/>
        <a:ext cx="539637" cy="22785"/>
      </dsp:txXfrm>
    </dsp:sp>
    <dsp:sp modelId="{CE398E2C-73B5-4138-AAAB-BDC75FC55D0B}">
      <dsp:nvSpPr>
        <dsp:cNvPr id="23" name="圆角矩形 22"/>
        <dsp:cNvSpPr/>
      </dsp:nvSpPr>
      <dsp:spPr bwMode="white">
        <a:xfrm>
          <a:off x="7750042" y="3102915"/>
          <a:ext cx="1349094" cy="674547"/>
        </a:xfrm>
        <a:prstGeom prst="roundRect">
          <a:avLst>
            <a:gd name="adj" fmla="val 10000"/>
          </a:avLst>
        </a:prstGeom>
      </dsp:spPr>
      <dsp:style>
        <a:lnRef idx="2">
          <a:schemeClr val="lt1"/>
        </a:lnRef>
        <a:fillRef idx="1">
          <a:schemeClr val="accent1">
            <a:hueOff val="0"/>
            <a:satOff val="0"/>
            <a:lumOff val="0"/>
            <a:alpha val="100000"/>
          </a:schemeClr>
        </a:fillRef>
        <a:effectRef idx="0">
          <a:scrgbClr r="0" g="0" b="0"/>
        </a:effectRef>
        <a:fontRef idx="minor">
          <a:schemeClr val="lt1"/>
        </a:fontRef>
      </dsp:style>
      <dsp:txBody>
        <a:bodyPr lIns="12700" tIns="12700" rIns="12700" bIns="127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buNone/>
          </a:pPr>
          <a:r>
            <a:rPr lang="zh-CN"/>
            <a:t>血球计数板</a:t>
          </a:r>
          <a:r>
            <a:rPr lang="zh-CN"/>
            <a:t>法</a:t>
          </a:r>
          <a:endParaRPr lang="zh-CN"/>
        </a:p>
      </dsp:txBody>
      <dsp:txXfrm>
        <a:off x="7750042" y="3102915"/>
        <a:ext cx="1349094" cy="674547"/>
      </dsp:txXfrm>
    </dsp:sp>
    <dsp:sp modelId="{9386E7B5-2A20-41DD-8CE1-B594965BD396}">
      <dsp:nvSpPr>
        <dsp:cNvPr id="16" name="任意多边形 15"/>
        <dsp:cNvSpPr/>
      </dsp:nvSpPr>
      <dsp:spPr bwMode="white">
        <a:xfrm>
          <a:off x="5194726" y="4301491"/>
          <a:ext cx="793534" cy="22785"/>
        </a:xfrm>
        <a:custGeom>
          <a:avLst/>
          <a:gdLst/>
          <a:ahLst/>
          <a:cxnLst/>
          <a:pathLst>
            <a:path w="1250" h="36">
              <a:moveTo>
                <a:pt x="200" y="-440"/>
              </a:moveTo>
              <a:lnTo>
                <a:pt x="1050" y="476"/>
              </a:lnTo>
            </a:path>
          </a:pathLst>
        </a:custGeom>
      </dsp:spPr>
      <dsp:style>
        <a:lnRef idx="2">
          <a:schemeClr val="accent6"/>
        </a:lnRef>
        <a:fillRef idx="0">
          <a:schemeClr val="accent4">
            <a:tint val="70000"/>
          </a:schemeClr>
        </a:fillRef>
        <a:effectRef idx="0">
          <a:scrgbClr r="0" g="0" b="0"/>
        </a:effectRef>
        <a:fontRef idx="minor"/>
      </dsp:style>
      <dsp:txBody>
        <a:bodyPr lIns="12700" tIns="0" rIns="1270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5194726" y="4301491"/>
        <a:ext cx="793534" cy="22785"/>
      </dsp:txXfrm>
    </dsp:sp>
    <dsp:sp modelId="{C8C91264-BD1D-494A-8718-E72423B80E58}">
      <dsp:nvSpPr>
        <dsp:cNvPr id="17" name="圆角矩形 16"/>
        <dsp:cNvSpPr/>
      </dsp:nvSpPr>
      <dsp:spPr bwMode="white">
        <a:xfrm>
          <a:off x="5861311" y="4266509"/>
          <a:ext cx="1349094" cy="674547"/>
        </a:xfrm>
        <a:prstGeom prst="roundRect">
          <a:avLst>
            <a:gd name="adj" fmla="val 10000"/>
          </a:avLst>
        </a:prstGeom>
      </dsp:spPr>
      <dsp:style>
        <a:lnRef idx="2">
          <a:schemeClr val="lt1"/>
        </a:lnRef>
        <a:fillRef idx="1">
          <a:schemeClr val="accent6">
            <a:hueOff val="0"/>
            <a:satOff val="0"/>
            <a:lumOff val="0"/>
            <a:alpha val="100000"/>
          </a:schemeClr>
        </a:fillRef>
        <a:effectRef idx="0">
          <a:scrgbClr r="0" g="0" b="0"/>
        </a:effectRef>
        <a:fontRef idx="minor">
          <a:schemeClr val="lt1"/>
        </a:fontRef>
      </dsp:style>
      <dsp:txBody>
        <a:bodyPr vert="horz" wrap="square" lIns="12700" tIns="12700" rIns="12700" bIns="127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t>间接法</a:t>
          </a:r>
          <a:endParaRPr lang="zh-CN"/>
        </a:p>
      </dsp:txBody>
      <dsp:txXfrm>
        <a:off x="5861311" y="4266509"/>
        <a:ext cx="1349094" cy="674547"/>
      </dsp:txXfrm>
    </dsp:sp>
    <dsp:sp modelId="{4A5093F7-6906-418C-A16B-C3C843065274}">
      <dsp:nvSpPr>
        <dsp:cNvPr id="24" name="任意多边形 23"/>
        <dsp:cNvSpPr/>
      </dsp:nvSpPr>
      <dsp:spPr bwMode="white">
        <a:xfrm>
          <a:off x="7147941" y="4398458"/>
          <a:ext cx="664566" cy="22785"/>
        </a:xfrm>
        <a:custGeom>
          <a:avLst/>
          <a:gdLst/>
          <a:ahLst/>
          <a:cxnLst/>
          <a:pathLst>
            <a:path w="1047" h="36">
              <a:moveTo>
                <a:pt x="98" y="323"/>
              </a:moveTo>
              <a:lnTo>
                <a:pt x="948" y="-287"/>
              </a:lnTo>
            </a:path>
          </a:pathLst>
        </a:custGeom>
      </dsp:spPr>
      <dsp:style>
        <a:lnRef idx="2">
          <a:schemeClr val="accent1"/>
        </a:lnRef>
        <a:fillRef idx="0">
          <a:schemeClr val="accent4">
            <a:tint val="50000"/>
          </a:schemeClr>
        </a:fillRef>
        <a:effectRef idx="0">
          <a:scrgbClr r="0" g="0" b="0"/>
        </a:effectRef>
        <a:fontRef idx="minor"/>
      </dsp:style>
      <dsp:txBody>
        <a:bodyPr lIns="12700" tIns="0" rIns="1270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7147941" y="4398458"/>
        <a:ext cx="664566" cy="22785"/>
      </dsp:txXfrm>
    </dsp:sp>
    <dsp:sp modelId="{F3214CC9-05A4-4204-B44F-50002BCCBC06}">
      <dsp:nvSpPr>
        <dsp:cNvPr id="25" name="圆角矩形 24"/>
        <dsp:cNvSpPr/>
      </dsp:nvSpPr>
      <dsp:spPr bwMode="white">
        <a:xfrm>
          <a:off x="7750042" y="3878644"/>
          <a:ext cx="1349094" cy="674547"/>
        </a:xfrm>
        <a:prstGeom prst="roundRect">
          <a:avLst>
            <a:gd name="adj" fmla="val 10000"/>
          </a:avLst>
        </a:prstGeom>
      </dsp:spPr>
      <dsp:style>
        <a:lnRef idx="2">
          <a:schemeClr val="lt1"/>
        </a:lnRef>
        <a:fillRef idx="1">
          <a:schemeClr val="accent1">
            <a:hueOff val="0"/>
            <a:satOff val="0"/>
            <a:lumOff val="0"/>
            <a:alpha val="100000"/>
          </a:schemeClr>
        </a:fillRef>
        <a:effectRef idx="0">
          <a:scrgbClr r="0" g="0" b="0"/>
        </a:effectRef>
        <a:fontRef idx="minor">
          <a:schemeClr val="lt1"/>
        </a:fontRef>
      </dsp:style>
      <dsp:txBody>
        <a:bodyPr lIns="12700" tIns="12700" rIns="12700" bIns="127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buNone/>
          </a:pPr>
          <a:r>
            <a:rPr lang="zh-CN"/>
            <a:t>平板菌落计数法</a:t>
          </a:r>
          <a:endParaRPr lang="zh-CN"/>
        </a:p>
      </dsp:txBody>
      <dsp:txXfrm>
        <a:off x="7750042" y="3878644"/>
        <a:ext cx="1349094" cy="674547"/>
      </dsp:txXfrm>
    </dsp:sp>
    <dsp:sp modelId="{33C47BCA-8424-40BD-8314-BDE6D8505982}">
      <dsp:nvSpPr>
        <dsp:cNvPr id="26" name="任意多边形 25"/>
        <dsp:cNvSpPr/>
      </dsp:nvSpPr>
      <dsp:spPr bwMode="white">
        <a:xfrm>
          <a:off x="7147941" y="4786322"/>
          <a:ext cx="664566" cy="22785"/>
        </a:xfrm>
        <a:custGeom>
          <a:avLst/>
          <a:gdLst/>
          <a:ahLst/>
          <a:cxnLst/>
          <a:pathLst>
            <a:path w="1047" h="36">
              <a:moveTo>
                <a:pt x="98" y="-287"/>
              </a:moveTo>
              <a:lnTo>
                <a:pt x="948" y="323"/>
              </a:lnTo>
            </a:path>
          </a:pathLst>
        </a:custGeom>
      </dsp:spPr>
      <dsp:style>
        <a:lnRef idx="2">
          <a:schemeClr val="accent1"/>
        </a:lnRef>
        <a:fillRef idx="0">
          <a:schemeClr val="accent4">
            <a:tint val="50000"/>
          </a:schemeClr>
        </a:fillRef>
        <a:effectRef idx="0">
          <a:scrgbClr r="0" g="0" b="0"/>
        </a:effectRef>
        <a:fontRef idx="minor"/>
      </dsp:style>
      <dsp:txBody>
        <a:bodyPr lIns="12700" tIns="0" rIns="1270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7147941" y="4786322"/>
        <a:ext cx="664566" cy="22785"/>
      </dsp:txXfrm>
    </dsp:sp>
    <dsp:sp modelId="{275B8B28-52CC-49F4-806F-AE302DDD7CDB}">
      <dsp:nvSpPr>
        <dsp:cNvPr id="27" name="圆角矩形 26"/>
        <dsp:cNvSpPr/>
      </dsp:nvSpPr>
      <dsp:spPr bwMode="white">
        <a:xfrm>
          <a:off x="7750042" y="4654373"/>
          <a:ext cx="1349094" cy="674547"/>
        </a:xfrm>
        <a:prstGeom prst="roundRect">
          <a:avLst>
            <a:gd name="adj" fmla="val 10000"/>
          </a:avLst>
        </a:prstGeom>
      </dsp:spPr>
      <dsp:style>
        <a:lnRef idx="2">
          <a:schemeClr val="lt1"/>
        </a:lnRef>
        <a:fillRef idx="1">
          <a:schemeClr val="accent1">
            <a:hueOff val="0"/>
            <a:satOff val="0"/>
            <a:lumOff val="0"/>
            <a:alpha val="100000"/>
          </a:schemeClr>
        </a:fillRef>
        <a:effectRef idx="0">
          <a:scrgbClr r="0" g="0" b="0"/>
        </a:effectRef>
        <a:fontRef idx="minor">
          <a:schemeClr val="lt1"/>
        </a:fontRef>
      </dsp:style>
      <dsp:txBody>
        <a:bodyPr lIns="12700" tIns="12700" rIns="12700" bIns="127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buNone/>
          </a:pPr>
          <a:r>
            <a:rPr lang="zh-CN"/>
            <a:t>厌氧菌菌落计数法</a:t>
          </a:r>
          <a:endParaRPr lang="zh-CN"/>
        </a:p>
      </dsp:txBody>
      <dsp:txXfrm>
        <a:off x="7750042" y="4654373"/>
        <a:ext cx="1349094" cy="674547"/>
      </dsp:txXfrm>
    </dsp:sp>
  </dsp:spTree>
</dsp:drawing>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97752F9-77D5-4C08-8780-DD5BFDF947A2}" type="datetimeFigureOut">
              <a:rPr lang="zh-CN" altLang="en-US" smtClean="0"/>
              <a:pPr/>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7BF61C-5F18-48AE-B1DD-153D83BCBA60}"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7752F9-77D5-4C08-8780-DD5BFDF947A2}" type="datetimeFigureOut">
              <a:rPr lang="zh-CN" altLang="en-US" smtClean="0"/>
              <a:pPr/>
              <a:t>2020/11/5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7BF61C-5F18-48AE-B1DD-153D83BCBA6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7752F9-77D5-4C08-8780-DD5BFDF947A2}" type="datetimeFigureOut">
              <a:rPr lang="zh-CN" altLang="en-US" smtClean="0"/>
              <a:pPr/>
              <a:t>2020/11/5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7BF61C-5F18-48AE-B1DD-153D83BCBA6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 Id="rId6" Type="http://schemas.microsoft.com/office/2007/relationships/diagramDrawing" Target="../diagrams/drawing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3" name="矩形 2"/>
          <p:cNvSpPr/>
          <p:nvPr/>
        </p:nvSpPr>
        <p:spPr>
          <a:xfrm>
            <a:off x="3156110" y="2047818"/>
            <a:ext cx="5897367" cy="2815119"/>
          </a:xfrm>
          <a:prstGeom prst="rect">
            <a:avLst/>
          </a:prstGeom>
          <a:solidFill>
            <a:schemeClr val="bg1">
              <a:alpha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578860" y="2511743"/>
            <a:ext cx="5034915" cy="583565"/>
          </a:xfrm>
          <a:prstGeom prst="rect">
            <a:avLst/>
          </a:prstGeom>
          <a:noFill/>
        </p:spPr>
        <p:txBody>
          <a:bodyPr wrap="square" rtlCol="0" anchor="ctr">
            <a:spAutoFit/>
          </a:bodyPr>
          <a:lstStyle/>
          <a:p>
            <a:pPr algn="ctr"/>
            <a:r>
              <a:rPr lang="zh-CN" altLang="en-US" sz="3200" dirty="0" smtClean="0">
                <a:latin typeface="微软雅黑" panose="020B0503020204020204" pitchFamily="34" charset="-122"/>
                <a:ea typeface="微软雅黑" panose="020B0503020204020204" pitchFamily="34" charset="-122"/>
              </a:rPr>
              <a:t>有害微生物</a:t>
            </a:r>
            <a:endParaRPr lang="zh-CN" altLang="en-US" sz="3200"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578832" y="3429000"/>
            <a:ext cx="5034337" cy="0"/>
          </a:xfrm>
          <a:prstGeom prst="line">
            <a:avLst/>
          </a:prstGeom>
          <a:ln w="28575">
            <a:solidFill>
              <a:srgbClr val="9C807C"/>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338902" y="4094946"/>
            <a:ext cx="3575407" cy="398780"/>
          </a:xfrm>
          <a:prstGeom prst="rect">
            <a:avLst/>
          </a:prstGeom>
          <a:noFill/>
        </p:spPr>
        <p:txBody>
          <a:bodyPr wrap="square" rtlCol="0" anchor="ctr">
            <a:spAutoFit/>
          </a:bodyPr>
          <a:lstStyle/>
          <a:p>
            <a:pPr algn="ct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第九组</a:t>
            </a:r>
            <a:r>
              <a:rPr lang="zh-CN" altLang="en-US" sz="2000" dirty="0" smtClean="0">
                <a:latin typeface="微软雅黑" panose="020B0503020204020204" pitchFamily="34" charset="-122"/>
                <a:ea typeface="微软雅黑" panose="020B0503020204020204" pitchFamily="34" charset="-122"/>
              </a:rPr>
              <a:t>：郭宇昊</a:t>
            </a:r>
            <a:endParaRPr lang="zh-CN" altLang="en-US" sz="2000" dirty="0">
              <a:latin typeface="微软雅黑" panose="020B0503020204020204" pitchFamily="34" charset="-122"/>
              <a:ea typeface="微软雅黑" panose="020B0503020204020204" pitchFamily="34" charset="-122"/>
            </a:endParaRPr>
          </a:p>
        </p:txBody>
      </p:sp>
      <p:sp>
        <p:nvSpPr>
          <p:cNvPr id="5" name="矩形 4"/>
          <p:cNvSpPr/>
          <p:nvPr/>
        </p:nvSpPr>
        <p:spPr>
          <a:xfrm>
            <a:off x="2998342" y="1862191"/>
            <a:ext cx="6195317" cy="313361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664414" y="1053101"/>
            <a:ext cx="3133617" cy="6190180"/>
          </a:xfrm>
          <a:prstGeom prst="roundRect">
            <a:avLst>
              <a:gd name="adj" fmla="val 6831"/>
            </a:avLst>
          </a:prstGeom>
          <a:solidFill>
            <a:srgbClr val="9C8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rotWithShape="1">
          <a:blip r:embed="rId2">
            <a:extLst>
              <a:ext uri="{28A0092B-C50C-407E-A947-70E740481C1C}">
                <a14:useLocalDpi xmlns="" xmlns:a14="http://schemas.microsoft.com/office/drawing/2010/main" val="0"/>
              </a:ext>
            </a:extLst>
          </a:blip>
          <a:srcRect t="75787"/>
          <a:stretch>
            <a:fillRect/>
          </a:stretch>
        </p:blipFill>
        <p:spPr>
          <a:xfrm>
            <a:off x="0" y="4887686"/>
            <a:ext cx="12171246" cy="1970314"/>
          </a:xfrm>
          <a:prstGeom prst="rect">
            <a:avLst/>
          </a:prstGeom>
        </p:spPr>
      </p:pic>
      <p:sp>
        <p:nvSpPr>
          <p:cNvPr id="2" name="矩形 1"/>
          <p:cNvSpPr/>
          <p:nvPr/>
        </p:nvSpPr>
        <p:spPr>
          <a:xfrm>
            <a:off x="0" y="4887686"/>
            <a:ext cx="12192000" cy="1970314"/>
          </a:xfrm>
          <a:prstGeom prst="rect">
            <a:avLst/>
          </a:prstGeom>
          <a:solidFill>
            <a:srgbClr val="9C807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64414" y="1131981"/>
            <a:ext cx="3133617" cy="3016210"/>
          </a:xfrm>
          <a:prstGeom prst="rect">
            <a:avLst/>
          </a:prstGeom>
          <a:noFill/>
        </p:spPr>
        <p:txBody>
          <a:bodyPr wrap="square" rtlCol="0">
            <a:spAutoFit/>
          </a:bodyPr>
          <a:lstStyle/>
          <a:p>
            <a:pPr algn="ctr"/>
            <a:r>
              <a:rPr lang="en-US" altLang="zh-CN" sz="19000" dirty="0" smtClean="0">
                <a:solidFill>
                  <a:schemeClr val="bg1"/>
                </a:solidFill>
                <a:latin typeface="Calibri Light" panose="020F0302020204030204" pitchFamily="34" charset="0"/>
                <a:cs typeface="Calibri Light" panose="020F0302020204030204" pitchFamily="34" charset="0"/>
              </a:rPr>
              <a:t>05</a:t>
            </a:r>
            <a:endParaRPr lang="zh-CN" altLang="en-US" sz="19000" dirty="0">
              <a:solidFill>
                <a:schemeClr val="bg1"/>
              </a:solidFill>
              <a:latin typeface="Calibri Light" panose="020F0302020204030204" pitchFamily="34" charset="0"/>
              <a:cs typeface="Calibri Light" panose="020F0302020204030204" pitchFamily="34" charset="0"/>
            </a:endParaRPr>
          </a:p>
        </p:txBody>
      </p:sp>
      <p:sp>
        <p:nvSpPr>
          <p:cNvPr id="8" name="文本框 7"/>
          <p:cNvSpPr txBox="1"/>
          <p:nvPr/>
        </p:nvSpPr>
        <p:spPr>
          <a:xfrm>
            <a:off x="6366552" y="2378476"/>
            <a:ext cx="4161034" cy="769441"/>
          </a:xfrm>
          <a:prstGeom prst="rect">
            <a:avLst/>
          </a:prstGeom>
          <a:noFill/>
        </p:spPr>
        <p:txBody>
          <a:bodyPr wrap="square" rtlCol="0">
            <a:spAutoFit/>
          </a:bodyPr>
          <a:lstStyle/>
          <a:p>
            <a:pPr algn="dist"/>
            <a:r>
              <a:rPr lang="zh-CN" altLang="en-US" sz="4400" b="1" dirty="0" smtClean="0"/>
              <a:t>微波灭菌</a:t>
            </a:r>
            <a:endParaRPr lang="zh-CN" altLang="en-US" sz="4400" u="sng"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2044" y="134109"/>
            <a:ext cx="4797515" cy="521970"/>
          </a:xfrm>
          <a:prstGeom prst="rect">
            <a:avLst/>
          </a:prstGeom>
          <a:noFill/>
        </p:spPr>
        <p:txBody>
          <a:bodyPr wrap="square" rtlCol="0">
            <a:spAutoFit/>
          </a:bodyPr>
          <a:lstStyle/>
          <a:p>
            <a:pPr algn="dist"/>
            <a:r>
              <a:rPr lang="zh-CN" altLang="en-US" sz="2800" dirty="0" smtClean="0">
                <a:latin typeface="微软雅黑" panose="020B0503020204020204" pitchFamily="34" charset="-122"/>
                <a:ea typeface="微软雅黑" panose="020B0503020204020204" pitchFamily="34" charset="-122"/>
              </a:rPr>
              <a:t>微波灭菌</a:t>
            </a:r>
            <a:endParaRPr lang="en-US" altLang="zh-CN" sz="2800" dirty="0">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2809" y="780401"/>
            <a:ext cx="12277618" cy="0"/>
          </a:xfrm>
          <a:prstGeom prst="line">
            <a:avLst/>
          </a:prstGeom>
          <a:ln w="28575">
            <a:solidFill>
              <a:srgbClr val="9C807C"/>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31708" y="64744"/>
            <a:ext cx="654121" cy="654121"/>
          </a:xfrm>
          <a:prstGeom prst="ellipse">
            <a:avLst/>
          </a:prstGeom>
          <a:solidFill>
            <a:srgbClr val="9C8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Britannic Bold" panose="020B0903060703020204" pitchFamily="34" charset="0"/>
                <a:ea typeface="微软雅黑" panose="020B0503020204020204" pitchFamily="34" charset="-122"/>
              </a:rPr>
              <a:t>05</a:t>
            </a:r>
            <a:endParaRPr lang="zh-CN" altLang="en-US" b="1" dirty="0">
              <a:latin typeface="Britannic Bold" panose="020B0903060703020204" pitchFamily="34" charset="0"/>
              <a:ea typeface="微软雅黑" panose="020B0503020204020204" pitchFamily="34" charset="-122"/>
            </a:endParaRPr>
          </a:p>
        </p:txBody>
      </p:sp>
      <p:sp>
        <p:nvSpPr>
          <p:cNvPr id="5" name="TextBox 4"/>
          <p:cNvSpPr txBox="1"/>
          <p:nvPr/>
        </p:nvSpPr>
        <p:spPr>
          <a:xfrm>
            <a:off x="826477" y="1213338"/>
            <a:ext cx="9495692" cy="6186309"/>
          </a:xfrm>
          <a:prstGeom prst="rect">
            <a:avLst/>
          </a:prstGeom>
          <a:noFill/>
        </p:spPr>
        <p:txBody>
          <a:bodyPr wrap="square" rtlCol="0">
            <a:spAutoFit/>
          </a:bodyPr>
          <a:lstStyle/>
          <a:p>
            <a:r>
              <a:rPr lang="zh-CN" altLang="en-US" sz="3200" dirty="0" smtClean="0"/>
              <a:t>电磁波是一种能量由高频震荡电路以无数交变磁场和交变电场的形式，互相激励，彼此交替相空间辐射的能量。微波是频率为</a:t>
            </a:r>
            <a:r>
              <a:rPr lang="en-US" altLang="zh-CN" sz="3200" dirty="0" smtClean="0"/>
              <a:t>300-3000 MHZ</a:t>
            </a:r>
            <a:r>
              <a:rPr lang="zh-CN" altLang="en-US" sz="3200" dirty="0" smtClean="0"/>
              <a:t>波长为</a:t>
            </a:r>
            <a:r>
              <a:rPr lang="en-US" altLang="zh-CN" sz="3200" dirty="0" smtClean="0"/>
              <a:t>1 mm-1.0 m</a:t>
            </a:r>
            <a:r>
              <a:rPr lang="zh-CN" altLang="en-US" sz="3200" dirty="0" smtClean="0"/>
              <a:t>的一种超高频的电磁波，干燥和消毒采用频率为</a:t>
            </a:r>
            <a:r>
              <a:rPr lang="en-US" altLang="zh-CN" sz="3200" dirty="0" smtClean="0"/>
              <a:t>915 MHZ</a:t>
            </a:r>
            <a:r>
              <a:rPr lang="zh-CN" altLang="en-US" sz="3200" dirty="0" smtClean="0"/>
              <a:t>和</a:t>
            </a:r>
            <a:r>
              <a:rPr lang="en-US" altLang="zh-CN" sz="3200" dirty="0" smtClean="0"/>
              <a:t>2450 MHZ</a:t>
            </a:r>
            <a:r>
              <a:rPr lang="zh-CN" altLang="en-US" sz="3200" dirty="0" smtClean="0"/>
              <a:t>。两个专用频率。</a:t>
            </a:r>
          </a:p>
          <a:p>
            <a:r>
              <a:rPr lang="zh-CN" altLang="en-US" sz="3200" dirty="0" smtClean="0"/>
              <a:t>微波可以杀灭细菌繁殖体、真菌、病毒和细菌芽孢等各种微生物。微波杀菌的机制存在两种观点，一种认为是热效应使微生物死亡，另一种是除热效应外还有非热效应为综合杀菌作用。目前大多数学者认为微波有非热效应的存在</a:t>
            </a:r>
            <a:r>
              <a:rPr lang="zh-CN" altLang="en-US" sz="3600" dirty="0" smtClean="0"/>
              <a:t>。</a:t>
            </a:r>
          </a:p>
          <a:p>
            <a:r>
              <a:rPr lang="zh-CN" altLang="en-US" sz="3600" dirty="0" smtClean="0"/>
              <a:t/>
            </a:r>
            <a:br>
              <a:rPr lang="zh-CN" altLang="en-US" sz="3600" dirty="0" smtClean="0"/>
            </a:br>
            <a:r>
              <a:rPr lang="zh-CN" altLang="en-US" dirty="0" smtClean="0"/>
              <a:t/>
            </a:r>
            <a:br>
              <a:rPr lang="zh-CN" altLang="en-US" dirty="0" smtClean="0"/>
            </a:b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664414" y="1053101"/>
            <a:ext cx="3133617" cy="6190180"/>
          </a:xfrm>
          <a:prstGeom prst="roundRect">
            <a:avLst>
              <a:gd name="adj" fmla="val 6831"/>
            </a:avLst>
          </a:prstGeom>
          <a:solidFill>
            <a:srgbClr val="9C8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rotWithShape="1">
          <a:blip r:embed="rId2">
            <a:extLst>
              <a:ext uri="{28A0092B-C50C-407E-A947-70E740481C1C}">
                <a14:useLocalDpi xmlns="" xmlns:a14="http://schemas.microsoft.com/office/drawing/2010/main" val="0"/>
              </a:ext>
            </a:extLst>
          </a:blip>
          <a:srcRect t="75787"/>
          <a:stretch>
            <a:fillRect/>
          </a:stretch>
        </p:blipFill>
        <p:spPr>
          <a:xfrm>
            <a:off x="0" y="4887686"/>
            <a:ext cx="12171246" cy="1970314"/>
          </a:xfrm>
          <a:prstGeom prst="rect">
            <a:avLst/>
          </a:prstGeom>
        </p:spPr>
      </p:pic>
      <p:sp>
        <p:nvSpPr>
          <p:cNvPr id="2" name="矩形 1"/>
          <p:cNvSpPr/>
          <p:nvPr/>
        </p:nvSpPr>
        <p:spPr>
          <a:xfrm>
            <a:off x="0" y="4887686"/>
            <a:ext cx="12192000" cy="1970314"/>
          </a:xfrm>
          <a:prstGeom prst="rect">
            <a:avLst/>
          </a:prstGeom>
          <a:solidFill>
            <a:srgbClr val="9C807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64414" y="1131981"/>
            <a:ext cx="3133617" cy="3016210"/>
          </a:xfrm>
          <a:prstGeom prst="rect">
            <a:avLst/>
          </a:prstGeom>
          <a:noFill/>
        </p:spPr>
        <p:txBody>
          <a:bodyPr wrap="square" rtlCol="0">
            <a:spAutoFit/>
          </a:bodyPr>
          <a:lstStyle/>
          <a:p>
            <a:pPr algn="ctr"/>
            <a:r>
              <a:rPr lang="en-US" altLang="zh-CN" sz="19000" dirty="0" smtClean="0">
                <a:solidFill>
                  <a:schemeClr val="bg1"/>
                </a:solidFill>
                <a:latin typeface="Calibri Light" panose="020F0302020204030204" pitchFamily="34" charset="0"/>
                <a:cs typeface="Calibri Light" panose="020F0302020204030204" pitchFamily="34" charset="0"/>
              </a:rPr>
              <a:t>06</a:t>
            </a:r>
            <a:endParaRPr lang="zh-CN" altLang="en-US" sz="19000" dirty="0">
              <a:solidFill>
                <a:schemeClr val="bg1"/>
              </a:solidFill>
              <a:latin typeface="Calibri Light" panose="020F0302020204030204" pitchFamily="34" charset="0"/>
              <a:cs typeface="Calibri Light" panose="020F0302020204030204" pitchFamily="34" charset="0"/>
            </a:endParaRPr>
          </a:p>
        </p:txBody>
      </p:sp>
      <p:sp>
        <p:nvSpPr>
          <p:cNvPr id="8" name="文本框 7"/>
          <p:cNvSpPr txBox="1"/>
          <p:nvPr/>
        </p:nvSpPr>
        <p:spPr>
          <a:xfrm>
            <a:off x="6366552" y="2413646"/>
            <a:ext cx="4161034" cy="769441"/>
          </a:xfrm>
          <a:prstGeom prst="rect">
            <a:avLst/>
          </a:prstGeom>
          <a:noFill/>
        </p:spPr>
        <p:txBody>
          <a:bodyPr wrap="square" rtlCol="0">
            <a:spAutoFit/>
          </a:bodyPr>
          <a:lstStyle/>
          <a:p>
            <a:pPr algn="dist"/>
            <a:r>
              <a:rPr lang="zh-CN" altLang="en-US" sz="4400" b="1" dirty="0" smtClean="0"/>
              <a:t>高压蒸气灭菌</a:t>
            </a:r>
            <a:endParaRPr lang="zh-CN" altLang="en-US" sz="4400" u="sng"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2044" y="134109"/>
            <a:ext cx="4797515" cy="521970"/>
          </a:xfrm>
          <a:prstGeom prst="rect">
            <a:avLst/>
          </a:prstGeom>
          <a:noFill/>
        </p:spPr>
        <p:txBody>
          <a:bodyPr wrap="square" rtlCol="0">
            <a:spAutoFit/>
          </a:bodyPr>
          <a:lstStyle/>
          <a:p>
            <a:pPr algn="dist"/>
            <a:r>
              <a:rPr lang="zh-CN" altLang="en-US" sz="2800" dirty="0" smtClean="0">
                <a:latin typeface="微软雅黑" panose="020B0503020204020204" pitchFamily="34" charset="-122"/>
                <a:ea typeface="微软雅黑" panose="020B0503020204020204" pitchFamily="34" charset="-122"/>
              </a:rPr>
              <a:t>高压蒸汽灭菌</a:t>
            </a:r>
            <a:endParaRPr lang="en-US" altLang="zh-CN" sz="2800" dirty="0">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2809" y="780401"/>
            <a:ext cx="12277618" cy="0"/>
          </a:xfrm>
          <a:prstGeom prst="line">
            <a:avLst/>
          </a:prstGeom>
          <a:ln w="28575">
            <a:solidFill>
              <a:srgbClr val="9C807C"/>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31708" y="64744"/>
            <a:ext cx="654121" cy="654121"/>
          </a:xfrm>
          <a:prstGeom prst="ellipse">
            <a:avLst/>
          </a:prstGeom>
          <a:solidFill>
            <a:srgbClr val="9C8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Britannic Bold" panose="020B0903060703020204" pitchFamily="34" charset="0"/>
                <a:ea typeface="微软雅黑" panose="020B0503020204020204" pitchFamily="34" charset="-122"/>
              </a:rPr>
              <a:t>06</a:t>
            </a:r>
            <a:endParaRPr lang="zh-CN" altLang="en-US" b="1" dirty="0">
              <a:latin typeface="Britannic Bold" panose="020B0903060703020204" pitchFamily="34" charset="0"/>
              <a:ea typeface="微软雅黑" panose="020B0503020204020204" pitchFamily="34" charset="-122"/>
            </a:endParaRPr>
          </a:p>
        </p:txBody>
      </p:sp>
      <p:sp>
        <p:nvSpPr>
          <p:cNvPr id="5" name="TextBox 4"/>
          <p:cNvSpPr txBox="1"/>
          <p:nvPr/>
        </p:nvSpPr>
        <p:spPr>
          <a:xfrm>
            <a:off x="826477" y="1213338"/>
            <a:ext cx="9495692" cy="6617196"/>
          </a:xfrm>
          <a:prstGeom prst="rect">
            <a:avLst/>
          </a:prstGeom>
          <a:noFill/>
        </p:spPr>
        <p:txBody>
          <a:bodyPr wrap="square" rtlCol="0">
            <a:spAutoFit/>
          </a:bodyPr>
          <a:lstStyle/>
          <a:p>
            <a:r>
              <a:rPr lang="zh-CN" altLang="en-US" sz="3200" dirty="0" smtClean="0"/>
              <a:t>压力蒸汽消毒杀菌技术由下排汽、预真空，发展到脉动真空智能控制消毒杀菌器，不仅极大减少了由于人为因素导致消毒杀菌失败的机会，而且节省了能量的消耗，缩短了消毒杀菌时间，减少了高温氧化对物品的损害。</a:t>
            </a:r>
          </a:p>
          <a:p>
            <a:r>
              <a:rPr lang="zh-CN" altLang="en-US" sz="3200" dirty="0" smtClean="0"/>
              <a:t>这种压力蒸汽消毒灭菌技术，高温能使微生物的蛋白质和酶变性或凝固，新陈代谢受到障碍而死亡，从而达到杀菌消毒目的。高压除了可增加蒸汽对微生物的穿透力外，还可造成微生物细胞膜破裂，使其体内化学组分产生外流等多种细胞损伤</a:t>
            </a:r>
            <a:r>
              <a:rPr lang="zh-CN" altLang="en-US" sz="3200" dirty="0" smtClean="0"/>
              <a:t>。家用碗筷消毒机的原理就是高压蒸汽灭菌。</a:t>
            </a:r>
            <a:endParaRPr lang="zh-CN" altLang="en-US" sz="3200" dirty="0" smtClean="0"/>
          </a:p>
          <a:p>
            <a:r>
              <a:rPr lang="zh-CN" altLang="en-US" sz="3600" dirty="0" smtClean="0"/>
              <a:t/>
            </a:r>
            <a:br>
              <a:rPr lang="zh-CN" altLang="en-US" sz="3600" dirty="0" smtClean="0"/>
            </a:br>
            <a:r>
              <a:rPr lang="zh-CN" altLang="en-US" dirty="0" smtClean="0"/>
              <a:t/>
            </a:r>
            <a:br>
              <a:rPr lang="zh-CN" altLang="en-US" dirty="0" smtClean="0"/>
            </a:b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664414" y="1053101"/>
            <a:ext cx="3133617" cy="6190180"/>
          </a:xfrm>
          <a:prstGeom prst="roundRect">
            <a:avLst>
              <a:gd name="adj" fmla="val 6831"/>
            </a:avLst>
          </a:prstGeom>
          <a:solidFill>
            <a:srgbClr val="9C8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rotWithShape="1">
          <a:blip r:embed="rId2">
            <a:extLst>
              <a:ext uri="{28A0092B-C50C-407E-A947-70E740481C1C}">
                <a14:useLocalDpi xmlns="" xmlns:a14="http://schemas.microsoft.com/office/drawing/2010/main" val="0"/>
              </a:ext>
            </a:extLst>
          </a:blip>
          <a:srcRect t="75787"/>
          <a:stretch>
            <a:fillRect/>
          </a:stretch>
        </p:blipFill>
        <p:spPr>
          <a:xfrm>
            <a:off x="0" y="4887686"/>
            <a:ext cx="12171246" cy="1970314"/>
          </a:xfrm>
          <a:prstGeom prst="rect">
            <a:avLst/>
          </a:prstGeom>
        </p:spPr>
      </p:pic>
      <p:sp>
        <p:nvSpPr>
          <p:cNvPr id="2" name="矩形 1"/>
          <p:cNvSpPr/>
          <p:nvPr/>
        </p:nvSpPr>
        <p:spPr>
          <a:xfrm>
            <a:off x="0" y="4887686"/>
            <a:ext cx="12192000" cy="1970314"/>
          </a:xfrm>
          <a:prstGeom prst="rect">
            <a:avLst/>
          </a:prstGeom>
          <a:solidFill>
            <a:srgbClr val="9C807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64414" y="1131981"/>
            <a:ext cx="3133617" cy="3016210"/>
          </a:xfrm>
          <a:prstGeom prst="rect">
            <a:avLst/>
          </a:prstGeom>
          <a:noFill/>
        </p:spPr>
        <p:txBody>
          <a:bodyPr wrap="square" rtlCol="0">
            <a:spAutoFit/>
          </a:bodyPr>
          <a:lstStyle/>
          <a:p>
            <a:pPr algn="ctr"/>
            <a:r>
              <a:rPr lang="en-US" altLang="zh-CN" sz="19000" dirty="0" smtClean="0">
                <a:solidFill>
                  <a:schemeClr val="bg1"/>
                </a:solidFill>
                <a:latin typeface="Calibri Light" panose="020F0302020204030204" pitchFamily="34" charset="0"/>
                <a:cs typeface="Calibri Light" panose="020F0302020204030204" pitchFamily="34" charset="0"/>
              </a:rPr>
              <a:t>07</a:t>
            </a:r>
            <a:endParaRPr lang="zh-CN" altLang="en-US" sz="19000" dirty="0">
              <a:solidFill>
                <a:schemeClr val="bg1"/>
              </a:solidFill>
              <a:latin typeface="Calibri Light" panose="020F0302020204030204" pitchFamily="34" charset="0"/>
              <a:cs typeface="Calibri Light" panose="020F0302020204030204" pitchFamily="34" charset="0"/>
            </a:endParaRPr>
          </a:p>
        </p:txBody>
      </p:sp>
      <p:sp>
        <p:nvSpPr>
          <p:cNvPr id="8" name="文本框 7"/>
          <p:cNvSpPr txBox="1"/>
          <p:nvPr/>
        </p:nvSpPr>
        <p:spPr>
          <a:xfrm>
            <a:off x="6366552" y="2413646"/>
            <a:ext cx="4161034" cy="769441"/>
          </a:xfrm>
          <a:prstGeom prst="rect">
            <a:avLst/>
          </a:prstGeom>
          <a:noFill/>
        </p:spPr>
        <p:txBody>
          <a:bodyPr wrap="square" rtlCol="0">
            <a:spAutoFit/>
          </a:bodyPr>
          <a:lstStyle/>
          <a:p>
            <a:pPr algn="dist"/>
            <a:r>
              <a:rPr lang="zh-CN" altLang="en-US" sz="4400" dirty="0" smtClean="0">
                <a:latin typeface="微软雅黑" panose="020B0503020204020204" pitchFamily="34" charset="-122"/>
                <a:ea typeface="微软雅黑" panose="020B0503020204020204" pitchFamily="34" charset="-122"/>
              </a:rPr>
              <a:t>冷冻抑菌</a:t>
            </a:r>
            <a:endParaRPr lang="zh-CN" altLang="en-US" sz="4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3" name="矩形 2"/>
          <p:cNvSpPr/>
          <p:nvPr/>
        </p:nvSpPr>
        <p:spPr>
          <a:xfrm>
            <a:off x="3147317" y="2021441"/>
            <a:ext cx="5897367" cy="2815119"/>
          </a:xfrm>
          <a:prstGeom prst="rect">
            <a:avLst/>
          </a:prstGeom>
          <a:solidFill>
            <a:schemeClr val="bg1">
              <a:alpha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文本框 3"/>
          <p:cNvSpPr txBox="1"/>
          <p:nvPr/>
        </p:nvSpPr>
        <p:spPr>
          <a:xfrm>
            <a:off x="3958976" y="2414427"/>
            <a:ext cx="4274049" cy="83099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THANKS</a:t>
            </a:r>
            <a:endParaRPr kumimoji="0" lang="zh-CN" altLang="en-US" sz="4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5"/>
          <p:cNvCxnSpPr/>
          <p:nvPr/>
        </p:nvCxnSpPr>
        <p:spPr>
          <a:xfrm>
            <a:off x="3578832" y="3429000"/>
            <a:ext cx="5034337" cy="0"/>
          </a:xfrm>
          <a:prstGeom prst="line">
            <a:avLst/>
          </a:prstGeom>
          <a:ln w="28575">
            <a:solidFill>
              <a:srgbClr val="9C807C"/>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998342" y="1862191"/>
            <a:ext cx="6195317" cy="313361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664414" y="1053101"/>
            <a:ext cx="3133617" cy="6190180"/>
          </a:xfrm>
          <a:prstGeom prst="roundRect">
            <a:avLst>
              <a:gd name="adj" fmla="val 6831"/>
            </a:avLst>
          </a:prstGeom>
          <a:solidFill>
            <a:srgbClr val="9C8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rotWithShape="1">
          <a:blip r:embed="rId2">
            <a:extLst>
              <a:ext uri="{28A0092B-C50C-407E-A947-70E740481C1C}">
                <a14:useLocalDpi xmlns="" xmlns:a14="http://schemas.microsoft.com/office/drawing/2010/main" val="0"/>
              </a:ext>
            </a:extLst>
          </a:blip>
          <a:srcRect t="75787"/>
          <a:stretch>
            <a:fillRect/>
          </a:stretch>
        </p:blipFill>
        <p:spPr>
          <a:xfrm>
            <a:off x="0" y="4887686"/>
            <a:ext cx="12171246" cy="1970314"/>
          </a:xfrm>
          <a:prstGeom prst="rect">
            <a:avLst/>
          </a:prstGeom>
        </p:spPr>
      </p:pic>
      <p:sp>
        <p:nvSpPr>
          <p:cNvPr id="2" name="矩形 1"/>
          <p:cNvSpPr/>
          <p:nvPr/>
        </p:nvSpPr>
        <p:spPr>
          <a:xfrm>
            <a:off x="0" y="4887686"/>
            <a:ext cx="12192000" cy="1970314"/>
          </a:xfrm>
          <a:prstGeom prst="rect">
            <a:avLst/>
          </a:prstGeom>
          <a:solidFill>
            <a:srgbClr val="9C807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64414" y="1131981"/>
            <a:ext cx="3133617" cy="3016210"/>
          </a:xfrm>
          <a:prstGeom prst="rect">
            <a:avLst/>
          </a:prstGeom>
          <a:noFill/>
        </p:spPr>
        <p:txBody>
          <a:bodyPr wrap="square" rtlCol="0">
            <a:spAutoFit/>
          </a:bodyPr>
          <a:lstStyle/>
          <a:p>
            <a:pPr algn="ctr"/>
            <a:r>
              <a:rPr lang="en-US" altLang="zh-CN" sz="19000" dirty="0">
                <a:solidFill>
                  <a:schemeClr val="bg1"/>
                </a:solidFill>
                <a:latin typeface="Calibri Light" panose="020F0302020204030204" pitchFamily="34" charset="0"/>
                <a:cs typeface="Calibri Light" panose="020F0302020204030204" pitchFamily="34" charset="0"/>
              </a:rPr>
              <a:t>01</a:t>
            </a:r>
            <a:endParaRPr lang="zh-CN" altLang="en-US" sz="19000" dirty="0">
              <a:solidFill>
                <a:schemeClr val="bg1"/>
              </a:solidFill>
              <a:latin typeface="Calibri Light" panose="020F0302020204030204" pitchFamily="34" charset="0"/>
              <a:cs typeface="Calibri Light" panose="020F0302020204030204" pitchFamily="34" charset="0"/>
            </a:endParaRPr>
          </a:p>
        </p:txBody>
      </p:sp>
      <p:sp>
        <p:nvSpPr>
          <p:cNvPr id="8" name="文本框 7"/>
          <p:cNvSpPr txBox="1"/>
          <p:nvPr/>
        </p:nvSpPr>
        <p:spPr>
          <a:xfrm>
            <a:off x="5634355" y="2595880"/>
            <a:ext cx="5746750" cy="645160"/>
          </a:xfrm>
          <a:prstGeom prst="rect">
            <a:avLst/>
          </a:prstGeom>
          <a:noFill/>
        </p:spPr>
        <p:txBody>
          <a:bodyPr wrap="square" rtlCol="0">
            <a:spAutoFit/>
          </a:bodyPr>
          <a:lstStyle/>
          <a:p>
            <a:pPr algn="dist"/>
            <a:r>
              <a:rPr lang="zh-CN" altLang="en-US" sz="3600" dirty="0" smtClean="0">
                <a:latin typeface="微软雅黑" panose="020B0503020204020204" pitchFamily="34" charset="-122"/>
                <a:ea typeface="微软雅黑" panose="020B0503020204020204" pitchFamily="34" charset="-122"/>
                <a:sym typeface="+mn-ea"/>
              </a:rPr>
              <a:t>加热杀菌</a:t>
            </a:r>
            <a:endParaRPr lang="zh-CN" altLang="en-US" sz="360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2044" y="134109"/>
            <a:ext cx="4797515" cy="521970"/>
          </a:xfrm>
          <a:prstGeom prst="rect">
            <a:avLst/>
          </a:prstGeom>
          <a:noFill/>
        </p:spPr>
        <p:txBody>
          <a:bodyPr wrap="square" rtlCol="0">
            <a:spAutoFit/>
          </a:bodyPr>
          <a:lstStyle/>
          <a:p>
            <a:pPr algn="dist"/>
            <a:r>
              <a:rPr lang="zh-CN" altLang="en-US" sz="2800" dirty="0" smtClean="0">
                <a:latin typeface="微软雅黑" panose="020B0503020204020204" pitchFamily="34" charset="-122"/>
                <a:ea typeface="微软雅黑" panose="020B0503020204020204" pitchFamily="34" charset="-122"/>
              </a:rPr>
              <a:t>加热灭菌</a:t>
            </a:r>
            <a:endParaRPr lang="en-US" altLang="zh-CN" sz="2800" dirty="0">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2809" y="780401"/>
            <a:ext cx="12277618" cy="0"/>
          </a:xfrm>
          <a:prstGeom prst="line">
            <a:avLst/>
          </a:prstGeom>
          <a:ln w="28575">
            <a:solidFill>
              <a:srgbClr val="9C807C"/>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31708" y="64744"/>
            <a:ext cx="654121" cy="654121"/>
          </a:xfrm>
          <a:prstGeom prst="ellipse">
            <a:avLst/>
          </a:prstGeom>
          <a:solidFill>
            <a:srgbClr val="9C8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Britannic Bold" panose="020B0903060703020204" pitchFamily="34" charset="0"/>
                <a:ea typeface="微软雅黑" panose="020B0503020204020204" pitchFamily="34" charset="-122"/>
              </a:rPr>
              <a:t>01</a:t>
            </a:r>
            <a:endParaRPr lang="zh-CN" altLang="en-US" b="1" dirty="0">
              <a:latin typeface="Britannic Bold" panose="020B0903060703020204" pitchFamily="34" charset="0"/>
              <a:ea typeface="微软雅黑" panose="020B0503020204020204" pitchFamily="34" charset="-122"/>
            </a:endParaRPr>
          </a:p>
        </p:txBody>
      </p:sp>
      <p:pic>
        <p:nvPicPr>
          <p:cNvPr id="10242" name="Picture 2" descr="https://ss2.bdstatic.com/70cFvnSh_Q1YnxGkpoWK1HF6hhy/it/u=1819818805,3859275563&amp;fm=26&amp;gp=0.jpg"/>
          <p:cNvPicPr>
            <a:picLocks noChangeAspect="1" noChangeArrowheads="1"/>
          </p:cNvPicPr>
          <p:nvPr/>
        </p:nvPicPr>
        <p:blipFill>
          <a:blip r:embed="rId2"/>
          <a:srcRect/>
          <a:stretch>
            <a:fillRect/>
          </a:stretch>
        </p:blipFill>
        <p:spPr bwMode="auto">
          <a:xfrm>
            <a:off x="7233383" y="908541"/>
            <a:ext cx="4762500" cy="3267075"/>
          </a:xfrm>
          <a:prstGeom prst="rect">
            <a:avLst/>
          </a:prstGeom>
          <a:noFill/>
        </p:spPr>
      </p:pic>
      <p:sp>
        <p:nvSpPr>
          <p:cNvPr id="8" name="TextBox 7"/>
          <p:cNvSpPr txBox="1"/>
          <p:nvPr/>
        </p:nvSpPr>
        <p:spPr>
          <a:xfrm>
            <a:off x="562708" y="1072661"/>
            <a:ext cx="6031523" cy="2308324"/>
          </a:xfrm>
          <a:prstGeom prst="rect">
            <a:avLst/>
          </a:prstGeom>
          <a:noFill/>
        </p:spPr>
        <p:txBody>
          <a:bodyPr wrap="square" rtlCol="0">
            <a:spAutoFit/>
          </a:bodyPr>
          <a:lstStyle/>
          <a:p>
            <a:r>
              <a:rPr lang="zh-CN" altLang="en-US" b="1" dirty="0" smtClean="0"/>
              <a:t>这是最简单有效的消毒方法</a:t>
            </a:r>
            <a:r>
              <a:rPr lang="zh-CN" altLang="en-US" b="1" dirty="0" smtClean="0"/>
              <a:t>，成本较低，杀灭</a:t>
            </a:r>
            <a:r>
              <a:rPr lang="zh-CN" altLang="en-US" b="1" dirty="0" smtClean="0"/>
              <a:t>繁殖型细菌与病毒效果好</a:t>
            </a:r>
            <a:r>
              <a:rPr lang="zh-CN" altLang="en-US" b="1" dirty="0" smtClean="0"/>
              <a:t>，但对</a:t>
            </a:r>
            <a:r>
              <a:rPr lang="zh-CN" altLang="en-US" b="1" dirty="0" smtClean="0"/>
              <a:t>芽胞作用较小</a:t>
            </a:r>
            <a:r>
              <a:rPr lang="zh-CN" altLang="en-US" b="1" dirty="0" smtClean="0"/>
              <a:t>。</a:t>
            </a:r>
            <a:endParaRPr lang="en-US" altLang="zh-CN" b="1" dirty="0" smtClean="0"/>
          </a:p>
          <a:p>
            <a:r>
              <a:rPr lang="zh-CN" altLang="en-US" b="1" dirty="0" smtClean="0"/>
              <a:t>著名的</a:t>
            </a:r>
            <a:r>
              <a:rPr lang="zh-CN" altLang="en-US" b="1" dirty="0" smtClean="0"/>
              <a:t>巴氏灭菌</a:t>
            </a:r>
            <a:r>
              <a:rPr lang="zh-CN" altLang="en-US" b="1" dirty="0" smtClean="0"/>
              <a:t>法，便是加热灭菌的一种。目前</a:t>
            </a:r>
            <a:r>
              <a:rPr lang="zh-CN" altLang="en-US" b="1" dirty="0" smtClean="0"/>
              <a:t>国际上通用的巴氏高温消毒法主要有两种：第一种是将牛奶加热到</a:t>
            </a:r>
            <a:r>
              <a:rPr lang="en-US" altLang="zh-CN" b="1" dirty="0" smtClean="0"/>
              <a:t>62℃-65℃</a:t>
            </a:r>
            <a:r>
              <a:rPr lang="zh-CN" altLang="en-US" b="1" dirty="0" smtClean="0"/>
              <a:t>，保持</a:t>
            </a:r>
            <a:r>
              <a:rPr lang="en-US" altLang="zh-CN" b="1" dirty="0" smtClean="0"/>
              <a:t>30min</a:t>
            </a:r>
            <a:r>
              <a:rPr lang="zh-CN" altLang="en-US" b="1" dirty="0" smtClean="0"/>
              <a:t>。</a:t>
            </a:r>
            <a:r>
              <a:rPr lang="zh-CN" altLang="en-US" b="1" dirty="0" smtClean="0"/>
              <a:t>第二种方法将牛奶加热到</a:t>
            </a:r>
            <a:r>
              <a:rPr lang="en-US" altLang="zh-CN" b="1" dirty="0" smtClean="0"/>
              <a:t>75℃-90℃</a:t>
            </a:r>
            <a:r>
              <a:rPr lang="zh-CN" altLang="en-US" b="1" dirty="0" smtClean="0"/>
              <a:t>，保温</a:t>
            </a:r>
            <a:r>
              <a:rPr lang="en-US" altLang="zh-CN" b="1" dirty="0" smtClean="0"/>
              <a:t>15s-16s</a:t>
            </a:r>
            <a:r>
              <a:rPr lang="zh-CN" altLang="en-US" b="1" dirty="0" smtClean="0"/>
              <a:t>，其杀菌时间更短，工作效率更高</a:t>
            </a:r>
            <a:r>
              <a:rPr lang="zh-CN" altLang="en-US" b="1" dirty="0" smtClean="0"/>
              <a:t>。</a:t>
            </a:r>
            <a:endParaRPr lang="en-US" altLang="zh-CN" b="1" dirty="0" smtClean="0"/>
          </a:p>
          <a:p>
            <a:r>
              <a:rPr lang="zh-CN" altLang="en-US" b="1" dirty="0" smtClean="0"/>
              <a:t>第一种方法，牛奶保质期较短，并且需要冷藏在</a:t>
            </a:r>
            <a:r>
              <a:rPr lang="en-US" altLang="zh-CN" b="1" dirty="0" smtClean="0"/>
              <a:t>4</a:t>
            </a:r>
            <a:r>
              <a:rPr lang="zh-CN" altLang="en-US" b="1" dirty="0" smtClean="0"/>
              <a:t>℃左右保鲜。第二种方法，牛奶</a:t>
            </a:r>
            <a:r>
              <a:rPr lang="zh-CN" altLang="en-US" b="1" dirty="0" smtClean="0"/>
              <a:t>保质期</a:t>
            </a:r>
            <a:r>
              <a:rPr lang="zh-CN" altLang="en-US" b="1" dirty="0" smtClean="0"/>
              <a:t>较长，且可以在常温下保存。</a:t>
            </a:r>
            <a:endParaRPr lang="zh-CN" alt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664414" y="1053101"/>
            <a:ext cx="3133617" cy="6190180"/>
          </a:xfrm>
          <a:prstGeom prst="roundRect">
            <a:avLst>
              <a:gd name="adj" fmla="val 6831"/>
            </a:avLst>
          </a:prstGeom>
          <a:solidFill>
            <a:srgbClr val="9C8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rotWithShape="1">
          <a:blip r:embed="rId2">
            <a:extLst>
              <a:ext uri="{28A0092B-C50C-407E-A947-70E740481C1C}">
                <a14:useLocalDpi xmlns="" xmlns:a14="http://schemas.microsoft.com/office/drawing/2010/main" val="0"/>
              </a:ext>
            </a:extLst>
          </a:blip>
          <a:srcRect t="75787"/>
          <a:stretch>
            <a:fillRect/>
          </a:stretch>
        </p:blipFill>
        <p:spPr>
          <a:xfrm>
            <a:off x="0" y="4887686"/>
            <a:ext cx="12171246" cy="1970314"/>
          </a:xfrm>
          <a:prstGeom prst="rect">
            <a:avLst/>
          </a:prstGeom>
        </p:spPr>
      </p:pic>
      <p:sp>
        <p:nvSpPr>
          <p:cNvPr id="2" name="矩形 1"/>
          <p:cNvSpPr/>
          <p:nvPr/>
        </p:nvSpPr>
        <p:spPr>
          <a:xfrm>
            <a:off x="0" y="4887686"/>
            <a:ext cx="12192000" cy="1970314"/>
          </a:xfrm>
          <a:prstGeom prst="rect">
            <a:avLst/>
          </a:prstGeom>
          <a:solidFill>
            <a:srgbClr val="9C807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64414" y="1131981"/>
            <a:ext cx="3133617" cy="3016210"/>
          </a:xfrm>
          <a:prstGeom prst="rect">
            <a:avLst/>
          </a:prstGeom>
          <a:noFill/>
        </p:spPr>
        <p:txBody>
          <a:bodyPr wrap="square" rtlCol="0">
            <a:spAutoFit/>
          </a:bodyPr>
          <a:lstStyle/>
          <a:p>
            <a:pPr algn="ctr"/>
            <a:r>
              <a:rPr lang="en-US" altLang="zh-CN" sz="19000" dirty="0">
                <a:solidFill>
                  <a:schemeClr val="bg1"/>
                </a:solidFill>
                <a:latin typeface="Calibri Light" panose="020F0302020204030204" pitchFamily="34" charset="0"/>
                <a:cs typeface="Calibri Light" panose="020F0302020204030204" pitchFamily="34" charset="0"/>
              </a:rPr>
              <a:t>02</a:t>
            </a:r>
            <a:endParaRPr lang="zh-CN" altLang="en-US" sz="19000" dirty="0">
              <a:solidFill>
                <a:schemeClr val="bg1"/>
              </a:solidFill>
              <a:latin typeface="Calibri Light" panose="020F0302020204030204" pitchFamily="34" charset="0"/>
              <a:cs typeface="Calibri Light" panose="020F0302020204030204" pitchFamily="34" charset="0"/>
            </a:endParaRPr>
          </a:p>
        </p:txBody>
      </p:sp>
      <p:sp>
        <p:nvSpPr>
          <p:cNvPr id="8" name="文本框 7"/>
          <p:cNvSpPr txBox="1"/>
          <p:nvPr/>
        </p:nvSpPr>
        <p:spPr>
          <a:xfrm>
            <a:off x="5132705" y="2864729"/>
            <a:ext cx="6724015" cy="646331"/>
          </a:xfrm>
          <a:prstGeom prst="rect">
            <a:avLst/>
          </a:prstGeom>
          <a:noFill/>
        </p:spPr>
        <p:txBody>
          <a:bodyPr wrap="square" rtlCol="0">
            <a:spAutoFit/>
          </a:bodyPr>
          <a:lstStyle/>
          <a:p>
            <a:pPr algn="dist"/>
            <a:r>
              <a:rPr lang="zh-CN" altLang="en-US" sz="3600" dirty="0" smtClean="0">
                <a:latin typeface="微软雅黑" panose="020B0503020204020204" pitchFamily="34" charset="-122"/>
                <a:ea typeface="微软雅黑" panose="020B0503020204020204" pitchFamily="34" charset="-122"/>
              </a:rPr>
              <a:t>紫外线杀菌</a:t>
            </a:r>
            <a:endParaRPr lang="zh-CN" altLang="en-US" sz="3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2044" y="134109"/>
            <a:ext cx="4797515"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紫外线杀菌</a:t>
            </a:r>
            <a:endParaRPr lang="en-US" altLang="zh-CN" sz="2800" dirty="0">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2809" y="780401"/>
            <a:ext cx="12277618" cy="0"/>
          </a:xfrm>
          <a:prstGeom prst="line">
            <a:avLst/>
          </a:prstGeom>
          <a:ln w="28575">
            <a:solidFill>
              <a:srgbClr val="9C807C"/>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31708" y="64744"/>
            <a:ext cx="654121" cy="654121"/>
          </a:xfrm>
          <a:prstGeom prst="ellipse">
            <a:avLst/>
          </a:prstGeom>
          <a:solidFill>
            <a:srgbClr val="9C8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Britannic Bold" panose="020B0903060703020204" pitchFamily="34" charset="0"/>
                <a:ea typeface="微软雅黑" panose="020B0503020204020204" pitchFamily="34" charset="-122"/>
              </a:rPr>
              <a:t>02</a:t>
            </a:r>
            <a:endParaRPr lang="zh-CN" altLang="en-US" b="1" dirty="0">
              <a:latin typeface="Britannic Bold" panose="020B0903060703020204" pitchFamily="34" charset="0"/>
              <a:ea typeface="微软雅黑" panose="020B0503020204020204" pitchFamily="34" charset="-122"/>
            </a:endParaRPr>
          </a:p>
        </p:txBody>
      </p:sp>
      <p:pic>
        <p:nvPicPr>
          <p:cNvPr id="1026" name="Picture 2"/>
          <p:cNvPicPr>
            <a:picLocks noChangeAspect="1" noChangeArrowheads="1"/>
          </p:cNvPicPr>
          <p:nvPr/>
        </p:nvPicPr>
        <p:blipFill>
          <a:blip r:embed="rId2"/>
          <a:srcRect/>
          <a:stretch>
            <a:fillRect/>
          </a:stretch>
        </p:blipFill>
        <p:spPr bwMode="auto">
          <a:xfrm>
            <a:off x="6062960" y="940776"/>
            <a:ext cx="5880684" cy="3665659"/>
          </a:xfrm>
          <a:prstGeom prst="rect">
            <a:avLst/>
          </a:prstGeom>
          <a:noFill/>
          <a:ln w="9525">
            <a:noFill/>
            <a:miter lim="800000"/>
            <a:headEnd/>
            <a:tailEnd/>
          </a:ln>
          <a:effectLst/>
        </p:spPr>
      </p:pic>
      <p:sp>
        <p:nvSpPr>
          <p:cNvPr id="7" name="TextBox 6"/>
          <p:cNvSpPr txBox="1"/>
          <p:nvPr/>
        </p:nvSpPr>
        <p:spPr>
          <a:xfrm>
            <a:off x="211015" y="1063869"/>
            <a:ext cx="5706208" cy="3970318"/>
          </a:xfrm>
          <a:prstGeom prst="rect">
            <a:avLst/>
          </a:prstGeom>
          <a:noFill/>
        </p:spPr>
        <p:txBody>
          <a:bodyPr wrap="square" rtlCol="0">
            <a:spAutoFit/>
          </a:bodyPr>
          <a:lstStyle/>
          <a:p>
            <a:r>
              <a:rPr lang="zh-CN" altLang="en-US" b="1" dirty="0" smtClean="0"/>
              <a:t>消毒用紫外线灯管有</a:t>
            </a:r>
            <a:r>
              <a:rPr lang="en-US" altLang="zh-CN" b="1" dirty="0" smtClean="0"/>
              <a:t>15W</a:t>
            </a:r>
            <a:r>
              <a:rPr lang="zh-CN" altLang="en-US" b="1" dirty="0" smtClean="0"/>
              <a:t>、</a:t>
            </a:r>
            <a:r>
              <a:rPr lang="en-US" altLang="zh-CN" b="1" dirty="0" smtClean="0"/>
              <a:t>20W</a:t>
            </a:r>
            <a:r>
              <a:rPr lang="zh-CN" altLang="en-US" b="1" dirty="0" smtClean="0"/>
              <a:t>、</a:t>
            </a:r>
            <a:r>
              <a:rPr lang="en-US" altLang="zh-CN" b="1" dirty="0" smtClean="0"/>
              <a:t>30W</a:t>
            </a:r>
            <a:r>
              <a:rPr lang="zh-CN" altLang="en-US" b="1" dirty="0" smtClean="0"/>
              <a:t>等规则。瓦数代表灯管在</a:t>
            </a:r>
            <a:r>
              <a:rPr lang="en-US" altLang="zh-CN" b="1" dirty="0" smtClean="0"/>
              <a:t>25</a:t>
            </a:r>
            <a:r>
              <a:rPr lang="zh-CN" altLang="en-US" b="1" dirty="0" smtClean="0"/>
              <a:t>～</a:t>
            </a:r>
            <a:r>
              <a:rPr lang="en-US" altLang="zh-CN" b="1" dirty="0" smtClean="0"/>
              <a:t>40℃</a:t>
            </a:r>
            <a:r>
              <a:rPr lang="zh-CN" altLang="en-US" b="1" dirty="0" smtClean="0"/>
              <a:t>时紫外线输出能量。灯管寿命一般为</a:t>
            </a:r>
            <a:r>
              <a:rPr lang="en-US" altLang="zh-CN" b="1" dirty="0" smtClean="0"/>
              <a:t>3000</a:t>
            </a:r>
            <a:r>
              <a:rPr lang="zh-CN" altLang="en-US" b="1" dirty="0" smtClean="0"/>
              <a:t>～</a:t>
            </a:r>
            <a:r>
              <a:rPr lang="en-US" altLang="zh-CN" b="1" dirty="0" smtClean="0"/>
              <a:t>4000</a:t>
            </a:r>
            <a:r>
              <a:rPr lang="zh-CN" altLang="en-US" b="1" dirty="0" smtClean="0"/>
              <a:t>小时，超过此时限效果不可靠。紫外线对一般细菌、病毒均有杀灭作用。革兰阴性菌最敏感，其次为革兰阳生菌。但结核杆菌却有较强抵抗力。一般紫外线消毒对细菌芽胞无效。</a:t>
            </a:r>
          </a:p>
          <a:p>
            <a:r>
              <a:rPr lang="zh-CN" altLang="en-US" b="1" dirty="0" smtClean="0"/>
              <a:t>紫外线广泛用于室内空气消毒，如手术室、烧伤病房、传染病房、实验室等。灯管距地面约</a:t>
            </a:r>
            <a:r>
              <a:rPr lang="en-US" altLang="zh-CN" b="1" dirty="0" smtClean="0"/>
              <a:t>2.0</a:t>
            </a:r>
            <a:r>
              <a:rPr lang="zh-CN" altLang="en-US" b="1" dirty="0" smtClean="0"/>
              <a:t>～</a:t>
            </a:r>
            <a:r>
              <a:rPr lang="en-US" altLang="zh-CN" b="1" dirty="0" smtClean="0"/>
              <a:t>2.5m</a:t>
            </a:r>
            <a:r>
              <a:rPr lang="zh-CN" altLang="en-US" b="1" dirty="0" smtClean="0"/>
              <a:t>高。每</a:t>
            </a:r>
            <a:r>
              <a:rPr lang="en-US" altLang="zh-CN" b="1" dirty="0" smtClean="0"/>
              <a:t>10</a:t>
            </a:r>
            <a:r>
              <a:rPr lang="zh-CN" altLang="en-US" b="1" dirty="0" smtClean="0"/>
              <a:t>～</a:t>
            </a:r>
            <a:r>
              <a:rPr lang="en-US" altLang="zh-CN" b="1" dirty="0" smtClean="0"/>
              <a:t>15cm2</a:t>
            </a:r>
            <a:r>
              <a:rPr lang="zh-CN" altLang="en-US" b="1" dirty="0" smtClean="0"/>
              <a:t>面积可设</a:t>
            </a:r>
            <a:r>
              <a:rPr lang="en-US" altLang="zh-CN" b="1" dirty="0" smtClean="0"/>
              <a:t>30W</a:t>
            </a:r>
            <a:r>
              <a:rPr lang="zh-CN" altLang="en-US" b="1" dirty="0" smtClean="0"/>
              <a:t>灯管一个，最好每照射</a:t>
            </a:r>
            <a:r>
              <a:rPr lang="en-US" altLang="zh-CN" b="1" dirty="0" smtClean="0"/>
              <a:t>2</a:t>
            </a:r>
            <a:r>
              <a:rPr lang="zh-CN" altLang="en-US" b="1" dirty="0" smtClean="0"/>
              <a:t>小时后，间歇</a:t>
            </a:r>
            <a:r>
              <a:rPr lang="en-US" altLang="zh-CN" b="1" dirty="0" smtClean="0"/>
              <a:t>1</a:t>
            </a:r>
            <a:r>
              <a:rPr lang="zh-CN" altLang="en-US" b="1" dirty="0" smtClean="0"/>
              <a:t>小时后再照，以免臭氧浓度过高。灯管用铝制灯罩作反向或侧向照射，可用于有人在的条件下消毒空气。</a:t>
            </a:r>
          </a:p>
          <a:p>
            <a:r>
              <a:rPr lang="zh-CN" altLang="en-US" dirty="0" smtClean="0"/>
              <a:t/>
            </a:r>
            <a:br>
              <a:rPr lang="zh-CN" altLang="en-US" dirty="0" smtClean="0"/>
            </a:br>
            <a:endParaRPr lang="zh-CN" altLang="en-US" dirty="0"/>
          </a:p>
        </p:txBody>
      </p:sp>
      <p:sp>
        <p:nvSpPr>
          <p:cNvPr id="8" name="矩形 7"/>
          <p:cNvSpPr/>
          <p:nvPr/>
        </p:nvSpPr>
        <p:spPr>
          <a:xfrm>
            <a:off x="5679831" y="4668715"/>
            <a:ext cx="5838092" cy="923330"/>
          </a:xfrm>
          <a:prstGeom prst="rect">
            <a:avLst/>
          </a:prstGeom>
          <a:noFill/>
        </p:spPr>
        <p:txBody>
          <a:bodyPr wrap="square" lIns="91440" tIns="45720" rIns="91440" bIns="45720">
            <a:spAutoFit/>
          </a:bodyPr>
          <a:lstStyle/>
          <a:p>
            <a:pPr algn="ctr"/>
            <a:r>
              <a:rPr lang="zh-CN" alt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紫外线的危险</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664414" y="1053101"/>
            <a:ext cx="3133617" cy="6190180"/>
          </a:xfrm>
          <a:prstGeom prst="roundRect">
            <a:avLst>
              <a:gd name="adj" fmla="val 6831"/>
            </a:avLst>
          </a:prstGeom>
          <a:solidFill>
            <a:srgbClr val="9C8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rotWithShape="1">
          <a:blip r:embed="rId2">
            <a:extLst>
              <a:ext uri="{28A0092B-C50C-407E-A947-70E740481C1C}">
                <a14:useLocalDpi xmlns="" xmlns:a14="http://schemas.microsoft.com/office/drawing/2010/main" val="0"/>
              </a:ext>
            </a:extLst>
          </a:blip>
          <a:srcRect t="75787"/>
          <a:stretch>
            <a:fillRect/>
          </a:stretch>
        </p:blipFill>
        <p:spPr>
          <a:xfrm>
            <a:off x="0" y="4887686"/>
            <a:ext cx="12171246" cy="1970314"/>
          </a:xfrm>
          <a:prstGeom prst="rect">
            <a:avLst/>
          </a:prstGeom>
        </p:spPr>
      </p:pic>
      <p:sp>
        <p:nvSpPr>
          <p:cNvPr id="2" name="矩形 1"/>
          <p:cNvSpPr/>
          <p:nvPr/>
        </p:nvSpPr>
        <p:spPr>
          <a:xfrm>
            <a:off x="0" y="4887686"/>
            <a:ext cx="12192000" cy="1970314"/>
          </a:xfrm>
          <a:prstGeom prst="rect">
            <a:avLst/>
          </a:prstGeom>
          <a:solidFill>
            <a:srgbClr val="9C807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64414" y="1131981"/>
            <a:ext cx="3133617" cy="3016210"/>
          </a:xfrm>
          <a:prstGeom prst="rect">
            <a:avLst/>
          </a:prstGeom>
          <a:noFill/>
        </p:spPr>
        <p:txBody>
          <a:bodyPr wrap="square" rtlCol="0">
            <a:spAutoFit/>
          </a:bodyPr>
          <a:lstStyle/>
          <a:p>
            <a:pPr algn="ctr"/>
            <a:r>
              <a:rPr lang="en-US" altLang="zh-CN" sz="19000" dirty="0">
                <a:solidFill>
                  <a:schemeClr val="bg1"/>
                </a:solidFill>
                <a:latin typeface="Calibri Light" panose="020F0302020204030204" pitchFamily="34" charset="0"/>
                <a:cs typeface="Calibri Light" panose="020F0302020204030204" pitchFamily="34" charset="0"/>
              </a:rPr>
              <a:t>03</a:t>
            </a:r>
            <a:endParaRPr lang="zh-CN" altLang="en-US" sz="19000" dirty="0">
              <a:solidFill>
                <a:schemeClr val="bg1"/>
              </a:solidFill>
              <a:latin typeface="Calibri Light" panose="020F0302020204030204" pitchFamily="34" charset="0"/>
              <a:cs typeface="Calibri Light" panose="020F0302020204030204" pitchFamily="34" charset="0"/>
            </a:endParaRPr>
          </a:p>
        </p:txBody>
      </p:sp>
      <p:sp>
        <p:nvSpPr>
          <p:cNvPr id="8" name="文本框 7"/>
          <p:cNvSpPr txBox="1"/>
          <p:nvPr/>
        </p:nvSpPr>
        <p:spPr>
          <a:xfrm>
            <a:off x="5133340" y="2757805"/>
            <a:ext cx="6071870" cy="584775"/>
          </a:xfrm>
          <a:prstGeom prst="rect">
            <a:avLst/>
          </a:prstGeom>
          <a:noFill/>
        </p:spPr>
        <p:txBody>
          <a:bodyPr wrap="square" rtlCol="0">
            <a:spAutoFit/>
          </a:bodyPr>
          <a:lstStyle/>
          <a:p>
            <a:pPr algn="dist"/>
            <a:r>
              <a:rPr lang="zh-CN" altLang="en-US" sz="3200" b="1" dirty="0" smtClean="0"/>
              <a:t>电离辐射</a:t>
            </a:r>
            <a:r>
              <a:rPr lang="zh-CN" altLang="en-US" sz="3200" b="1" dirty="0" smtClean="0"/>
              <a:t>灭菌（冷灭菌）</a:t>
            </a:r>
            <a:endParaRPr lang="zh-CN" altLang="en-US" sz="320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2044" y="134109"/>
            <a:ext cx="4797515" cy="523220"/>
          </a:xfrm>
          <a:prstGeom prst="rect">
            <a:avLst/>
          </a:prstGeom>
          <a:noFill/>
        </p:spPr>
        <p:txBody>
          <a:bodyPr wrap="square" rtlCol="0">
            <a:spAutoFit/>
          </a:bodyPr>
          <a:lstStyle/>
          <a:p>
            <a:pPr algn="dist"/>
            <a:r>
              <a:rPr lang="zh-CN" altLang="en-US" sz="2800" b="1" dirty="0" smtClean="0"/>
              <a:t>电离辐射</a:t>
            </a:r>
            <a:r>
              <a:rPr lang="zh-CN" altLang="en-US" sz="2800" b="1" dirty="0" smtClean="0"/>
              <a:t>灭菌（冷灭菌）</a:t>
            </a:r>
            <a:endParaRPr lang="en-US" altLang="zh-CN" sz="2800" dirty="0">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2809" y="780401"/>
            <a:ext cx="12277618" cy="0"/>
          </a:xfrm>
          <a:prstGeom prst="line">
            <a:avLst/>
          </a:prstGeom>
          <a:ln w="28575">
            <a:solidFill>
              <a:srgbClr val="9C807C"/>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31708" y="64744"/>
            <a:ext cx="654121" cy="654121"/>
          </a:xfrm>
          <a:prstGeom prst="ellipse">
            <a:avLst/>
          </a:prstGeom>
          <a:solidFill>
            <a:srgbClr val="9C8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Britannic Bold" panose="020B0903060703020204" pitchFamily="34" charset="0"/>
                <a:ea typeface="微软雅黑" panose="020B0503020204020204" pitchFamily="34" charset="-122"/>
              </a:rPr>
              <a:t>03</a:t>
            </a:r>
            <a:endParaRPr lang="zh-CN" altLang="en-US" b="1" dirty="0">
              <a:latin typeface="Britannic Bold" panose="020B0903060703020204" pitchFamily="34" charset="0"/>
              <a:ea typeface="微软雅黑" panose="020B0503020204020204" pitchFamily="34" charset="-122"/>
            </a:endParaRPr>
          </a:p>
        </p:txBody>
      </p:sp>
      <p:pic>
        <p:nvPicPr>
          <p:cNvPr id="13" name="图片 1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045356" y="1478791"/>
            <a:ext cx="1905000" cy="1905000"/>
          </a:xfrm>
          <a:prstGeom prst="rect">
            <a:avLst/>
          </a:prstGeom>
        </p:spPr>
      </p:pic>
      <p:sp>
        <p:nvSpPr>
          <p:cNvPr id="14" name="矩形 13"/>
          <p:cNvSpPr/>
          <p:nvPr/>
        </p:nvSpPr>
        <p:spPr>
          <a:xfrm>
            <a:off x="915010" y="4256851"/>
            <a:ext cx="2517169" cy="1754326"/>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在此处添加内容在此处添加内容在此处添加内容在此处添加内容在此处添加内容在此处添加内容在此处添加内容在此处添加内容</a:t>
            </a:r>
          </a:p>
        </p:txBody>
      </p:sp>
      <p:sp>
        <p:nvSpPr>
          <p:cNvPr id="15" name="文本框 14"/>
          <p:cNvSpPr txBox="1"/>
          <p:nvPr/>
        </p:nvSpPr>
        <p:spPr>
          <a:xfrm>
            <a:off x="895072" y="3633685"/>
            <a:ext cx="2990270"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点击此处添加标题</a:t>
            </a:r>
          </a:p>
        </p:txBody>
      </p:sp>
      <p:sp>
        <p:nvSpPr>
          <p:cNvPr id="18" name="矩形 17"/>
          <p:cNvSpPr/>
          <p:nvPr/>
        </p:nvSpPr>
        <p:spPr>
          <a:xfrm>
            <a:off x="8761042" y="4258327"/>
            <a:ext cx="2517169" cy="1754326"/>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在此处添加内容在此处添加内容在此处添加内容在此处添加内容在此处添加内容在此处添加内容在此处添加内容在此处添加内容</a:t>
            </a:r>
          </a:p>
        </p:txBody>
      </p:sp>
      <p:sp>
        <p:nvSpPr>
          <p:cNvPr id="19" name="文本框 18"/>
          <p:cNvSpPr txBox="1"/>
          <p:nvPr/>
        </p:nvSpPr>
        <p:spPr>
          <a:xfrm>
            <a:off x="8741104" y="3635161"/>
            <a:ext cx="2990270"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点击此处添加标题</a:t>
            </a:r>
          </a:p>
        </p:txBody>
      </p:sp>
      <p:sp>
        <p:nvSpPr>
          <p:cNvPr id="10" name="TextBox 9"/>
          <p:cNvSpPr txBox="1"/>
          <p:nvPr/>
        </p:nvSpPr>
        <p:spPr>
          <a:xfrm>
            <a:off x="1186961" y="1160586"/>
            <a:ext cx="10260624" cy="5078313"/>
          </a:xfrm>
          <a:prstGeom prst="rect">
            <a:avLst/>
          </a:prstGeom>
          <a:noFill/>
        </p:spPr>
        <p:txBody>
          <a:bodyPr wrap="square" rtlCol="0">
            <a:spAutoFit/>
          </a:bodyPr>
          <a:lstStyle/>
          <a:p>
            <a:r>
              <a:rPr lang="zh-CN" altLang="en-US" sz="3600" dirty="0" smtClean="0"/>
              <a:t>是应用</a:t>
            </a:r>
            <a:r>
              <a:rPr lang="en-US" altLang="zh-CN" sz="3600" dirty="0" smtClean="0"/>
              <a:t>γ</a:t>
            </a:r>
            <a:r>
              <a:rPr lang="zh-CN" altLang="en-US" sz="3600" dirty="0" smtClean="0"/>
              <a:t>射线与高能量电子束照射消毒，可在常温下对不耐热物品灭菌，故又称“冷灭菌”。对微生物有广谱杀灭作用，不残留有害化学物质，不会污染</a:t>
            </a:r>
            <a:r>
              <a:rPr lang="zh-CN" altLang="en-US" sz="3600" dirty="0" smtClean="0"/>
              <a:t>环境。</a:t>
            </a:r>
            <a:r>
              <a:rPr lang="zh-CN" altLang="en-US" sz="3600" dirty="0" smtClean="0"/>
              <a:t>但电离辐射灭菌法不可用于家庭，它的一次性投入高，技术复杂，需要高技术的专门管理人员，而且电离辐射对物品有较强的氧化降解作用，使其易氧化变碎、使塑料褪色、玻璃变形等，也就限制了电离辐射灭菌的应用范围。</a:t>
            </a:r>
          </a:p>
          <a:p>
            <a:r>
              <a:rPr lang="zh-CN" altLang="en-US" dirty="0" smtClean="0"/>
              <a:t/>
            </a:r>
            <a:br>
              <a:rPr lang="zh-CN" altLang="en-US" dirty="0" smtClean="0"/>
            </a:b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664414" y="1053101"/>
            <a:ext cx="3133617" cy="6190180"/>
          </a:xfrm>
          <a:prstGeom prst="roundRect">
            <a:avLst>
              <a:gd name="adj" fmla="val 6831"/>
            </a:avLst>
          </a:prstGeom>
          <a:solidFill>
            <a:srgbClr val="9C8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rotWithShape="1">
          <a:blip r:embed="rId2">
            <a:extLst>
              <a:ext uri="{28A0092B-C50C-407E-A947-70E740481C1C}">
                <a14:useLocalDpi xmlns="" xmlns:a14="http://schemas.microsoft.com/office/drawing/2010/main" val="0"/>
              </a:ext>
            </a:extLst>
          </a:blip>
          <a:srcRect t="75787"/>
          <a:stretch>
            <a:fillRect/>
          </a:stretch>
        </p:blipFill>
        <p:spPr>
          <a:xfrm>
            <a:off x="0" y="4887686"/>
            <a:ext cx="12171246" cy="1970314"/>
          </a:xfrm>
          <a:prstGeom prst="rect">
            <a:avLst/>
          </a:prstGeom>
        </p:spPr>
      </p:pic>
      <p:sp>
        <p:nvSpPr>
          <p:cNvPr id="2" name="矩形 1"/>
          <p:cNvSpPr/>
          <p:nvPr/>
        </p:nvSpPr>
        <p:spPr>
          <a:xfrm>
            <a:off x="0" y="4887686"/>
            <a:ext cx="12192000" cy="1970314"/>
          </a:xfrm>
          <a:prstGeom prst="rect">
            <a:avLst/>
          </a:prstGeom>
          <a:solidFill>
            <a:srgbClr val="9C807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64414" y="1131981"/>
            <a:ext cx="3133617" cy="3016210"/>
          </a:xfrm>
          <a:prstGeom prst="rect">
            <a:avLst/>
          </a:prstGeom>
          <a:noFill/>
        </p:spPr>
        <p:txBody>
          <a:bodyPr wrap="square" rtlCol="0">
            <a:spAutoFit/>
          </a:bodyPr>
          <a:lstStyle/>
          <a:p>
            <a:pPr algn="ctr"/>
            <a:r>
              <a:rPr lang="en-US" altLang="zh-CN" sz="19000" dirty="0" smtClean="0">
                <a:solidFill>
                  <a:schemeClr val="bg1"/>
                </a:solidFill>
                <a:latin typeface="Calibri Light" panose="020F0302020204030204" pitchFamily="34" charset="0"/>
                <a:cs typeface="Calibri Light" panose="020F0302020204030204" pitchFamily="34" charset="0"/>
              </a:rPr>
              <a:t>04</a:t>
            </a:r>
            <a:endParaRPr lang="zh-CN" altLang="en-US" sz="19000" dirty="0">
              <a:solidFill>
                <a:schemeClr val="bg1"/>
              </a:solidFill>
              <a:latin typeface="Calibri Light" panose="020F0302020204030204" pitchFamily="34" charset="0"/>
              <a:cs typeface="Calibri Light" panose="020F0302020204030204" pitchFamily="34" charset="0"/>
            </a:endParaRPr>
          </a:p>
        </p:txBody>
      </p:sp>
      <p:sp>
        <p:nvSpPr>
          <p:cNvPr id="8" name="文本框 7"/>
          <p:cNvSpPr txBox="1"/>
          <p:nvPr/>
        </p:nvSpPr>
        <p:spPr>
          <a:xfrm>
            <a:off x="6366552" y="2378476"/>
            <a:ext cx="4161034" cy="769441"/>
          </a:xfrm>
          <a:prstGeom prst="rect">
            <a:avLst/>
          </a:prstGeom>
          <a:noFill/>
        </p:spPr>
        <p:txBody>
          <a:bodyPr wrap="square" rtlCol="0">
            <a:spAutoFit/>
          </a:bodyPr>
          <a:lstStyle/>
          <a:p>
            <a:pPr algn="dist"/>
            <a:r>
              <a:rPr lang="zh-CN" altLang="en-US" sz="4400" b="1" dirty="0" smtClean="0"/>
              <a:t>超声灭菌</a:t>
            </a:r>
            <a:endParaRPr lang="zh-CN" altLang="en-US" sz="4400" u="sng"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2044" y="134109"/>
            <a:ext cx="4797515" cy="521970"/>
          </a:xfrm>
          <a:prstGeom prst="rect">
            <a:avLst/>
          </a:prstGeom>
          <a:noFill/>
        </p:spPr>
        <p:txBody>
          <a:bodyPr wrap="square" rtlCol="0">
            <a:spAutoFit/>
          </a:bodyPr>
          <a:lstStyle/>
          <a:p>
            <a:pPr algn="dist"/>
            <a:r>
              <a:rPr lang="zh-CN" altLang="en-US" sz="2800" dirty="0" smtClean="0">
                <a:latin typeface="微软雅黑" panose="020B0503020204020204" pitchFamily="34" charset="-122"/>
                <a:ea typeface="微软雅黑" panose="020B0503020204020204" pitchFamily="34" charset="-122"/>
              </a:rPr>
              <a:t>超声灭菌</a:t>
            </a:r>
            <a:endParaRPr lang="en-US" altLang="zh-CN" sz="2800" dirty="0">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2809" y="780401"/>
            <a:ext cx="12277618" cy="0"/>
          </a:xfrm>
          <a:prstGeom prst="line">
            <a:avLst/>
          </a:prstGeom>
          <a:ln w="28575">
            <a:solidFill>
              <a:srgbClr val="9C807C"/>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31708" y="64744"/>
            <a:ext cx="654121" cy="654121"/>
          </a:xfrm>
          <a:prstGeom prst="ellipse">
            <a:avLst/>
          </a:prstGeom>
          <a:solidFill>
            <a:srgbClr val="9C8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Britannic Bold" panose="020B0903060703020204" pitchFamily="34" charset="0"/>
                <a:ea typeface="微软雅黑" panose="020B0503020204020204" pitchFamily="34" charset="-122"/>
              </a:rPr>
              <a:t>04</a:t>
            </a:r>
            <a:endParaRPr lang="zh-CN" altLang="en-US" b="1" dirty="0">
              <a:latin typeface="Britannic Bold" panose="020B0903060703020204" pitchFamily="34" charset="0"/>
              <a:ea typeface="微软雅黑" panose="020B0503020204020204" pitchFamily="34" charset="-122"/>
            </a:endParaRPr>
          </a:p>
        </p:txBody>
      </p:sp>
      <p:sp>
        <p:nvSpPr>
          <p:cNvPr id="5" name="TextBox 4"/>
          <p:cNvSpPr txBox="1"/>
          <p:nvPr/>
        </p:nvSpPr>
        <p:spPr>
          <a:xfrm>
            <a:off x="826477" y="1213338"/>
            <a:ext cx="9495692" cy="5078313"/>
          </a:xfrm>
          <a:prstGeom prst="rect">
            <a:avLst/>
          </a:prstGeom>
          <a:noFill/>
        </p:spPr>
        <p:txBody>
          <a:bodyPr wrap="square" rtlCol="0">
            <a:spAutoFit/>
          </a:bodyPr>
          <a:lstStyle/>
          <a:p>
            <a:r>
              <a:rPr lang="zh-CN" altLang="en-US" sz="3600" dirty="0" smtClean="0"/>
              <a:t>超声灭菌也</a:t>
            </a:r>
            <a:r>
              <a:rPr lang="zh-CN" altLang="en-US" sz="3600" dirty="0" smtClean="0"/>
              <a:t>是一种常见的物理消毒手段，具有杀菌速度较快，对物品无损害等优点，但超声波的实际应用还存在一些问题，如对水、空气的消毒效果较差，要获得具有消毒价值的超声波，必须首先具有高频率、高强度的超声波的波源等。目前，主要作为一种有效的辅助消毒的方法，人们常用超声波与其它消毒方法协同作用的方式，来提高其对微生物的杀灭效果。</a:t>
            </a:r>
          </a:p>
          <a:p>
            <a:r>
              <a:rPr lang="zh-CN" altLang="en-US" dirty="0" smtClean="0"/>
              <a:t/>
            </a:r>
            <a:br>
              <a:rPr lang="zh-CN" altLang="en-US" dirty="0" smtClean="0"/>
            </a:b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788</Words>
  <Application>WPS 演示</Application>
  <PresentationFormat>自定义</PresentationFormat>
  <Paragraphs>50</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 灵</dc:creator>
  <cp:lastModifiedBy>微软用户</cp:lastModifiedBy>
  <cp:revision>24</cp:revision>
  <dcterms:created xsi:type="dcterms:W3CDTF">2020-10-24T15:01:19Z</dcterms:created>
  <dcterms:modified xsi:type="dcterms:W3CDTF">2020-11-05T13:35:52Z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2052-1.9.1.2994</vt:lpwstr>
  </property>
</Properties>
</file>