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45" r:id="rId2"/>
    <p:sldId id="347" r:id="rId3"/>
    <p:sldId id="379" r:id="rId4"/>
    <p:sldId id="394" r:id="rId5"/>
    <p:sldId id="435" r:id="rId6"/>
    <p:sldId id="436" r:id="rId7"/>
    <p:sldId id="479" r:id="rId8"/>
    <p:sldId id="437" r:id="rId9"/>
    <p:sldId id="441" r:id="rId10"/>
    <p:sldId id="482" r:id="rId11"/>
    <p:sldId id="481" r:id="rId12"/>
    <p:sldId id="483" r:id="rId13"/>
    <p:sldId id="484" r:id="rId14"/>
    <p:sldId id="489" r:id="rId15"/>
    <p:sldId id="488" r:id="rId16"/>
    <p:sldId id="486" r:id="rId17"/>
    <p:sldId id="490" r:id="rId18"/>
    <p:sldId id="503" r:id="rId19"/>
    <p:sldId id="494" r:id="rId20"/>
    <p:sldId id="485" r:id="rId21"/>
    <p:sldId id="493" r:id="rId22"/>
    <p:sldId id="492" r:id="rId23"/>
    <p:sldId id="500" r:id="rId24"/>
    <p:sldId id="501" r:id="rId25"/>
    <p:sldId id="487" r:id="rId26"/>
    <p:sldId id="495" r:id="rId27"/>
    <p:sldId id="496" r:id="rId28"/>
    <p:sldId id="497" r:id="rId29"/>
    <p:sldId id="498" r:id="rId30"/>
    <p:sldId id="499" r:id="rId31"/>
    <p:sldId id="502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F74"/>
    <a:srgbClr val="F19752"/>
    <a:srgbClr val="8FAFE3"/>
    <a:srgbClr val="778495"/>
    <a:srgbClr val="D1E3D5"/>
    <a:srgbClr val="ED8C66"/>
    <a:srgbClr val="F7F7F2"/>
    <a:srgbClr val="FFFFFF"/>
    <a:srgbClr val="F8F9F4"/>
    <a:srgbClr val="B6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2" autoAdjust="0"/>
    <p:restoredTop sz="96314" autoAdjust="0"/>
  </p:normalViewPr>
  <p:slideViewPr>
    <p:cSldViewPr snapToGrid="0">
      <p:cViewPr varScale="1">
        <p:scale>
          <a:sx n="91" d="100"/>
          <a:sy n="91" d="100"/>
        </p:scale>
        <p:origin x="60" y="152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8C2D0-6731-4BCC-A5F4-AE7B812F1F9B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A1EC7-69F3-4752-BC1B-FA5AEE4D7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3A1EC7-69F3-4752-BC1B-FA5AEE4D79E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91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564735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C2E5-256E-4EC7-8395-2D8FFE33A3E7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148004" y="6387452"/>
            <a:ext cx="2533650" cy="25336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863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8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7" cstate="screen"/>
          <a:srcRect/>
          <a:stretch>
            <a:fillRect/>
          </a:stretch>
        </p:blipFill>
        <p:spPr>
          <a:xfrm>
            <a:off x="-2542" y="-16070"/>
            <a:ext cx="12220569" cy="6874070"/>
          </a:xfrm>
          <a:prstGeom prst="rect">
            <a:avLst/>
          </a:prstGeom>
        </p:spPr>
      </p:pic>
      <p:grpSp>
        <p:nvGrpSpPr>
          <p:cNvPr id="169" name="组合 168"/>
          <p:cNvGrpSpPr/>
          <p:nvPr/>
        </p:nvGrpSpPr>
        <p:grpSpPr>
          <a:xfrm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0" name="饼形 4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饼形 172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1" name="椭圆 230"/>
          <p:cNvSpPr/>
          <p:nvPr/>
        </p:nvSpPr>
        <p:spPr>
          <a:xfrm>
            <a:off x="3600000" y="713554"/>
            <a:ext cx="5196753" cy="5196753"/>
          </a:xfrm>
          <a:prstGeom prst="ellipse">
            <a:avLst/>
          </a:prstGeom>
          <a:solidFill>
            <a:schemeClr val="bg1"/>
          </a:solidFill>
          <a:ln w="130175">
            <a:solidFill>
              <a:srgbClr val="D1E3D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2" name="组合 171"/>
          <p:cNvGrpSpPr/>
          <p:nvPr/>
        </p:nvGrpSpPr>
        <p:grpSpPr>
          <a:xfrm rot="-5400000"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3" name="饼形 181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饼形 182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 rot="-10800000"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6" name="饼形 190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饼形 191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 rot="-16200000">
            <a:off x="3698103" y="827907"/>
            <a:ext cx="5028019" cy="5028021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9" name="饼形 199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饼形 200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1" name="椭圆 180"/>
          <p:cNvSpPr/>
          <p:nvPr/>
        </p:nvSpPr>
        <p:spPr>
          <a:xfrm>
            <a:off x="3707571" y="819380"/>
            <a:ext cx="5027460" cy="5027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10322798" y="4670393"/>
            <a:ext cx="345058" cy="345057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9080595" y="3583464"/>
            <a:ext cx="293299" cy="293298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209350" y="2568472"/>
            <a:ext cx="534836" cy="534836"/>
          </a:xfrm>
          <a:prstGeom prst="ellipse">
            <a:avLst/>
          </a:prstGeom>
          <a:solidFill>
            <a:schemeClr val="bg1">
              <a:alpha val="41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545757" y="5343252"/>
            <a:ext cx="345059" cy="345057"/>
          </a:xfrm>
          <a:prstGeom prst="ellipse">
            <a:avLst/>
          </a:prstGeom>
          <a:solidFill>
            <a:schemeClr val="bg1">
              <a:alpha val="8000"/>
            </a:schemeClr>
          </a:solidFill>
          <a:ln w="3175">
            <a:solidFill>
              <a:schemeClr val="bg1">
                <a:alpha val="74000"/>
              </a:schemeClr>
            </a:solidFill>
          </a:ln>
          <a:effectLst>
            <a:glow rad="38100">
              <a:schemeClr val="bg1">
                <a:alpha val="4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10253788" y="1996203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10840385" y="3963026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10167525" y="3583464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8890815" y="4359843"/>
            <a:ext cx="310551" cy="310550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9753457" y="3134890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10667857" y="2962362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6" name="[动画大师]_Oval 42"/>
          <p:cNvSpPr/>
          <p:nvPr/>
        </p:nvSpPr>
        <p:spPr>
          <a:xfrm>
            <a:off x="9701699" y="2634558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8097185" y="4808415"/>
            <a:ext cx="207034" cy="20703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8373230" y="3290166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8114438" y="2513789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1" name="椭圆 210"/>
          <p:cNvSpPr/>
          <p:nvPr/>
        </p:nvSpPr>
        <p:spPr>
          <a:xfrm>
            <a:off x="7734877" y="3238407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9598180" y="3963026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3" name="椭圆 212"/>
          <p:cNvSpPr/>
          <p:nvPr/>
        </p:nvSpPr>
        <p:spPr>
          <a:xfrm>
            <a:off x="10598845" y="5550286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614768" y="1823677"/>
            <a:ext cx="431322" cy="431320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glow rad="38100">
              <a:schemeClr val="bg1">
                <a:alpha val="4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7838392" y="3911268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9632685" y="5377759"/>
            <a:ext cx="345058" cy="345057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22" name="[动画大师]_Straight Connector 4"/>
          <p:cNvCxnSpPr/>
          <p:nvPr/>
        </p:nvCxnSpPr>
        <p:spPr>
          <a:xfrm>
            <a:off x="12192000" y="4283155"/>
            <a:ext cx="10023894" cy="0"/>
          </a:xfrm>
          <a:prstGeom prst="line">
            <a:avLst/>
          </a:prstGeom>
          <a:ln w="12700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[动画大师]_Straight Connector 2"/>
          <p:cNvCxnSpPr/>
          <p:nvPr/>
        </p:nvCxnSpPr>
        <p:spPr>
          <a:xfrm flipH="1">
            <a:off x="-6577497" y="5017210"/>
            <a:ext cx="6577497" cy="0"/>
          </a:xfrm>
          <a:prstGeom prst="line">
            <a:avLst/>
          </a:prstGeom>
          <a:ln w="12700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[动画大师]_Straight Connector 2"/>
          <p:cNvCxnSpPr/>
          <p:nvPr/>
        </p:nvCxnSpPr>
        <p:spPr>
          <a:xfrm flipH="1">
            <a:off x="-7521677" y="3276899"/>
            <a:ext cx="7521678" cy="0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PA_文本框 9"/>
          <p:cNvSpPr txBox="1"/>
          <p:nvPr>
            <p:custDataLst>
              <p:tags r:id="rId2"/>
            </p:custDataLst>
          </p:nvPr>
        </p:nvSpPr>
        <p:spPr>
          <a:xfrm>
            <a:off x="3859850" y="3771960"/>
            <a:ext cx="4704523" cy="43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865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汇报人：</a:t>
            </a:r>
            <a:r>
              <a:rPr lang="en-US" altLang="zh-CN" sz="1865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G15</a:t>
            </a:r>
          </a:p>
        </p:txBody>
      </p:sp>
      <p:sp>
        <p:nvSpPr>
          <p:cNvPr id="228" name="PA_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89471" y="1973694"/>
            <a:ext cx="6012623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菜码</a:t>
            </a:r>
          </a:p>
        </p:txBody>
      </p:sp>
      <p:sp>
        <p:nvSpPr>
          <p:cNvPr id="229" name="PA_圆角矩形 1"/>
          <p:cNvSpPr/>
          <p:nvPr>
            <p:custDataLst>
              <p:tags r:id="rId4"/>
            </p:custDataLst>
          </p:nvPr>
        </p:nvSpPr>
        <p:spPr>
          <a:xfrm>
            <a:off x="5527204" y="4451446"/>
            <a:ext cx="1567623" cy="3870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2022.05.16</a:t>
            </a:r>
          </a:p>
        </p:txBody>
      </p:sp>
      <p:sp>
        <p:nvSpPr>
          <p:cNvPr id="69" name="椭圆 68"/>
          <p:cNvSpPr/>
          <p:nvPr/>
        </p:nvSpPr>
        <p:spPr>
          <a:xfrm>
            <a:off x="8490487" y="630898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7225296" y="603524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289584" y="494437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7510592" y="5376205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876170" y="6298769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656226" y="664551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0325070" y="6029349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076841" y="643904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2357069" y="6232549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4258442" y="617449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3271471" y="6334150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8068491" y="534805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8744313" y="544784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0363563" y="651000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9293134" y="500505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1024870" y="614069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9633224" y="584325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848623" y="4565996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319694" y="548526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12244244" y="6586439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319694" y="607581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2643457" y="634914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8882658" y="5899719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7799197" y="588334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646414" y="468882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059181" y="6355543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1737855" y="638971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11315059" y="600661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6415106" y="5732291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2717577" y="661086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7255831" y="661086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12235748" y="4788716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7959667" y="485283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8263179" y="6266830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8780179" y="6860883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6000823" y="6489423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9065475" y="6201845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621303" y="6229059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0007801" y="6707788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6401359" y="6575803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1156053" y="5303532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821974" y="6369332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686592" y="6236912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0362414" y="633669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0076664" y="5237804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9004373" y="6550101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0527425" y="5180654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6828048" y="5845251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5559862" y="6111044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0410338" y="5870706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902136" y="6338466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0340536" y="6025259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6092386" y="6033666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0500759" y="6788577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7607548" y="5876852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8357653" y="6233875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370932" y="6119077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10917723" y="5657285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8732198" y="6763789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986153" y="6574095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1035942" y="6107682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017128" y="6557318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8130394" y="6763789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623852" y="6350833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9296898" y="5930836"/>
            <a:ext cx="1973942" cy="1973942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63000"/>
                </a:schemeClr>
              </a:gs>
              <a:gs pos="55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13130547" y="4594820"/>
            <a:ext cx="928980" cy="9289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5305" y="3143885"/>
            <a:ext cx="3930650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5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需求规格说明以及各阶段成果汇报</a:t>
            </a:r>
            <a:endParaRPr lang="zh-CN" altLang="en-US" sz="1865" b="1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996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3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13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repeatCount="2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repeatCount="2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0" dur="13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2" dur="13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4" dur="13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6" dur="13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3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5400000">
                                      <p:cBhvr>
                                        <p:cTn id="51" dur="13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7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3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9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5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1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7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93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99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75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5" dur="1125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11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2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17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8" presetID="53" presetClass="entr" presetSubtype="16" repeatCount="2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3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4" presetID="53" presetClass="entr" presetSubtype="16" repeatCount="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9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0" presetID="53" presetClass="entr" presetSubtype="16" repeatCount="2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35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6" presetID="53" presetClass="entr" presetSubtype="16" repeatCount="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1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2" presetID="53" presetClass="entr" presetSubtype="16" repeatCount="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7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8" presetID="53" presetClass="entr" presetSubtype="16" repeatCount="200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3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4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9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0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412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5" dur="1237" fill="hold">
                                          <p:stCondLst>
                                            <p:cond delay="2062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6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50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71" dur="10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2" presetID="63" presetClass="pat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1.48148E-6 L 0.63216 -1.48148E-6 " pathEditMode="relative" rAng="0" ptsTypes="AA">
                                      <p:cBhvr additive="base">
                                        <p:cTn id="173" dur="4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2" y="0"/>
                                    </p:animMotion>
                                    <p:set>
                                      <p:cBhvr additive="base">
                                        <p:cTn id="174" dur="25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.63216 -2.22222E-6 L 1.70573 -2.22222E-6 " pathEditMode="relative" rAng="0" ptsTypes="AA">
                                      <p:cBhvr additive="base">
                                        <p:cTn id="175" dur="350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72" y="0"/>
                                    </p:animMotion>
                                    <p:set>
                                      <p:cBhvr additive="base">
                                        <p:cTn id="176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5" presetClass="path" presetSubtype="0" repeatCount="2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29167E-6 2.96296E-6 L -0.80938 2.96296E-6 " pathEditMode="relative" rAng="0" ptsTypes="AA">
                                      <p:cBhvr additive="base">
                                        <p:cTn id="178" dur="4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69" y="0"/>
                                    </p:animMotion>
                                    <p:set>
                                      <p:cBhvr additive="base">
                                        <p:cTn id="179" dur="5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-0.80938 -2.22222E-6 L -2.00625 -2.22222E-6 " pathEditMode="relative">
                                      <p:cBhvr additive="base">
                                        <p:cTn id="180" dur="60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181" dur="700" fill="hold">
                                          <p:stCondLst>
                                            <p:cond delay="15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63" presetClass="pat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2.22222E-6 L 0.63216 2.22222E-6 " pathEditMode="relative" rAng="0" ptsTypes="AA">
                                      <p:cBhvr additive="base">
                                        <p:cTn id="183" dur="7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2" y="0"/>
                                    </p:animMotion>
                                    <p:set>
                                      <p:cBhvr additive="base">
                                        <p:cTn id="184" dur="2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.63216 2.22222E-6 L 1.70573 2.22222E-6 " pathEditMode="relative" rAng="0" ptsTypes="AA">
                                      <p:cBhvr additive="base">
                                        <p:cTn id="185" dur="35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72" y="0"/>
                                    </p:animMotion>
                                    <p:set>
                                      <p:cBhvr additive="base">
                                        <p:cTn id="186" dur="500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02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03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04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05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C 0.07122 -0.04398 0.06237 -0.16273 0.0901 -0.27847 " pathEditMode="relative" rAng="0" ptsTypes="AA">
                                      <p:cBhvr>
                                        <p:cTn id="207" dur="2714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1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1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C -0.01133 -0.10556 -0.06198 -0.18449 -0.00768 -0.31459 " pathEditMode="relative" rAng="0" ptsTypes="AA">
                                      <p:cBhvr>
                                        <p:cTn id="215" dur="3409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18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1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20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21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48148E-6 C 0.06471 -0.13542 0.07721 -0.05139 0.13164 -0.18125 " pathEditMode="relative" rAng="0" ptsTypes="AA">
                                      <p:cBhvr>
                                        <p:cTn id="223" dur="306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26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27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28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29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48148E-6 C 0.08372 -0.1206 0.14375 -0.01111 0.1983 -0.14097 " pathEditMode="relative" rAng="0" ptsTypes="AA">
                                      <p:cBhvr>
                                        <p:cTn id="231" dur="292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34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35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36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37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C -0.04024 -0.14422 0.01732 -0.19561 -0.003 -0.34422 " pathEditMode="relative" rAng="0" ptsTypes="AA">
                                      <p:cBhvr>
                                        <p:cTn id="239" dur="219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42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43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44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45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C 0.00378 -0.22477 0.15404 -0.14306 0.13373 -0.2912 " pathEditMode="relative" rAng="0" ptsTypes="AA">
                                      <p:cBhvr>
                                        <p:cTn id="247" dur="234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50" dur="419" fill="hold">
                                          <p:stCondLst>
                                            <p:cond delay="2933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5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5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53" dur="38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C 0.0323 -0.19769 0.04193 -0.19838 0.1336 -0.29121 " pathEditMode="relative" rAng="0" ptsTypes="AA">
                                      <p:cBhvr>
                                        <p:cTn id="255" dur="219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58" dur="314" fill="hold">
                                          <p:stCondLst>
                                            <p:cond delay="2197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59" dur="3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60" dur="1" fill="hold">
                                          <p:stCondLst>
                                            <p:cond delay="251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61" dur="28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C 0.10704 -0.07315 0.10599 -0.1625 0.1336 -0.2912 " pathEditMode="relative" rAng="0" ptsTypes="AA">
                                      <p:cBhvr>
                                        <p:cTn id="263" dur="254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66" dur="407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67" dur="4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68" dur="1" fill="hold">
                                          <p:stCondLst>
                                            <p:cond delay="325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69" dur="37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C 0.00105 -0.11574 -0.11796 -0.13287 -0.09036 -0.26157 " pathEditMode="relative" rAng="0" ptsTypes="AA">
                                      <p:cBhvr>
                                        <p:cTn id="271" dur="3501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74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75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76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77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C 0.07604 -0.05301 0.06666 -0.19606 0.09635 -0.33518 " pathEditMode="relative" rAng="0" ptsTypes="AA">
                                      <p:cBhvr>
                                        <p:cTn id="279" dur="3347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82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83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84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85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C 0.06432 -0.17315 0.07669 -0.06574 0.13086 -0.23172 " pathEditMode="relative" rAng="0" ptsTypes="AA">
                                      <p:cBhvr>
                                        <p:cTn id="287" dur="218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90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91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92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93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C -0.01472 -0.12338 -0.08021 -0.21551 -0.01003 -0.36713 " pathEditMode="relative" rAng="0" ptsTypes="AA">
                                      <p:cBhvr>
                                        <p:cTn id="295" dur="2645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98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99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00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01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C 0.00286 -0.24884 0.12018 -0.15833 0.10443 -0.32222 " pathEditMode="relative" rAng="0" ptsTypes="AA">
                                      <p:cBhvr>
                                        <p:cTn id="303" dur="2595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30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06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07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08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09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C -0.04479 -0.16574 -0.08151 -0.08635 -0.12148 -0.25023 " pathEditMode="relative" rAng="0" ptsTypes="AA">
                                      <p:cBhvr>
                                        <p:cTn id="311" dur="296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14" dur="273" fill="hold">
                                          <p:stCondLst>
                                            <p:cond delay="190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15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16" dur="1" fill="hold">
                                          <p:stCondLst>
                                            <p:cond delay="2181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17" dur="25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C -0.14011 -0.18588 0.06041 -0.25186 -0.01042 -0.44283 " pathEditMode="relative" rAng="0" ptsTypes="AA">
                                      <p:cBhvr>
                                        <p:cTn id="319" dur="268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22153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22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24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25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7.40741E-7 C 0.10482 -0.20695 0.17995 -0.01921 0.24831 -0.2419 " pathEditMode="relative" rAng="0" ptsTypes="AA">
                                      <p:cBhvr>
                                        <p:cTn id="327" dur="2965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30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3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3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33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3.33333E-6 C 0.00156 -0.15486 -0.16419 -0.17778 -0.12565 -0.34954 " pathEditMode="relative" rAng="0" ptsTypes="AA">
                                      <p:cBhvr>
                                        <p:cTn id="335" dur="2662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17477"/>
                                    </p:animMotion>
                                  </p:childTnLst>
                                </p:cTn>
                              </p:par>
                              <p:par>
                                <p:cTn id="33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38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39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40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41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C 0.07123 -0.04398 0.06237 -0.16273 0.09011 -0.27847 " pathEditMode="relative" rAng="0" ptsTypes="AA">
                                      <p:cBhvr>
                                        <p:cTn id="343" dur="28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4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46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47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48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49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 0.07318 0.02848 0.16263 -0.03727 " pathEditMode="relative" rAng="0" ptsTypes="AA">
                                      <p:cBhvr>
                                        <p:cTn id="351" dur="384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35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54" dur="334" fill="hold">
                                          <p:stCondLst>
                                            <p:cond delay="2341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55" dur="3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56" dur="1" fill="hold">
                                          <p:stCondLst>
                                            <p:cond delay="267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57" dur="30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C 0.03229 -0.19768 0.04192 -0.19838 0.13359 -0.2912 " pathEditMode="relative" rAng="0" ptsTypes="AA">
                                      <p:cBhvr>
                                        <p:cTn id="359" dur="2813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6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62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63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64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65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C 0.1069 -0.07314 0.10586 -0.1625 0.13359 -0.2912 " pathEditMode="relative" rAng="0" ptsTypes="AA">
                                      <p:cBhvr>
                                        <p:cTn id="367" dur="344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6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70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71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72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73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C 0.07123 -0.04398 0.06237 -0.16273 0.09011 -0.27847 " pathEditMode="relative" rAng="0" ptsTypes="AA">
                                      <p:cBhvr>
                                        <p:cTn id="375" dur="2714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78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79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80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81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C 0.07604 -0.05301 0.06666 -0.19606 0.09635 -0.33518 " pathEditMode="relative" rAng="0" ptsTypes="AA">
                                      <p:cBhvr>
                                        <p:cTn id="383" dur="334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38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86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87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88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89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C 0.03321 -0.23611 0.0431 -0.23704 0.13763 -0.34769 " pathEditMode="relative" rAng="0" ptsTypes="AA">
                                      <p:cBhvr>
                                        <p:cTn id="391" dur="351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39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94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95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96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97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C 0.00144 -0.15486 -0.16407 -0.17778 -0.12566 -0.34953 " pathEditMode="relative" rAng="0" ptsTypes="AA">
                                      <p:cBhvr>
                                        <p:cTn id="399" dur="2662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40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02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03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04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05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8 0.02847 0.16263 -0.03727 " pathEditMode="relative" rAng="0" ptsTypes="AA">
                                      <p:cBhvr>
                                        <p:cTn id="407" dur="384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40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10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11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12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13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C 0.1069 -0.07315 0.10586 -0.1625 0.13359 -0.29121 " pathEditMode="relative" rAng="0" ptsTypes="AA">
                                      <p:cBhvr>
                                        <p:cTn id="415" dur="344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41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1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2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C -0.01133 -0.10579 -0.06198 -0.18449 -0.00768 -0.31458 " pathEditMode="relative" rAng="0" ptsTypes="AA">
                                      <p:cBhvr>
                                        <p:cTn id="423" dur="2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42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2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2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0.06471 -0.13541 0.07708 -0.05139 0.13151 -0.18125 " pathEditMode="relative" rAng="0" ptsTypes="AA">
                                      <p:cBhvr>
                                        <p:cTn id="431" dur="2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43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3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3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48148E-6 C 0.08372 -0.1206 0.14375 -0.01111 0.1983 -0.14097 " pathEditMode="relative" rAng="0" ptsTypes="AA">
                                      <p:cBhvr>
                                        <p:cTn id="439" dur="2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44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4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4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4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C 0.00378 -0.22477 0.15391 -0.14305 0.13372 -0.2912 " pathEditMode="relative" rAng="0" ptsTypes="AA">
                                      <p:cBhvr>
                                        <p:cTn id="447" dur="2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44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5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5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5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C 0.10703 -0.07315 0.10599 -0.1625 0.1336 -0.2912 " pathEditMode="relative" rAng="0" ptsTypes="AA">
                                      <p:cBhvr>
                                        <p:cTn id="455" dur="2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45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5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5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6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C 0.00104 -0.11574 -0.11797 -0.13287 -0.09036 -0.26157 " pathEditMode="relative" rAng="0" ptsTypes="AA">
                                      <p:cBhvr>
                                        <p:cTn id="463" dur="2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46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66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67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68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69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C 0.07123 -0.04398 0.06237 -0.16273 0.09011 -0.27847 " pathEditMode="relative" rAng="0" ptsTypes="AA">
                                      <p:cBhvr>
                                        <p:cTn id="471" dur="271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47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7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7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7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C -0.01133 -0.10555 -0.06198 -0.18449 -0.00768 -0.31458 " pathEditMode="relative" rAng="0" ptsTypes="AA">
                                      <p:cBhvr>
                                        <p:cTn id="479" dur="340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48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82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8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84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85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6472 -0.13542 0.07722 -0.05139 0.13164 -0.18125 " pathEditMode="relative" rAng="0" ptsTypes="AA">
                                      <p:cBhvr>
                                        <p:cTn id="487" dur="306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48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90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91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92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93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C -0.0401 -0.14375 -0.07305 -0.07477 -0.10898 -0.21713 " pathEditMode="relative" rAng="0" ptsTypes="AA">
                                      <p:cBhvr>
                                        <p:cTn id="495" dur="35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49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98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99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00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01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0.08373 -0.1206 0.14375 -0.01111 0.19831 -0.14097 " pathEditMode="relative" rAng="0" ptsTypes="AA">
                                      <p:cBhvr>
                                        <p:cTn id="503" dur="292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50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06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07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08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09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C -0.04023 -0.14421 0.01732 -0.1956 -0.00299 -0.34421 " pathEditMode="relative" rAng="0" ptsTypes="AA">
                                      <p:cBhvr>
                                        <p:cTn id="511" dur="219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14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15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16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17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C 0.00378 -0.22476 0.15404 -0.14305 0.13373 -0.2912 " pathEditMode="relative" rAng="0" ptsTypes="AA">
                                      <p:cBhvr>
                                        <p:cTn id="519" dur="234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52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22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23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24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25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C 0.07604 -0.05301 0.06667 -0.19607 0.09635 -0.33519 " pathEditMode="relative" rAng="0" ptsTypes="AA">
                                      <p:cBhvr>
                                        <p:cTn id="527" dur="3347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52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30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31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32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33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C 0.06433 -0.17314 0.0767 -0.06574 0.13086 -0.23171 " pathEditMode="relative" rAng="0" ptsTypes="AA">
                                      <p:cBhvr>
                                        <p:cTn id="535" dur="218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53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38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39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40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41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C -0.01471 -0.12338 -0.08021 -0.2155 -0.01002 -0.36713 " pathEditMode="relative" rAng="0" ptsTypes="AA">
                                      <p:cBhvr>
                                        <p:cTn id="543" dur="2645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54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46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47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48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49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C 0.00286 -0.24884 0.12018 -0.15833 0.10442 -0.32222 " pathEditMode="relative" rAng="0" ptsTypes="AA">
                                      <p:cBhvr>
                                        <p:cTn id="551" dur="2595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55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54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55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56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57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C -0.04479 -0.16551 -0.08151 -0.08634 -0.12148 -0.25023 " pathEditMode="relative" rAng="0" ptsTypes="AA">
                                      <p:cBhvr>
                                        <p:cTn id="559" dur="296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56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62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6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64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65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07407E-6 C 0.10482 -0.20695 0.17995 -0.01922 0.24831 -0.2419 " pathEditMode="relative" rAng="0" ptsTypes="AA">
                                      <p:cBhvr>
                                        <p:cTn id="567" dur="2965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56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70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71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72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73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C 0.0332 -0.23611 0.0431 -0.23704 0.13763 -0.34769 " pathEditMode="relative" rAng="0" ptsTypes="AA">
                                      <p:cBhvr>
                                        <p:cTn id="575" dur="351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57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78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7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80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81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4.81481E-6 C 0.00156 -0.15486 -0.16419 -0.17777 -0.12565 -0.34953 " pathEditMode="relative" rAng="0" ptsTypes="AA">
                                      <p:cBhvr>
                                        <p:cTn id="583" dur="266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17477"/>
                                    </p:animMotion>
                                  </p:childTnLst>
                                </p:cTn>
                              </p:par>
                              <p:par>
                                <p:cTn id="58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86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87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88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89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C 0.07123 -0.04398 0.06237 -0.16273 0.09011 -0.27848 " pathEditMode="relative" rAng="0" ptsTypes="AA">
                                      <p:cBhvr>
                                        <p:cTn id="591" dur="282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59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94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95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96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97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C 0.00377 -0.22477 0.15403 -0.14283 0.13372 -0.29121 " pathEditMode="relative" rAng="0" ptsTypes="AA">
                                      <p:cBhvr>
                                        <p:cTn id="599" dur="229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60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02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03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04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05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607" dur="384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0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10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11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12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13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C 0.00104 -0.11574 -0.11797 -0.13287 -0.09037 -0.26157 " pathEditMode="relative" rAng="0" ptsTypes="AA">
                                      <p:cBhvr>
                                        <p:cTn id="615" dur="365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61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18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19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20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21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C 0.1069 -0.07315 0.10586 -0.1625 0.13359 -0.29121 " pathEditMode="relative" rAng="0" ptsTypes="AA">
                                      <p:cBhvr>
                                        <p:cTn id="623" dur="344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62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26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27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28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29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C 0.07604 -0.05301 0.06667 -0.19607 0.09636 -0.33519 " pathEditMode="relative" rAng="0" ptsTypes="AA">
                                      <p:cBhvr>
                                        <p:cTn id="631" dur="3347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63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34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35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36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37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C 0.0332 -0.23611 0.0431 -0.23704 0.13763 -0.34769 " pathEditMode="relative" rAng="0" ptsTypes="AA">
                                      <p:cBhvr>
                                        <p:cTn id="639" dur="35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64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42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4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44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45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C 0.00143 -0.15486 -0.16406 -0.17778 -0.12565 -0.34954 " pathEditMode="relative" rAng="0" ptsTypes="AA">
                                      <p:cBhvr>
                                        <p:cTn id="647" dur="266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64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50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51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52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53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7.40741E-7 C 0.06471 -0.13542 0.07708 -0.05139 0.13151 -0.18125 " pathEditMode="relative" rAng="0" ptsTypes="AA">
                                      <p:cBhvr>
                                        <p:cTn id="655" dur="222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65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58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59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60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61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663" dur="384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6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6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6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6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C 0.07123 -0.04398 0.06237 -0.16273 0.09011 -0.27847 " pathEditMode="relative" rAng="0" ptsTypes="AA">
                                      <p:cBhvr>
                                        <p:cTn id="671" dur="2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67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7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7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7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96296E-6 C 0.06472 -0.13542 0.07709 -0.05139 0.13151 -0.18125 " pathEditMode="relative" rAng="0" ptsTypes="AA">
                                      <p:cBhvr>
                                        <p:cTn id="679" dur="2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68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8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8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8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687" dur="2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8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9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9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9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C 0.00377 -0.22477 0.1539 -0.14305 0.13372 -0.2912 " pathEditMode="relative" rAng="0" ptsTypes="AA">
                                      <p:cBhvr>
                                        <p:cTn id="695" dur="2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69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9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9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0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C 0.03229 -0.19768 0.04192 -0.19838 0.13359 -0.2912 " pathEditMode="relative" rAng="0" ptsTypes="AA">
                                      <p:cBhvr>
                                        <p:cTn id="703" dur="2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70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0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0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0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C 0.00105 -0.11574 -0.11796 -0.13287 -0.09036 -0.26157 " pathEditMode="relative" rAng="0" ptsTypes="AA">
                                      <p:cBhvr>
                                        <p:cTn id="711" dur="2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712" presetID="6" presetClass="emp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3" dur="125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14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19597 -1.48148E-6 " pathEditMode="relative" rAng="0" ptsTypes="AA">
                                      <p:cBhvr>
                                        <p:cTn id="715" dur="7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  <p:par>
                                <p:cTn id="716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0.19518 -4.81481E-6 " pathEditMode="relative" rAng="0" ptsTypes="AA">
                                      <p:cBhvr>
                                        <p:cTn id="717" dur="7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1" grpId="0" animBg="1"/>
      <p:bldP spid="231" grpId="1" animBg="1"/>
      <p:bldP spid="231" grpId="2" animBg="1"/>
      <p:bldP spid="231" grpId="3" animBg="1"/>
      <p:bldP spid="181" grpId="0" animBg="1"/>
      <p:bldP spid="181" grpId="1" animBg="1"/>
      <p:bldP spid="182" grpId="0" animBg="1"/>
      <p:bldP spid="184" grpId="0" animBg="1"/>
      <p:bldP spid="186" grpId="0" animBg="1"/>
      <p:bldP spid="188" grpId="0" animBg="1"/>
      <p:bldP spid="190" grpId="0" animBg="1"/>
      <p:bldP spid="194" grpId="0" animBg="1"/>
      <p:bldP spid="196" grpId="0" animBg="1"/>
      <p:bldP spid="198" grpId="0" animBg="1"/>
      <p:bldP spid="203" grpId="0" animBg="1"/>
      <p:bldP spid="205" grpId="0" animBg="1"/>
      <p:bldP spid="206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7" grpId="0" animBg="1"/>
      <p:bldP spid="218" grpId="0" animBg="1"/>
      <p:bldP spid="219" grpId="0" animBg="1"/>
      <p:bldP spid="227" grpId="0"/>
      <p:bldP spid="228" grpId="0"/>
      <p:bldP spid="229" grpId="0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4" grpId="0" animBg="1"/>
      <p:bldP spid="13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1737995"/>
            <a:ext cx="11052175" cy="44088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34DE46-04CD-4696-AF45-AB1DA252AFA5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用户邀请函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学生管理员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5" y="1579245"/>
            <a:ext cx="10303510" cy="47072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8D4083B-19B5-4A3D-A433-2E092AB540C3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用户邀请函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游客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636395"/>
            <a:ext cx="9932035" cy="45891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5FD1AB-58DD-4EA6-B48F-F8D74D536B04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用户邀请函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管理员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264025" y="876935"/>
            <a:ext cx="3663315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03</a:t>
            </a: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界面原型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/>
          <p:cNvSpPr txBox="1"/>
          <p:nvPr/>
        </p:nvSpPr>
        <p:spPr>
          <a:xfrm>
            <a:off x="4774885" y="2090172"/>
            <a:ext cx="5555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墨刀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是一款高效的在线原型设计工具，支持移动端、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Web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端及网页端的产品原型设计。无需下载，通过浏览器即可操作，同时支持软件下载，随时随地进行设计与模拟。学习难度低，自带的强大素材库和简洁的设计界面，可帮助快速构建产品原型。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" b="193"/>
          <a:stretch>
            <a:fillRect/>
          </a:stretch>
        </p:blipFill>
        <p:spPr>
          <a:xfrm>
            <a:off x="1861376" y="2623185"/>
            <a:ext cx="1611630" cy="161163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0CEF85B-DFFC-4E4F-A2A9-2B26508784C0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原型工具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墨刀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70" y="749935"/>
            <a:ext cx="7821295" cy="5549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742649" y="6368126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详情见界面原型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EEB5C3-7382-45F0-91D2-B7214497CB31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需求优先级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245610" y="876935"/>
            <a:ext cx="370078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04</a:t>
            </a: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用例文档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图片 1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37" y="817245"/>
            <a:ext cx="6504523" cy="56240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83386" y="2837295"/>
            <a:ext cx="4696751" cy="15839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在界面原型的基础上，我们对项目需要实现的功能进行了归类和汇总，并整理成了用例文档、绘制了用例图。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6E9C62-045A-4BA8-BA58-9DFEE0CBED06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用例文档、用例图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2935131"/>
              </p:ext>
            </p:extLst>
          </p:nvPr>
        </p:nvGraphicFramePr>
        <p:xfrm>
          <a:off x="2406950" y="436991"/>
          <a:ext cx="8180739" cy="5984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3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251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ID和名称</a:t>
                      </a:r>
                      <a:r>
                        <a:rPr 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en-US" altLang="en-US" sz="14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UC-</a:t>
                      </a:r>
                      <a:r>
                        <a:rPr lang="en-US" altLang="zh-CN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：发帖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51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创建人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刘柏轩 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创建日期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 2022/5/1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251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主要操作者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次要操作者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41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学生登陆成功后，进入首页，在看帖，精品，资源模块内进行相关发帖操作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06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触发器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学生想要发表新帖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13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前置条件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Pre-1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学生用户登录成功</a:t>
                      </a:r>
                      <a:endParaRPr 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Pre-2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学生进入首页并希望发帖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13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后置条件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Post-1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在相应的模块内显示新增的帖子</a:t>
                      </a:r>
                      <a:endParaRPr 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Post-2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在个人中心记录发帖信息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827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一般性流程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发帖</a:t>
                      </a:r>
                      <a:endParaRPr 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学生用户登录网站</a:t>
                      </a:r>
                      <a:endParaRPr 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学生用户进入课程论坛内的模块</a:t>
                      </a:r>
                      <a:endParaRPr 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进入相应模块后点击发布新帖进行发帖操作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13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选择性流程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5.1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在论坛模块内发布多个帖子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返回一般性流程3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5.2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在不同模块内进行发帖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返回一般性流程2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864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异常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5.0 E1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发帖中的文字过长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1提示超出文字输入上限重新输入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5.0 E2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发帖中的资源多大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1显示资源大小超过上传限制 2重新选择上传资源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 E3发帖的内容有敏感词汇 1显示帖子内内容有敏感词汇 2a对帖子内容进行修改 2b退出发帖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 E4同时发帖的人过多 1显示系统正满请稍后再试 2稍后点击发帖按钮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06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优先级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413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使用频率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该功能为本网站的基本功能，所以会被大量的高频率的使用，平均每天大概有20次发表新帖的操作。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06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业务规则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9621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其他信息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1.新帖需要得到管理员审核2.楼主可以删除自己的帖子3.好的资源帖会被管理员置顶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06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假设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假设每天大概有20操作，并行操作为5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B6E9C62-045A-4BA8-BA58-9DFEE0CBED06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+mn-ea"/>
              </a:rPr>
              <a:t>用例描述</a:t>
            </a:r>
          </a:p>
        </p:txBody>
      </p:sp>
    </p:spTree>
    <p:extLst>
      <p:ext uri="{BB962C8B-B14F-4D97-AF65-F5344CB8AC3E}">
        <p14:creationId xmlns:p14="http://schemas.microsoft.com/office/powerpoint/2010/main" val="196404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需求优先级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31849"/>
            <a:ext cx="5082540" cy="5509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97" y="2178367"/>
            <a:ext cx="4203065" cy="281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2"/>
          <p:cNvSpPr txBox="1"/>
          <p:nvPr/>
        </p:nvSpPr>
        <p:spPr>
          <a:xfrm>
            <a:off x="1581280" y="1581505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01.</a:t>
            </a:r>
          </a:p>
        </p:txBody>
      </p:sp>
      <p:sp>
        <p:nvSpPr>
          <p:cNvPr id="48" name="TextBox 15"/>
          <p:cNvSpPr txBox="1"/>
          <p:nvPr/>
        </p:nvSpPr>
        <p:spPr>
          <a:xfrm>
            <a:off x="2781935" y="1463675"/>
            <a:ext cx="2605405" cy="739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愿景与范围</a:t>
            </a:r>
          </a:p>
        </p:txBody>
      </p:sp>
      <p:cxnSp>
        <p:nvCxnSpPr>
          <p:cNvPr id="49" name="Straight Connector 5"/>
          <p:cNvCxnSpPr/>
          <p:nvPr/>
        </p:nvCxnSpPr>
        <p:spPr>
          <a:xfrm>
            <a:off x="2455789" y="1453228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7"/>
          <p:cNvSpPr txBox="1"/>
          <p:nvPr/>
        </p:nvSpPr>
        <p:spPr>
          <a:xfrm>
            <a:off x="1581280" y="2751937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02.</a:t>
            </a:r>
          </a:p>
        </p:txBody>
      </p:sp>
      <p:sp>
        <p:nvSpPr>
          <p:cNvPr id="51" name="TextBox 8"/>
          <p:cNvSpPr txBox="1"/>
          <p:nvPr/>
        </p:nvSpPr>
        <p:spPr>
          <a:xfrm>
            <a:off x="2781935" y="2633980"/>
            <a:ext cx="2605405" cy="739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用户群分类</a:t>
            </a:r>
          </a:p>
        </p:txBody>
      </p:sp>
      <p:cxnSp>
        <p:nvCxnSpPr>
          <p:cNvPr id="52" name="Straight Connector 10"/>
          <p:cNvCxnSpPr/>
          <p:nvPr/>
        </p:nvCxnSpPr>
        <p:spPr>
          <a:xfrm>
            <a:off x="2455789" y="2623660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1"/>
          <p:cNvSpPr txBox="1"/>
          <p:nvPr/>
        </p:nvSpPr>
        <p:spPr>
          <a:xfrm>
            <a:off x="1581280" y="3999443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03.</a:t>
            </a:r>
          </a:p>
        </p:txBody>
      </p:sp>
      <p:sp>
        <p:nvSpPr>
          <p:cNvPr id="54" name="TextBox 12"/>
          <p:cNvSpPr txBox="1"/>
          <p:nvPr/>
        </p:nvSpPr>
        <p:spPr>
          <a:xfrm>
            <a:off x="2781935" y="3881120"/>
            <a:ext cx="2606040" cy="7023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原型界面</a:t>
            </a:r>
          </a:p>
        </p:txBody>
      </p:sp>
      <p:cxnSp>
        <p:nvCxnSpPr>
          <p:cNvPr id="55" name="Straight Connector 13"/>
          <p:cNvCxnSpPr/>
          <p:nvPr/>
        </p:nvCxnSpPr>
        <p:spPr>
          <a:xfrm>
            <a:off x="2455789" y="3871167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1"/>
          <p:cNvSpPr txBox="1"/>
          <p:nvPr/>
        </p:nvSpPr>
        <p:spPr>
          <a:xfrm>
            <a:off x="1581280" y="5151968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4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9" name="TextBox 12"/>
          <p:cNvSpPr txBox="1"/>
          <p:nvPr/>
        </p:nvSpPr>
        <p:spPr>
          <a:xfrm>
            <a:off x="2781935" y="5033645"/>
            <a:ext cx="2606040" cy="7023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用例文档</a:t>
            </a:r>
          </a:p>
        </p:txBody>
      </p:sp>
      <p:cxnSp>
        <p:nvCxnSpPr>
          <p:cNvPr id="60" name="Straight Connector 13"/>
          <p:cNvCxnSpPr/>
          <p:nvPr/>
        </p:nvCxnSpPr>
        <p:spPr>
          <a:xfrm>
            <a:off x="2455789" y="5023692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43805" y="1040152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5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7744460" y="922322"/>
            <a:ext cx="2569845" cy="739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需求规格说明书</a:t>
            </a:r>
          </a:p>
        </p:txBody>
      </p:sp>
      <p:cxnSp>
        <p:nvCxnSpPr>
          <p:cNvPr id="5" name="Straight Connector 5"/>
          <p:cNvCxnSpPr/>
          <p:nvPr/>
        </p:nvCxnSpPr>
        <p:spPr>
          <a:xfrm>
            <a:off x="7418314" y="911875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/>
          <p:cNvSpPr txBox="1"/>
          <p:nvPr/>
        </p:nvSpPr>
        <p:spPr>
          <a:xfrm>
            <a:off x="6543805" y="2173239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6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7744460" y="2055282"/>
            <a:ext cx="2569845" cy="739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会议</a:t>
            </a:r>
          </a:p>
        </p:txBody>
      </p:sp>
      <p:cxnSp>
        <p:nvCxnSpPr>
          <p:cNvPr id="8" name="Straight Connector 10"/>
          <p:cNvCxnSpPr/>
          <p:nvPr/>
        </p:nvCxnSpPr>
        <p:spPr>
          <a:xfrm>
            <a:off x="7418314" y="2044962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6543805" y="3420745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7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7744460" y="3302422"/>
            <a:ext cx="2569845" cy="7023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用户手册</a:t>
            </a:r>
          </a:p>
        </p:txBody>
      </p:sp>
      <p:cxnSp>
        <p:nvCxnSpPr>
          <p:cNvPr id="11" name="Straight Connector 13"/>
          <p:cNvCxnSpPr/>
          <p:nvPr/>
        </p:nvCxnSpPr>
        <p:spPr>
          <a:xfrm>
            <a:off x="7418314" y="3292469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43805" y="4573270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8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4459" y="4444994"/>
            <a:ext cx="2569845" cy="7023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参考资料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418314" y="4444994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1">
            <a:extLst>
              <a:ext uri="{FF2B5EF4-FFF2-40B4-BE49-F238E27FC236}">
                <a16:creationId xmlns:a16="http://schemas.microsoft.com/office/drawing/2014/main" id="{CED0E439-D42B-4581-92B8-0C32C2BB8689}"/>
              </a:ext>
            </a:extLst>
          </p:cNvPr>
          <p:cNvSpPr txBox="1"/>
          <p:nvPr/>
        </p:nvSpPr>
        <p:spPr>
          <a:xfrm>
            <a:off x="6556927" y="5725795"/>
            <a:ext cx="646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9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1A02A58D-0C7D-4CED-AB6A-E24F3BCBC650}"/>
              </a:ext>
            </a:extLst>
          </p:cNvPr>
          <p:cNvSpPr txBox="1"/>
          <p:nvPr/>
        </p:nvSpPr>
        <p:spPr>
          <a:xfrm>
            <a:off x="7763832" y="5597519"/>
            <a:ext cx="2569845" cy="7023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组员分工及评价</a:t>
            </a:r>
          </a:p>
        </p:txBody>
      </p:sp>
      <p:cxnSp>
        <p:nvCxnSpPr>
          <p:cNvPr id="42" name="Straight Connector 13">
            <a:extLst>
              <a:ext uri="{FF2B5EF4-FFF2-40B4-BE49-F238E27FC236}">
                <a16:creationId xmlns:a16="http://schemas.microsoft.com/office/drawing/2014/main" id="{8E64A84B-1CDF-4CF0-AC51-56BEE50C36B4}"/>
              </a:ext>
            </a:extLst>
          </p:cNvPr>
          <p:cNvCxnSpPr/>
          <p:nvPr/>
        </p:nvCxnSpPr>
        <p:spPr>
          <a:xfrm>
            <a:off x="7437687" y="5597519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crush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/>
      <p:bldP spid="51" grpId="0"/>
      <p:bldP spid="53" grpId="0"/>
      <p:bldP spid="54" grpId="0"/>
      <p:bldP spid="58" grpId="0"/>
      <p:bldP spid="59" grpId="0"/>
      <p:bldP spid="3" grpId="0"/>
      <p:bldP spid="4" grpId="0"/>
      <p:bldP spid="6" grpId="0"/>
      <p:bldP spid="7" grpId="0"/>
      <p:bldP spid="9" grpId="0"/>
      <p:bldP spid="10" grpId="0"/>
      <p:bldP spid="12" grpId="0"/>
      <p:bldP spid="13" grpId="0"/>
      <p:bldP spid="40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90365" y="876935"/>
            <a:ext cx="3932555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05</a:t>
            </a: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需求规格说明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317495" y="821305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在需求规格说明文档中，我们定义了项目所需的数据字典，并根据数据字典绘制了</a:t>
            </a:r>
            <a:r>
              <a:rPr lang="en-US" altLang="zh-CN" sz="2400" dirty="0">
                <a:ea typeface="宋体" panose="02010600030101010101" pitchFamily="2" charset="-122"/>
              </a:rPr>
              <a:t>E-R</a:t>
            </a:r>
            <a:r>
              <a:rPr lang="zh-CN" altLang="en-US" sz="2400" dirty="0">
                <a:ea typeface="宋体" panose="02010600030101010101" pitchFamily="2" charset="-122"/>
              </a:rPr>
              <a:t>图。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3053080"/>
            <a:ext cx="5524500" cy="1729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910" y="1623060"/>
            <a:ext cx="5763895" cy="48939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51B674-E5F0-468B-9759-7CB65DB6096A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数据字典、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ER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5325" y="1057197"/>
            <a:ext cx="10311461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根据我们整理出的需求规格说明文档，我们编写了一些</a:t>
            </a:r>
            <a:r>
              <a:rPr lang="en-US" altLang="zh-CN" sz="2400" dirty="0" err="1">
                <a:ea typeface="宋体" panose="02010600030101010101" pitchFamily="2" charset="-122"/>
              </a:rPr>
              <a:t>TestCase</a:t>
            </a:r>
            <a:r>
              <a:rPr lang="zh-CN" altLang="en-US" sz="2400" dirty="0">
                <a:ea typeface="宋体" panose="02010600030101010101" pitchFamily="2" charset="-122"/>
              </a:rPr>
              <a:t>用于测试软件开发方所制作出的软件是否符合我们的需求。并将之编写成了测试用例文档。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2257425"/>
            <a:ext cx="5895340" cy="43497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D95209-487B-48A8-81E4-980BB9D45BB8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测试用例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68140" y="876935"/>
            <a:ext cx="385572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06</a:t>
            </a: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78AF74"/>
                </a:solidFill>
                <a:latin typeface="宋体" panose="02010600030101010101" pitchFamily="2" charset="-122"/>
              </a:rPr>
              <a:t>JAD</a:t>
            </a: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会议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8244" y="2275522"/>
            <a:ext cx="48018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为了更好的进行沟通，我们还邀请了用户代表以及开发者代表与我们进行了一次线上</a:t>
            </a:r>
            <a:r>
              <a:rPr lang="en-US" altLang="zh-CN" sz="2400" dirty="0">
                <a:ea typeface="宋体" panose="02010600030101010101" pitchFamily="2" charset="-122"/>
              </a:rPr>
              <a:t>JAD</a:t>
            </a:r>
            <a:r>
              <a:rPr lang="zh-CN" altLang="en-US" sz="2400" dirty="0">
                <a:ea typeface="宋体" panose="02010600030101010101" pitchFamily="2" charset="-122"/>
              </a:rPr>
              <a:t>会议，通过这种方式，我们基于现阶段界面原型，集体讨论了可能满足客户需求的方案。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935" y="45720"/>
            <a:ext cx="5318760" cy="67665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A393FB-CB89-4E76-842F-D69D79D86FF3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JAD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会议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68140" y="876935"/>
            <a:ext cx="385572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07</a:t>
            </a: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用户手册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0130" y="2829560"/>
            <a:ext cx="47244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为了方便用户的使用，我们为用户编制了用户手册来说明用户如何使用软件。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70" y="0"/>
            <a:ext cx="5334000" cy="6667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6E9A05-E194-4FDC-A2ED-ED5CEC4D3CE3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用户手册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68140" y="876935"/>
            <a:ext cx="385572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08</a:t>
            </a: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参考资料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5750" y="1550035"/>
            <a:ext cx="908113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张海藩,牟永敏.软件工程导论[M].清华大学出版社:北京,1996:35-54.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IEEE830-1998 需求规范说明书模板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项目管理知识体系指南（PMBOK 指南)第六版/项目管理协会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软件需求（第三版）[美]Karl Wiegers, Joy Beatty著，李忠利 李淳 霍金健 孔晨辉 译 出版社:清华大学出版社ISBN：9787302426820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IT项目管理 (第八版) [美]Kathy Schwalbe 著，孙新波 朱珠 贾建锋 译 出版社:机械工业出版社:ISBN：9787111582335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参考资料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68140" y="876935"/>
            <a:ext cx="385572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09</a:t>
            </a: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组员分工及评价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3968750" y="876935"/>
            <a:ext cx="4253865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01</a:t>
            </a: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愿景与范围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10CB46-C355-4E9E-AFA9-CA268078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52" y="1047055"/>
            <a:ext cx="7766196" cy="53370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089DCF8-D301-432B-9B84-4B9FADEC3DA4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组员分工及评价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8258175" y="5924550"/>
            <a:ext cx="2533650" cy="25336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863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-2542" y="-16070"/>
            <a:ext cx="12220569" cy="6874070"/>
          </a:xfrm>
          <a:prstGeom prst="rect">
            <a:avLst/>
          </a:prstGeom>
        </p:spPr>
      </p:pic>
      <p:grpSp>
        <p:nvGrpSpPr>
          <p:cNvPr id="169" name="组合 168"/>
          <p:cNvGrpSpPr/>
          <p:nvPr/>
        </p:nvGrpSpPr>
        <p:grpSpPr>
          <a:xfrm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0" name="饼形 4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71" name="饼形 172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1" name="椭圆 230"/>
          <p:cNvSpPr/>
          <p:nvPr/>
        </p:nvSpPr>
        <p:spPr>
          <a:xfrm>
            <a:off x="3600000" y="713554"/>
            <a:ext cx="5196753" cy="5196753"/>
          </a:xfrm>
          <a:prstGeom prst="ellipse">
            <a:avLst/>
          </a:prstGeom>
          <a:solidFill>
            <a:schemeClr val="bg1"/>
          </a:solidFill>
          <a:ln w="130175">
            <a:solidFill>
              <a:srgbClr val="D1E3D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pSp>
        <p:nvGrpSpPr>
          <p:cNvPr id="172" name="组合 171"/>
          <p:cNvGrpSpPr/>
          <p:nvPr/>
        </p:nvGrpSpPr>
        <p:grpSpPr>
          <a:xfrm rot="-5400000"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3" name="饼形 181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74" name="饼形 182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 rot="-10800000"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6" name="饼形 190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77" name="饼形 191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 rot="-16200000">
            <a:off x="3698103" y="827907"/>
            <a:ext cx="5028019" cy="5028021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9" name="饼形 199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80" name="饼形 200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81" name="椭圆 180"/>
          <p:cNvSpPr/>
          <p:nvPr/>
        </p:nvSpPr>
        <p:spPr>
          <a:xfrm>
            <a:off x="3707571" y="819380"/>
            <a:ext cx="5027460" cy="5027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6432969" y="4207491"/>
            <a:ext cx="345058" cy="345057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5190766" y="3120562"/>
            <a:ext cx="293299" cy="293298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209350" y="2568472"/>
            <a:ext cx="534836" cy="534836"/>
          </a:xfrm>
          <a:prstGeom prst="ellipse">
            <a:avLst/>
          </a:prstGeom>
          <a:solidFill>
            <a:schemeClr val="bg1">
              <a:alpha val="41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4655928" y="4880350"/>
            <a:ext cx="345059" cy="345057"/>
          </a:xfrm>
          <a:prstGeom prst="ellipse">
            <a:avLst/>
          </a:prstGeom>
          <a:solidFill>
            <a:schemeClr val="bg1">
              <a:alpha val="8000"/>
            </a:schemeClr>
          </a:solidFill>
          <a:ln w="3175">
            <a:solidFill>
              <a:schemeClr val="bg1">
                <a:alpha val="74000"/>
              </a:schemeClr>
            </a:solidFill>
          </a:ln>
          <a:effectLst>
            <a:glow rad="38100">
              <a:schemeClr val="bg1">
                <a:alpha val="4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6363959" y="1533301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6950556" y="3500124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6277696" y="3120562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5000986" y="3896941"/>
            <a:ext cx="310551" cy="310550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5863628" y="2671988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6778028" y="2499460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6" name="[动画大师]_Oval 42"/>
          <p:cNvSpPr/>
          <p:nvPr/>
        </p:nvSpPr>
        <p:spPr>
          <a:xfrm>
            <a:off x="5811870" y="2171656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4207356" y="4345513"/>
            <a:ext cx="207034" cy="20703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4483401" y="2827264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4224609" y="2050887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11" name="椭圆 210"/>
          <p:cNvSpPr/>
          <p:nvPr/>
        </p:nvSpPr>
        <p:spPr>
          <a:xfrm>
            <a:off x="3845048" y="2775505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5708351" y="3500124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13" name="椭圆 212"/>
          <p:cNvSpPr/>
          <p:nvPr/>
        </p:nvSpPr>
        <p:spPr>
          <a:xfrm>
            <a:off x="6709016" y="5087384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4724939" y="1360775"/>
            <a:ext cx="431322" cy="431320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glow rad="38100">
              <a:schemeClr val="bg1">
                <a:alpha val="4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3948563" y="3448366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5742856" y="4914857"/>
            <a:ext cx="345058" cy="345057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222" name="[动画大师]_Straight Connector 4"/>
          <p:cNvCxnSpPr/>
          <p:nvPr/>
        </p:nvCxnSpPr>
        <p:spPr>
          <a:xfrm>
            <a:off x="12192000" y="4283155"/>
            <a:ext cx="10023894" cy="0"/>
          </a:xfrm>
          <a:prstGeom prst="line">
            <a:avLst/>
          </a:prstGeom>
          <a:ln w="12700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[动画大师]_Straight Connector 2"/>
          <p:cNvCxnSpPr/>
          <p:nvPr/>
        </p:nvCxnSpPr>
        <p:spPr>
          <a:xfrm flipH="1">
            <a:off x="-7953829" y="594617"/>
            <a:ext cx="7953829" cy="0"/>
          </a:xfrm>
          <a:prstGeom prst="line">
            <a:avLst/>
          </a:prstGeom>
          <a:ln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[动画大师]_Straight Connector 2"/>
          <p:cNvCxnSpPr/>
          <p:nvPr/>
        </p:nvCxnSpPr>
        <p:spPr>
          <a:xfrm flipH="1">
            <a:off x="-6577497" y="5017210"/>
            <a:ext cx="6577497" cy="0"/>
          </a:xfrm>
          <a:prstGeom prst="line">
            <a:avLst/>
          </a:prstGeom>
          <a:ln w="12700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[动画大师]_Straight Connector 4"/>
          <p:cNvCxnSpPr/>
          <p:nvPr/>
        </p:nvCxnSpPr>
        <p:spPr>
          <a:xfrm>
            <a:off x="12192000" y="2070897"/>
            <a:ext cx="6096000" cy="0"/>
          </a:xfrm>
          <a:prstGeom prst="line">
            <a:avLst/>
          </a:prstGeom>
          <a:ln w="6350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[动画大师]_Straight Connector 2"/>
          <p:cNvCxnSpPr/>
          <p:nvPr/>
        </p:nvCxnSpPr>
        <p:spPr>
          <a:xfrm flipH="1">
            <a:off x="-7521677" y="3276899"/>
            <a:ext cx="7521678" cy="0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PA_文本框 9"/>
          <p:cNvSpPr txBox="1"/>
          <p:nvPr>
            <p:custDataLst>
              <p:tags r:id="rId1"/>
            </p:custDataLst>
          </p:nvPr>
        </p:nvSpPr>
        <p:spPr>
          <a:xfrm>
            <a:off x="3859850" y="3706644"/>
            <a:ext cx="4704523" cy="391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srgbClr val="84CBC5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汇报人：</a:t>
            </a:r>
            <a:r>
              <a: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srgbClr val="84CBC5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G15</a:t>
            </a:r>
            <a:endParaRPr kumimoji="0" lang="en-US" altLang="ko-KR" sz="1865" b="0" i="0" u="none" strike="noStrike" kern="1200" cap="none" spc="0" normalizeH="0" baseline="0" noProof="0" dirty="0">
              <a:ln>
                <a:noFill/>
              </a:ln>
              <a:solidFill>
                <a:srgbClr val="84CBC5">
                  <a:lumMod val="50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8" name="PA_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05800" y="1957365"/>
            <a:ext cx="6012623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800" b="1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 w="12700">
                  <a:solidFill>
                    <a:srgbClr val="84CBC5">
                      <a:lumMod val="50000"/>
                    </a:srgbClr>
                  </a:solidFill>
                  <a:prstDash val="solid"/>
                </a:ln>
                <a:solidFill>
                  <a:srgbClr val="F0F0F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感谢聆听</a:t>
            </a:r>
            <a:endParaRPr kumimoji="0" lang="en-US" altLang="zh-CN" sz="4800" b="1" i="0" u="none" strike="noStrike" kern="1200" cap="none" spc="0" normalizeH="0" baseline="0" noProof="0" dirty="0">
              <a:ln w="12700">
                <a:solidFill>
                  <a:srgbClr val="84CBC5">
                    <a:lumMod val="50000"/>
                  </a:srgbClr>
                </a:solidFill>
                <a:prstDash val="solid"/>
              </a:ln>
              <a:solidFill>
                <a:srgbClr val="F0F0F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 w="12700">
                  <a:solidFill>
                    <a:srgbClr val="84CBC5">
                      <a:lumMod val="50000"/>
                    </a:srgbClr>
                  </a:solidFill>
                  <a:prstDash val="solid"/>
                </a:ln>
                <a:solidFill>
                  <a:srgbClr val="F0F0F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敬请指正</a:t>
            </a:r>
            <a:endParaRPr kumimoji="0" lang="en-US" altLang="ko-KR" sz="4800" b="1" i="0" u="none" strike="noStrike" kern="1200" cap="none" spc="0" normalizeH="0" baseline="0" noProof="0" dirty="0">
              <a:ln w="12700">
                <a:solidFill>
                  <a:srgbClr val="84CBC5">
                    <a:lumMod val="50000"/>
                  </a:srgbClr>
                </a:solidFill>
                <a:prstDash val="solid"/>
              </a:ln>
              <a:solidFill>
                <a:srgbClr val="F0F0F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229" name="PA_圆角矩形 1"/>
          <p:cNvSpPr/>
          <p:nvPr>
            <p:custDataLst>
              <p:tags r:id="rId3"/>
            </p:custDataLst>
          </p:nvPr>
        </p:nvSpPr>
        <p:spPr>
          <a:xfrm>
            <a:off x="5428300" y="4709609"/>
            <a:ext cx="1567623" cy="3870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2022.05.16</a:t>
            </a:r>
          </a:p>
        </p:txBody>
      </p:sp>
      <p:sp>
        <p:nvSpPr>
          <p:cNvPr id="69" name="椭圆 68"/>
          <p:cNvSpPr/>
          <p:nvPr/>
        </p:nvSpPr>
        <p:spPr>
          <a:xfrm>
            <a:off x="4600658" y="5846079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335467" y="5572341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399755" y="448147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620763" y="491330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986341" y="583586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2766397" y="6182611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435241" y="556644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187012" y="5976140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467240" y="576964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368613" y="5711591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381642" y="5871248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178662" y="4885152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854484" y="4984938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473734" y="604710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403305" y="454215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7135041" y="567779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5743395" y="538035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8794" y="410309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429865" y="502236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8354415" y="612353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2429865" y="561291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8753628" y="5886240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4992829" y="543681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909368" y="5420442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4756585" y="422592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169352" y="589264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7848026" y="5926814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7425230" y="5543712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2525277" y="526938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8827748" y="6147962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366002" y="6147962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8345919" y="432581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4069838" y="4389937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4373350" y="5803928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4890350" y="639798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110994" y="6026521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175646" y="5738943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3731474" y="5766157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6117972" y="6244886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511530" y="611290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7266224" y="4840630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4932145" y="5906430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5796763" y="5774010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6472585" y="5873796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6186835" y="477490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5114544" y="6087199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637596" y="471775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2938219" y="5382349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670033" y="5648142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6520509" y="5407804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012307" y="5875564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6450707" y="5562357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2202557" y="5570764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6610930" y="6325675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717719" y="5413950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467824" y="5770973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6481103" y="5656175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7027894" y="5194383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4842369" y="6300887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096324" y="6111193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7146113" y="5644780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3127299" y="6094416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4240565" y="6300887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3734023" y="5887931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9240718" y="4131918"/>
            <a:ext cx="928980" cy="9289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3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996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3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13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repeatCount="2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repeatCount="2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0" dur="13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2" dur="13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4" dur="13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6" dur="13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3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5400000">
                                      <p:cBhvr>
                                        <p:cTn id="51" dur="13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7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3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9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5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1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7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93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99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75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5" dur="1125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11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2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17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8" presetID="53" presetClass="entr" presetSubtype="16" repeatCount="2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3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4" presetID="53" presetClass="entr" presetSubtype="16" repeatCount="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9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0" presetID="53" presetClass="entr" presetSubtype="16" repeatCount="2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35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6" presetID="53" presetClass="entr" presetSubtype="16" repeatCount="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1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2" presetID="53" presetClass="entr" presetSubtype="16" repeatCount="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7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8" presetID="53" presetClass="entr" presetSubtype="16" repeatCount="200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3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4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9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0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412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5" dur="1237" fill="hold">
                                          <p:stCondLst>
                                            <p:cond delay="2062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6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50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71" dur="10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2" presetID="63" presetClass="path" presetSubtype="0" repeatCount="2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875E-6 4.44444E-6 L 0.63216 4.44444E-6 " pathEditMode="relative" rAng="0" ptsTypes="AA">
                                      <p:cBhvr>
                                        <p:cTn id="17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15" y="0"/>
                                    </p:animMotion>
                                    <p:set>
                                      <p:cBhvr additive="base">
                                        <p:cTn id="174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.63216 -2.22222E-6 L 1.70573 -2.22222E-6 " pathEditMode="relative" rAng="0" ptsTypes="AA">
                                      <p:cBhvr additive="base">
                                        <p:cTn id="175" dur="5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72" y="0"/>
                                    </p:animMotion>
                                    <p:set>
                                      <p:cBhvr additive="base">
                                        <p:cTn id="176" dur="750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63" presetClass="pat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1.48148E-6 L 0.63216 -1.48148E-6 " pathEditMode="relative" rAng="0" ptsTypes="AA">
                                      <p:cBhvr additive="base">
                                        <p:cTn id="178" dur="4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2" y="0"/>
                                    </p:animMotion>
                                    <p:set>
                                      <p:cBhvr additive="base">
                                        <p:cTn id="179" dur="25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.63216 -2.22222E-6 L 1.70573 -2.22222E-6 " pathEditMode="relative" rAng="0" ptsTypes="AA">
                                      <p:cBhvr additive="base">
                                        <p:cTn id="180" dur="350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72" y="0"/>
                                    </p:animMotion>
                                    <p:set>
                                      <p:cBhvr additive="base">
                                        <p:cTn id="181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5" presetClass="path" presetSubtype="0" repeatCount="2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29167E-6 2.96296E-6 L -0.80938 2.96296E-6 " pathEditMode="relative" rAng="0" ptsTypes="AA">
                                      <p:cBhvr additive="base">
                                        <p:cTn id="183" dur="4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69" y="0"/>
                                    </p:animMotion>
                                    <p:set>
                                      <p:cBhvr additive="base">
                                        <p:cTn id="184" dur="5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-0.80938 -2.22222E-6 L -2.00625 -2.22222E-6 " pathEditMode="relative">
                                      <p:cBhvr additive="base">
                                        <p:cTn id="185" dur="60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186" dur="700" fill="hold">
                                          <p:stCondLst>
                                            <p:cond delay="15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5" presetClass="path" presetSubtype="0" repeatCount="2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3.33333E-6 L -0.48307 -3.33333E-6 " pathEditMode="relative" rAng="0" ptsTypes="AA">
                                      <p:cBhvr additive="base">
                                        <p:cTn id="18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54" y="0"/>
                                    </p:animMotion>
                                    <p:set>
                                      <p:cBhvr additive="base">
                                        <p:cTn id="189" dur="3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-0.80938 -2.22222E-6 L -2.00625 -2.22222E-6 " pathEditMode="relative">
                                      <p:cBhvr additive="base">
                                        <p:cTn id="190" dur="5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191" dur="500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63" presetClass="pat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2.22222E-6 L 0.63216 2.22222E-6 " pathEditMode="relative" rAng="0" ptsTypes="AA">
                                      <p:cBhvr additive="base">
                                        <p:cTn id="193" dur="7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2" y="0"/>
                                    </p:animMotion>
                                    <p:set>
                                      <p:cBhvr additive="base">
                                        <p:cTn id="194" dur="2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.63216 2.22222E-6 L 1.70573 2.22222E-6 " pathEditMode="relative" rAng="0" ptsTypes="AA">
                                      <p:cBhvr additive="base">
                                        <p:cTn id="195" dur="35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72" y="0"/>
                                    </p:animMotion>
                                    <p:set>
                                      <p:cBhvr additive="base">
                                        <p:cTn id="196" dur="500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12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13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14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15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C 0.07122 -0.04398 0.06237 -0.16273 0.0901 -0.27847 " pathEditMode="relative" rAng="0" ptsTypes="AA">
                                      <p:cBhvr>
                                        <p:cTn id="217" dur="2714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2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2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C -0.01133 -0.10556 -0.06198 -0.18449 -0.00769 -0.31459 " pathEditMode="relative" rAng="0" ptsTypes="AA">
                                      <p:cBhvr>
                                        <p:cTn id="225" dur="3409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28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2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30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31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6472 -0.13542 0.07722 -0.05139 0.13164 -0.18125 " pathEditMode="relative" rAng="0" ptsTypes="AA">
                                      <p:cBhvr>
                                        <p:cTn id="233" dur="306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36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37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38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39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0.08373 -0.1206 0.14375 -0.01111 0.19831 -0.14097 " pathEditMode="relative" rAng="0" ptsTypes="AA">
                                      <p:cBhvr>
                                        <p:cTn id="241" dur="292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44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45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46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47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C -0.04023 -0.14422 0.01732 -0.1956 -0.00299 -0.34422 " pathEditMode="relative" rAng="0" ptsTypes="AA">
                                      <p:cBhvr>
                                        <p:cTn id="249" dur="219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52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53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54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55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C 0.00378 -0.22477 0.15404 -0.14306 0.13373 -0.2912 " pathEditMode="relative" rAng="0" ptsTypes="AA">
                                      <p:cBhvr>
                                        <p:cTn id="257" dur="234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60" dur="419" fill="hold">
                                          <p:stCondLst>
                                            <p:cond delay="2933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6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6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63" dur="38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C 0.03229 -0.19769 0.04193 -0.19838 0.1336 -0.29121 " pathEditMode="relative" rAng="0" ptsTypes="AA">
                                      <p:cBhvr>
                                        <p:cTn id="265" dur="219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68" dur="314" fill="hold">
                                          <p:stCondLst>
                                            <p:cond delay="2197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69" dur="3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70" dur="1" fill="hold">
                                          <p:stCondLst>
                                            <p:cond delay="251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71" dur="28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C 0.10703 -0.07315 0.10599 -0.1625 0.13359 -0.2912 " pathEditMode="relative" rAng="0" ptsTypes="AA">
                                      <p:cBhvr>
                                        <p:cTn id="273" dur="254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76" dur="407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77" dur="4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78" dur="1" fill="hold">
                                          <p:stCondLst>
                                            <p:cond delay="325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79" dur="37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C 0.00104 -0.11574 -0.11797 -0.13287 -0.09036 -0.26157 " pathEditMode="relative" rAng="0" ptsTypes="AA">
                                      <p:cBhvr>
                                        <p:cTn id="281" dur="3501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84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85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86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87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C 0.07604 -0.05301 0.06667 -0.19606 0.09636 -0.33519 " pathEditMode="relative" rAng="0" ptsTypes="AA">
                                      <p:cBhvr>
                                        <p:cTn id="289" dur="3347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92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93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94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95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C 0.06432 -0.17315 0.07669 -0.06574 0.13086 -0.23172 " pathEditMode="relative" rAng="0" ptsTypes="AA">
                                      <p:cBhvr>
                                        <p:cTn id="297" dur="218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00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01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02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03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C -0.01471 -0.12338 -0.08021 -0.21551 -0.01002 -0.36713 " pathEditMode="relative" rAng="0" ptsTypes="AA">
                                      <p:cBhvr>
                                        <p:cTn id="305" dur="2645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08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09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10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11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C 0.00286 -0.24884 0.12018 -0.15833 0.10442 -0.32222 " pathEditMode="relative" rAng="0" ptsTypes="AA">
                                      <p:cBhvr>
                                        <p:cTn id="313" dur="2595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16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17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18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19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C -0.04479 -0.16574 -0.08151 -0.08634 -0.12149 -0.25023 " pathEditMode="relative" rAng="0" ptsTypes="AA">
                                      <p:cBhvr>
                                        <p:cTn id="321" dur="296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24" dur="273" fill="hold">
                                          <p:stCondLst>
                                            <p:cond delay="190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25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26" dur="1" fill="hold">
                                          <p:stCondLst>
                                            <p:cond delay="2181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27" dur="25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C -0.1401 -0.18588 0.06042 -0.25185 -0.01041 -0.44283 " pathEditMode="relative" rAng="0" ptsTypes="AA">
                                      <p:cBhvr>
                                        <p:cTn id="329" dur="268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22153"/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32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3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34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35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11022E-16 C 0.10482 -0.20694 0.17995 -0.01921 0.24831 -0.2419 " pathEditMode="relative" rAng="0" ptsTypes="AA">
                                      <p:cBhvr>
                                        <p:cTn id="337" dur="2965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40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4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4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43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2.59259E-6 C 0.00156 -0.15486 -0.1642 -0.17778 -0.12566 -0.34954 " pathEditMode="relative" rAng="0" ptsTypes="AA">
                                      <p:cBhvr>
                                        <p:cTn id="345" dur="2662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3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48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49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50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51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C 0.07123 -0.04398 0.06237 -0.16273 0.09011 -0.27847 " pathEditMode="relative" rAng="0" ptsTypes="AA">
                                      <p:cBhvr>
                                        <p:cTn id="353" dur="28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56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57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58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59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 0.07317 0.02848 0.16263 -0.03726 " pathEditMode="relative" rAng="0" ptsTypes="AA">
                                      <p:cBhvr>
                                        <p:cTn id="361" dur="384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64" dur="334" fill="hold">
                                          <p:stCondLst>
                                            <p:cond delay="2341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65" dur="3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66" dur="1" fill="hold">
                                          <p:stCondLst>
                                            <p:cond delay="267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67" dur="30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C 0.0323 -0.19768 0.04193 -0.19838 0.1336 -0.2912 " pathEditMode="relative" rAng="0" ptsTypes="AA">
                                      <p:cBhvr>
                                        <p:cTn id="369" dur="2813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72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73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74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75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C 0.1069 -0.07315 0.10586 -0.1625 0.13359 -0.29121 " pathEditMode="relative" rAng="0" ptsTypes="AA">
                                      <p:cBhvr>
                                        <p:cTn id="377" dur="344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80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81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82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83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C 0.07122 -0.04399 0.06237 -0.16274 0.0901 -0.27848 " pathEditMode="relative" rAng="0" ptsTypes="AA">
                                      <p:cBhvr>
                                        <p:cTn id="385" dur="2714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88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89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90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91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C 0.07604 -0.05301 0.06667 -0.19606 0.09636 -0.33518 " pathEditMode="relative" rAng="0" ptsTypes="AA">
                                      <p:cBhvr>
                                        <p:cTn id="393" dur="334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3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96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97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98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99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C 0.0332 -0.23611 0.0431 -0.23704 0.13763 -0.34769 " pathEditMode="relative" rAng="0" ptsTypes="AA">
                                      <p:cBhvr>
                                        <p:cTn id="401" dur="351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4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04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05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06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07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C 0.00143 -0.15486 -0.16406 -0.17778 -0.12565 -0.34954 " pathEditMode="relative" rAng="0" ptsTypes="AA">
                                      <p:cBhvr>
                                        <p:cTn id="409" dur="2662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4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12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13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14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15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7 0.02847 0.16263 -0.03727 " pathEditMode="relative" rAng="0" ptsTypes="AA">
                                      <p:cBhvr>
                                        <p:cTn id="417" dur="384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20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21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22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23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C 0.1069 -0.07315 0.10586 -0.1625 0.13359 -0.29121 " pathEditMode="relative" rAng="0" ptsTypes="AA">
                                      <p:cBhvr>
                                        <p:cTn id="425" dur="344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4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2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3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C -0.01133 -0.10579 -0.06198 -0.18449 -0.00768 -0.31459 " pathEditMode="relative" rAng="0" ptsTypes="AA">
                                      <p:cBhvr>
                                        <p:cTn id="433" dur="2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4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3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3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3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96296E-6 C 0.06471 -0.13541 0.07708 -0.05139 0.13151 -0.18125 " pathEditMode="relative" rAng="0" ptsTypes="AA">
                                      <p:cBhvr>
                                        <p:cTn id="441" dur="2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4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4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0.08373 -0.1206 0.14375 -0.01111 0.19831 -0.14097 " pathEditMode="relative" rAng="0" ptsTypes="AA">
                                      <p:cBhvr>
                                        <p:cTn id="449" dur="2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4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5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5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5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C 0.00377 -0.22477 0.1539 -0.14305 0.13372 -0.2912 " pathEditMode="relative" rAng="0" ptsTypes="AA">
                                      <p:cBhvr>
                                        <p:cTn id="457" dur="2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4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6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6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C 0.10703 -0.07315 0.10599 -0.1625 0.13359 -0.2912 " pathEditMode="relative" rAng="0" ptsTypes="AA">
                                      <p:cBhvr>
                                        <p:cTn id="465" dur="2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4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6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7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C 0.00104 -0.11574 -0.11797 -0.13287 -0.09037 -0.26157 " pathEditMode="relative" rAng="0" ptsTypes="AA">
                                      <p:cBhvr>
                                        <p:cTn id="473" dur="2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4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76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77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78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79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C 0.07123 -0.04398 0.06237 -0.16273 0.09011 -0.27847 " pathEditMode="relative" rAng="0" ptsTypes="AA">
                                      <p:cBhvr>
                                        <p:cTn id="481" dur="271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4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8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8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C -0.01133 -0.10555 -0.06198 -0.18449 -0.00768 -0.31458 " pathEditMode="relative" rAng="0" ptsTypes="AA">
                                      <p:cBhvr>
                                        <p:cTn id="489" dur="340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4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92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9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94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95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48148E-6 C 0.06471 -0.13542 0.07721 -0.05139 0.13164 -0.18125 " pathEditMode="relative" rAng="0" ptsTypes="AA">
                                      <p:cBhvr>
                                        <p:cTn id="497" dur="306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4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00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01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02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03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C -0.04011 -0.14375 -0.07305 -0.07477 -0.10899 -0.21713 " pathEditMode="relative" rAng="0" ptsTypes="AA">
                                      <p:cBhvr>
                                        <p:cTn id="505" dur="35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5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08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09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10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11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48148E-6 C 0.08372 -0.1206 0.14375 -0.01111 0.19831 -0.14097 " pathEditMode="relative" rAng="0" ptsTypes="AA">
                                      <p:cBhvr>
                                        <p:cTn id="513" dur="292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5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16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17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18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19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C -0.04024 -0.14421 0.01732 -0.1956 -0.003 -0.34421 " pathEditMode="relative" rAng="0" ptsTypes="AA">
                                      <p:cBhvr>
                                        <p:cTn id="521" dur="219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5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24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25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26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27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C 0.00378 -0.22476 0.15404 -0.14305 0.13373 -0.2912 " pathEditMode="relative" rAng="0" ptsTypes="AA">
                                      <p:cBhvr>
                                        <p:cTn id="529" dur="234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5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32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33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34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35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C 0.07604 -0.05301 0.06666 -0.19607 0.09635 -0.33519 " pathEditMode="relative" rAng="0" ptsTypes="AA">
                                      <p:cBhvr>
                                        <p:cTn id="537" dur="3347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5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40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41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42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43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C 0.06432 -0.17315 0.07669 -0.06574 0.13086 -0.23171 " pathEditMode="relative" rAng="0" ptsTypes="AA">
                                      <p:cBhvr>
                                        <p:cTn id="545" dur="218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5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48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49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50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51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C -0.01471 -0.12338 -0.08021 -0.21551 -0.01003 -0.36713 " pathEditMode="relative" rAng="0" ptsTypes="AA">
                                      <p:cBhvr>
                                        <p:cTn id="553" dur="2645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5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56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57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58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59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00287 -0.24884 0.12018 -0.15833 0.10443 -0.32222 " pathEditMode="relative" rAng="0" ptsTypes="AA">
                                      <p:cBhvr>
                                        <p:cTn id="561" dur="2595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5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64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65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66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67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C -0.04479 -0.16551 -0.08151 -0.08634 -0.12148 -0.25023 " pathEditMode="relative" rAng="0" ptsTypes="AA">
                                      <p:cBhvr>
                                        <p:cTn id="569" dur="296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5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72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7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74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75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10482 -0.20695 0.17995 -0.01922 0.24831 -0.2419 " pathEditMode="relative" rAng="0" ptsTypes="AA">
                                      <p:cBhvr>
                                        <p:cTn id="577" dur="2965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5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80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81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82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83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C 0.03321 -0.23611 0.0431 -0.23704 0.13764 -0.34769 " pathEditMode="relative" rAng="0" ptsTypes="AA">
                                      <p:cBhvr>
                                        <p:cTn id="585" dur="351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5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88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8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90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91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4.44444E-6 C 0.00156 -0.15487 -0.16419 -0.17778 -0.12565 -0.34954 " pathEditMode="relative" rAng="0" ptsTypes="AA">
                                      <p:cBhvr>
                                        <p:cTn id="593" dur="266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5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96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97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98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99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C 0.07123 -0.04399 0.06237 -0.16274 0.09011 -0.27848 " pathEditMode="relative" rAng="0" ptsTypes="AA">
                                      <p:cBhvr>
                                        <p:cTn id="601" dur="282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6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04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05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06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07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C 0.00378 -0.22477 0.15404 -0.14283 0.13373 -0.29121 " pathEditMode="relative" rAng="0" ptsTypes="AA">
                                      <p:cBhvr>
                                        <p:cTn id="609" dur="229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6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12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13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14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15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617" dur="384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20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21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22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23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C 0.00105 -0.11574 -0.11796 -0.13287 -0.09036 -0.26157 " pathEditMode="relative" rAng="0" ptsTypes="AA">
                                      <p:cBhvr>
                                        <p:cTn id="625" dur="365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6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28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29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30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31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C 0.1069 -0.07315 0.10586 -0.1625 0.1336 -0.29121 " pathEditMode="relative" rAng="0" ptsTypes="AA">
                                      <p:cBhvr>
                                        <p:cTn id="633" dur="344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6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36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37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38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39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C 0.07604 -0.05301 0.06666 -0.19607 0.09635 -0.33519 " pathEditMode="relative" rAng="0" ptsTypes="AA">
                                      <p:cBhvr>
                                        <p:cTn id="641" dur="3347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6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44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45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46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47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C 0.0332 -0.23611 0.0431 -0.23704 0.13763 -0.34769 " pathEditMode="relative" rAng="0" ptsTypes="AA">
                                      <p:cBhvr>
                                        <p:cTn id="649" dur="35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6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52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5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54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55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C 0.00143 -0.15486 -0.16407 -0.17778 -0.12565 -0.34954 " pathEditMode="relative" rAng="0" ptsTypes="AA">
                                      <p:cBhvr>
                                        <p:cTn id="657" dur="266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6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60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61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62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63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48148E-6 C 0.06471 -0.13542 0.07708 -0.05139 0.13151 -0.18125 " pathEditMode="relative" rAng="0" ptsTypes="AA">
                                      <p:cBhvr>
                                        <p:cTn id="665" dur="222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6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68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69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70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71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673" dur="384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7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7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7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C 0.07123 -0.04398 0.06237 -0.16273 0.09011 -0.27847 " pathEditMode="relative" rAng="0" ptsTypes="AA">
                                      <p:cBhvr>
                                        <p:cTn id="681" dur="2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6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8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8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6471 -0.13542 0.07708 -0.05139 0.13151 -0.18125 " pathEditMode="relative" rAng="0" ptsTypes="AA">
                                      <p:cBhvr>
                                        <p:cTn id="689" dur="2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6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9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9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9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697" dur="2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0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0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0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C 0.00378 -0.22477 0.15391 -0.14305 0.13373 -0.2912 " pathEditMode="relative" rAng="0" ptsTypes="AA">
                                      <p:cBhvr>
                                        <p:cTn id="705" dur="2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7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0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0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1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C 0.03229 -0.19768 0.04193 -0.19838 0.1336 -0.2912 " pathEditMode="relative" rAng="0" ptsTypes="AA">
                                      <p:cBhvr>
                                        <p:cTn id="713" dur="2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7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1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1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C 0.00104 -0.11574 -0.11797 -0.13287 -0.09036 -0.26158 " pathEditMode="relative" rAng="0" ptsTypes="AA">
                                      <p:cBhvr>
                                        <p:cTn id="721" dur="2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722" presetID="6" presetClass="emp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3" dur="125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4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7.40741E-7 L 0.19596 -7.40741E-7 " pathEditMode="relative" rAng="0" ptsTypes="AA">
                                      <p:cBhvr>
                                        <p:cTn id="725" dur="7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1" grpId="0" animBg="1"/>
      <p:bldP spid="231" grpId="1" animBg="1"/>
      <p:bldP spid="231" grpId="2" animBg="1"/>
      <p:bldP spid="231" grpId="3" animBg="1"/>
      <p:bldP spid="181" grpId="0" animBg="1"/>
      <p:bldP spid="181" grpId="1" animBg="1"/>
      <p:bldP spid="182" grpId="0" animBg="1"/>
      <p:bldP spid="184" grpId="0" animBg="1"/>
      <p:bldP spid="186" grpId="0" animBg="1"/>
      <p:bldP spid="188" grpId="0" animBg="1"/>
      <p:bldP spid="190" grpId="0" animBg="1"/>
      <p:bldP spid="194" grpId="0" animBg="1"/>
      <p:bldP spid="196" grpId="0" animBg="1"/>
      <p:bldP spid="198" grpId="0" animBg="1"/>
      <p:bldP spid="203" grpId="0" animBg="1"/>
      <p:bldP spid="205" grpId="0" animBg="1"/>
      <p:bldP spid="206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7" grpId="0" animBg="1"/>
      <p:bldP spid="218" grpId="0" animBg="1"/>
      <p:bldP spid="219" grpId="0" animBg="1"/>
      <p:bldP spid="227" grpId="0"/>
      <p:bldP spid="228" grpId="0"/>
      <p:bldP spid="229" grpId="0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4" grpId="0" animBg="1"/>
      <p:bldP spid="13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786255" y="1351508"/>
            <a:ext cx="861949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针对</a:t>
            </a:r>
            <a:r>
              <a:rPr lang="zh-CN" sz="2400" b="1" dirty="0">
                <a:solidFill>
                  <a:srgbClr val="78AF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软件工程专业课程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的师生和部分渴望了解软件工程专业课程的同学，他们需要一个相互学习交流、获取资料、了解课程动态的平台。</a:t>
            </a:r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“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菜码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是一个专供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软件工程专业相关课程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学习交流的网站，它将提供师生便捷的课程资料传播途径和交流方式。系统将设立教师端登录和学生端登录以及游客登录三种登录入口，提供给不同用户不一样的功能展示，更加合理地满足不同用户的需求。</a:t>
            </a:r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不同于现有的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BB</a:t>
            </a: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学在城院平台，我们的网站能够更加详细地展示课程的信息、提供课程教师的联系方式，并且能发布自己在课程中的想法或疑惑，与老师或者同学进行课程中的交流。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466C0C-F3C7-4FB0-ACE3-F38BDC36BF2B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愿景申明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3725" y="1350010"/>
            <a:ext cx="6093460" cy="538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055485" y="1550750"/>
            <a:ext cx="454279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菜码”是一个</a:t>
            </a:r>
            <a:r>
              <a:rPr lang="zh-CN" sz="2400" b="0" dirty="0">
                <a:solidFill>
                  <a:srgbClr val="78AF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软件工程专业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的辅助学习工具，它主要分为学生、教师、管理员、游客四种角色，学生和教师的主要功能为：资料上传与下载、在平台上发布博客讨论等。管理员的主要功能是：对违规的言论进行审核，必要时进行强制删除；以及审核平台中的各类模块。游客的主要功能有：查看平台上的资料与博客。该网站能够为师生提供一个良好的学习交流方式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C9124-A68A-49B6-B528-5491F5E72002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上下文图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1616075"/>
            <a:ext cx="9174480" cy="4932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74FA717-9F02-409F-8042-9184F808FCED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特性树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024630" y="876935"/>
            <a:ext cx="4142105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02</a:t>
            </a: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用户群分类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61465" y="1739265"/>
          <a:ext cx="9068435" cy="470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5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9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用户类别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用户姓名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当前身份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选择原因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责任及义务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36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老师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项目发起人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需求工程项目最后的验收人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主导PC端的开发；对阶段性项目成果进行检查和评审；需要提出正确合理的项目需求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4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胡隽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教师用户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需要从教师角度对项目提出建议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游客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陆世航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需要在平台上与其他用户进行交流共同，需要团队沟通协作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给出有关“注册用户”这一角色所需的需求；能够持续地给予需求、建议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季雨林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学生用户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1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余佳秀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管理员用户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富有责任心，能力较强，管理经验丰富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给出有关“管理员”这一角色所需的需求；能够持续地给予需求确认、需求改进建议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C9663C6-9F38-441D-9CDD-8F9D20BFBBAD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用户群分类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5" y="1854200"/>
            <a:ext cx="10141585" cy="43192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1B58E9-1BE8-4C7E-9D8B-FE721917B25D}"/>
              </a:ext>
            </a:extLst>
          </p:cNvPr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用户邀请函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教师管理员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AD49515-C54E-40A8-934E-0FE6E8DEECDE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DmNqk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5japKJGX/Cx0DAAA2DAAAJwAAAHVuaXZlcnNhbC9mbGFzaF9wdWJsaXNoaW5nX3NldHRpbmdzLnhtbNVW3W7aMBS+5yksT70sabt261CgqgpoVVtAhWnrVWViQ6z6J4ttKL3a0+zB9iQ7joGC2nXpD9ImFBEfn/OdX39xfHQrBZqw3HCt6ni3uoMRU4mmXI3r+MugvX2IkbFEUSK0YnWsNEZHjUqcuaHgJu0za0HVIIBRppbZOk6tzWpRNJ1Oq9xkud/VwlnAN9VEyyjLmWHKsjzKBJnBn51lzOA5QgkAeKRWc7NGpYJQHJAuNHWCIU4hcsV9UkS0BTEpjoLakCQ341w7RU+00DnKx8M6fnd47H8LnQDV5JIpXxPTAKEX2xqhlPsoiOjzO4ZSxscphLu3j9GUU5sWr5HXj6OHKAV2SJ14lBMNNVB2Di+ZJZRYEpbBn2W31iwEQURnikieDGAH+fzruDm4/nzVa12en3bOrgfd7vngtBeCKGyidZw4WncUQ0Da5Qlb+omJtSRJIW6wGRFhWBytihZqI63WgvNrNNQCal9YwRjJIaMdItlKN/o3XLVBcxejESQiZnV8nHMiMOKWCJ4sjY0bGstt0fX2qiYCLBhPhi76+N59qE6Sktyw1bAWO8bXPGl81U5QNNMOCX7DkNUI8ncS3lKGVpuDRrmWhRTGxyIjOHiccDZl9Kio6RzwT46uwIV0YAmzmglmg4fvjt+hIRvpHHAZmcBkg5ybgF99FnBGjLkHJYsYt/rnp83W9Wmn2fq25RMkdEJU8kxwaDiTmd0IPpkhpe3CDsqREGdY0RTKabFXJrfqy9tguHQitPmtm7ECvcGWbMbLcxrz1whKu03JpDiI/nAV0HAEObQkYMJGAnTBlWNlAROikFZihkgCtGb8sZ5w7QxIwgEO0OblEQZ7xFWxGgO1gcecsrwU5M7u3vv9gw8fDz/VqtGvHz+3nzSaE35PEO8uMP7Jk5S/pP2HbBhHnqUfJ22bu3+Ts69a/TJl7XTLaHXPymhdho9Cb+WDUCoEIJFxOBRAI4JLbhl9y5F4QVtf9S0OM7GZtm4w59eM8n+Tclgtr3Vr97g4evSi6XckV1xCITyFLW+njYP9HbgZPrpVqQDa+l2/UfkNUEsDBBQAAgAIADmNqkqJxK+4sgIAAFUKAAAhAAAAdW5pdmVyc2FsL2ZsYXNoX3NraW5fc2V0dGluZ3MueG1slVZtb9sgEP6+XxFl3+vuNZ1EI7VpJlXq1mqt+h3bFxsFgwU4Xf79OMAxTuzGy6lSeO55uOO4IyV6y8Tyw2xGMsmlegZjmCg0Ii02Y/n1PG2MkeIik8KAMBdCqory+fLjT/chiWOeU8kdqKmaDc2gC7NwnymSEOPbAm1MkMmqpmL/IAt5kdJsWyjZiPxsauW+BsWZ2Frm5Y/Faj0agDNt7g1UvZzWV2jTJLUCrQFT+r5GO6viNAXeRrp0n4maLtT7pz+S7ZhmxsluPqGNyWpaQL/IVzdo43xhd+/fygLtfYGBv8ZSv3xGG6VyugfV3/zuK9qoQtZN/T89UitZYEH7mvcv8aDhkuZ2/DCrS7SzAjwQBjp7C6E87qx3ESl8jeee4LgqyZ+wrkcPAl56ymG5oVwDSdqld+pSvj02xg7IgRBDHenJZv1EGw1Lo5rA6rCO9wfemMgjUgA6xqvkTQUrn3BE7OMdf7W6dW9FnN8BixJUsAtglGEHdszftq4nzAjsmM+c5fAo+P6EfuzxmvaOb2m4zaj8XturvvWCoHbZ1qtdtV6M9ICTq6PQAWg5lcxhqTGdF1YB3hpJHOZTSk5yIoLuWEENk+IX8tK9O4wmyZEjtNpwYxHDDIehfnM52lc6vi+3ntCO/lehO5xfz4x9xK/n1BialZX9VdLzWdDZKbGFmSfDCnwmLR3UvdjISONij4kqqragXqTkU8MIaUBP3V760RqjkySqAUmGq0zCJkPlF02VglrbW2PQtk0f87ySFSW3f+aVwRvkfcGI0ytNabcTlB26MgJCCwBVWdn2rF94T9VwwzjsoJ38CHAHHjsZ0bZHx9rtxjzAxsQNF5BJHRkeiq5TYl7fMSB4tXkNK7xnQtcbmmp3tN7gn3uW29cMmy8meSA0U29r6z8togXx38l/UEsDBBQAAgAIADmNqkpGdqD88gIAAEcLAAAmAAAAdW5pdmVyc2FsL2h0bWxfcHVibGlzaGluZ19zZXR0aW5ncy54bWzNVt1O2zAUvu9TWJ64pAHGNlalRYiCQGO0op02rtBp7DYWjp3ZTku52tPswfYkO47b0grWBUSnqYoaH5/znT+fL44P7zJJxtxYoVWT7tZ3KOEq0UyoUZN+6Z9uH1BiHSgGUivepEpTctiqxXkxkMKmPe4cqlqCMMo2ctekqXN5I4omk0ld2Nz4XS0Lh/i2nugsyg23XDluolzCFP/cNOeWzhAqAOCTaTUza9VqhMQB6bNmheREMIxcCZ8UyDOXSRoFrQEktyOjC8WOtdSGmNGgSd8cHPnfXCcgtUXGlS+JbaHQi10DGBM+CJA9cc9JysUoxWj39imZCObS8jXy+nH0GKXEDpmDRznWWALlZvAZd8DAQVgGf47fOTsXBBGbKshE0scd4tNv0nb/5uy6e3J1cX756abf6Vz0z7shiNImWsWJo1VHMQakC5PwhZ8YnIMkxbjRZgjS8jhaFs3VhlqtBOfXZKAllr60omSIkcppkx4ZAZIS4UCKZLHrwIy4OxUSc/C2u/WhcvQBMOSbpGAsX3Y037G+iknrqy4kI1NdECluOXGaYEZFhm8pJ8vlJkOjs1IqwTpipWCcjAWfcHZYVmkG+CdH1+giK9ASD18uuQsevhfingz4UBvE5TDGo4pyYQN+/VnAOVj7AArzGLd6F+ftk5vzy/bJty2fILAxqOSZ4NhCnuVuI/gwJUq7uR2WI4HC8rIpTLByr0pu9Ze3wYqskKHNr92MJegNtmQzXp7TmL9GUNltCuNyEP1wldA4ggJbEjBxI8FxF6rgVQETUEQrOSWQIFFZP9ZjoQuLkjDAAdq+PMJgT4QqVyP8cqBHw7ipBLmzu/d2/937DwcfG/Xo14+f22uNZhTeleDdBQ4/XkviCyJ/zIZx5LnzaRp2pvhXLHx90qtSqMtOFa3OpypaV4Hmu0sUXykEpIVROOZIDFJkwnH2mk1+QaPWfy9DG1+pURvMYu1x+3+TCKvF9WjlPhRHT17Yaihfvfy2ar8BUEsDBBQAAgAIADmNqkpF+P6SmAEAAB8GAAAfAAAAdW5pdmVyc2FsL2h0bWxfc2tpbl9zZXR0aW5ncy5qc42UTW/CMAyG7/yKKrtOiH122w0NJk3iMGncph3SYkpFmlRJ2tEh/vvq8NEmTQfxhb48fR27sreDoD4kJsFLsDW/zfOH/Ww0QE3LAq5tnfXoGepEsXQB8zQDlnIgDlIeXz3Ju4bwGRNuTKPqE21Vy48I/GdJmWrjucdCejTl0Uqf4Y8H3PjAX6u0Q1n7klp9jgqtBR/GgmvgesiFzKhhyNWbOe0KHViUIM+gSxqDZRqa00c2jg8hRpuLRZZTXs1EIoYRjdeJFAVf9OVfVTnI+ouv98DoOXydWnYsVfpdQ+Ymnj5h9JO5BKXgkPdxiuGFGY2AtXxH5vyDWsbdghy6TFWqj/T4BqNN5zSBTpeexhg2xmuvTjdDjC6nYaP3xN0thkUwWoHsWE3uMSxQ5EV+wQfMpUiwIx202/MTygRdpDw5pB5heDm8LNr2da8p1Fx/QqwREs4IrTwTmfVtjgvGXnsHVzlZZ76ZZz6R+8T+ZeWKzRay7qPdRYLPXwGhWtN4ldX7oV6OdSOoXIOcC8HqAr7PXdXNNdj9AVBLAwQUAAIACAA5japK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5japKDNK2rG4AAABuAAAAHAAAAHVuaXZlcnNhbC9sb2NhbF9zZXR0aW5ncy54bWyzsa/IzVEoSy0qzszPs1Uy1DNQUkjNS85PycxLt1UKDXHTtVBSKC5JzEtJzMnPS7VVystXUrC347LJyU9OzAlOLSkBKixWKMhJrEwtCknNBTJKUv0Sc4Eqn7aueNm8QkFX4cn+dc+m7FTSt+MCAF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A5japKNdvZrWgBAADzAgAAKQAAAHVuaXZlcnNhbC9za2luX2N1c3RvbWl6YXRpb25fc2V0dGluZ3MueG1sjVLbahsxEH3PV4j8gCWNbgtbg67FkIdCE/K89aphiaMtK4WEoo+vNq1x3Lq0mqeZc+YMMzp9fpySfc5lfpq+D2Wa0+dYypQe8vYKoX4/H+bl0xJzLHlzqtxPaZxfdunrvNZaNZchjcMy2hXNW4zC20NKauVUy5hhFEnmqVfIeW4b1oHrwDbMUWL7zW8SP3WXuI+pXFbtN2fonw27lONSdmmMr1s4Z7+Hzjf4uAzj1Hh5K9ga9Ti1OrYGYoRL7ivVACCQ5Y44XKXspCbIY8YxVKMoUECEc9KJSiTl0LLQiabCfCcQk4xRV6mnrRtpbRy1VUJHiG7TvOpsDcFIjBEhBJirXEAwGDU2NA0Naj0gODAgqjaaKEDBBhNY9c4Ly5GiXmBcmTGA8em4p+3en+tU/e91juf8h+DFL7iIrt7aXDBXv39elka+jU/fDkOJ6MuQ4278cB3ubm6uf3nyzb9HxmrUtvFfff0DUEsDBBQAAgAIADmNqkrRO6BVfQEAAGUXAAAXAAAAdW5pdmVyc2FsL3VuaXZlcnNhbC5wbmfrDPBz5+WS4mJgYOD19HAJYmBg6WFgYM7nYAOK7Fd05AVSjMVB7k4M687JvARyWNIdfR0ZGDb2c/9JZAXyOQs8IosZGPgOgzDj8fwVKQwMYr88XRxDKuLe3jZctTpAwi3wuf0+E7MwpSWcSwSDft7jfHJv90HBI18Prvr3mMXMQrZ+2/vfG9e93qhz+vbbMmagmQ+4a3+dz3BczPn3rr/BrW1vvyQDBRn23c9wnr+3+eLjjxa1HED+gdIety98buuvv/7CCJK/bhx10eRfsLU1E5BTYLtY1PezzXw5kNSOeRe7lm1mBitSlQCJCDQJgniKo5xRzihnlDPKGeWMckY5o5xRzihnlDPKGeWMckY5o5xRzihnlDPKGRYcw7Ofa6pAjAdVbtqzrpXa2sLHin/vQxorfvx/W651LQN0kNnkG59b8vfff78ogkTu529ZeL6u6eKNzz9tpqVa/gUNRTe8N466kOG037qvPj5oxSfV7wxJIKWern4u65wSmgBQSwMEFAACAAgAOY2qSiGCv4RKAAAAawAAABsAAAB1bml2ZXJzYWwvdW5pdmVyc2FsLnBuZy54bWyzsa/IzVEoSy0qzszPs1Uy1DNQsrfj5bIpKEoty0wtV6gAigEFIUBJoRLINUJwyzNTSjJAKkwMEIIZqZnpGSW2ShampnBBfaCZAFBLAQIAABQAAgAIADmNqkoVDq0oZAQAAAcRAAAdAAAAAAAAAAEAAAAAAAAAAAB1bml2ZXJzYWwvY29tbW9uX21lc3NhZ2VzLmxuZ1BLAQIAABQAAgAIADmNqkokZf8LHQMAADYMAAAnAAAAAAAAAAEAAAAAAJ8EAAB1bml2ZXJzYWwvZmxhc2hfcHVibGlzaGluZ19zZXR0aW5ncy54bWxQSwECAAAUAAIACAA5japKicSvuLICAABVCgAAIQAAAAAAAAABAAAAAAABCAAAdW5pdmVyc2FsL2ZsYXNoX3NraW5fc2V0dGluZ3MueG1sUEsBAgAAFAACAAgAOY2qSkZ2oPzyAgAARwsAACYAAAAAAAAAAQAAAAAA8goAAHVuaXZlcnNhbC9odG1sX3B1Ymxpc2hpbmdfc2V0dGluZ3MueG1sUEsBAgAAFAACAAgAOY2qSkX4/pKYAQAAHwYAAB8AAAAAAAAAAQAAAAAAKA4AAHVuaXZlcnNhbC9odG1sX3NraW5fc2V0dGluZ3MuanNQSwECAAAUAAIACAA5japKPTwv0cEAAADlAQAAGgAAAAAAAAABAAAAAAD9DwAAdW5pdmVyc2FsL2kxOG5fcHJlc2V0cy54bWxQSwECAAAUAAIACAA5japKDNK2rG4AAABuAAAAHAAAAAAAAAABAAAAAAD2EAAAdW5pdmVyc2FsL2xvY2FsX3NldHRpbmdzLnhtbFBLAQIAABQAAgAIAESUV0cjtE77+wIAALAIAAAUAAAAAAAAAAEAAAAAAJ4RAAB1bml2ZXJzYWwvcGxheWVyLnhtbFBLAQIAABQAAgAIADmNqko129mtaAEAAPMCAAApAAAAAAAAAAEAAAAAAMsUAAB1bml2ZXJzYWwvc2tpbl9jdXN0b21pemF0aW9uX3NldHRpbmdzLnhtbFBLAQIAABQAAgAIADmNqkrRO6BVfQEAAGUXAAAXAAAAAAAAAAAAAAAAAHoWAAB1bml2ZXJzYWwvdW5pdmVyc2FsLnBuZ1BLAQIAABQAAgAIADmNqkohgr+ESgAAAGsAAAAbAAAAAAAAAAEAAAAAACwYAAB1bml2ZXJzYWwvdW5pdmVyc2FsLnBuZy54bWxQSwUGAAAAAAsACwBJAwAArxg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创意羽毛小清新"/>
  <p:tag name="COMMONDATA" val="eyJoZGlkIjoiMGUyOTcyYmY2M2YxOGYzZDRlYTUzNjFkYjNlZDc2OW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719,&quot;width&quot;:5337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fb6fcb8-f036-47fe-9837-34cad88a4c67}"/>
  <p:tag name="TABLE_ENDDRAG_ORIGIN_RECT" val="714*370"/>
  <p:tag name="TABLE_ENDDRAG_RECT" val="145*133*714*37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b6dc8a7-d8ff-4912-8316-f97309c5f849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​">
  <a:themeElements>
    <a:clrScheme name="新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4CBC5"/>
      </a:accent1>
      <a:accent2>
        <a:srgbClr val="1B6AA3"/>
      </a:accent2>
      <a:accent3>
        <a:srgbClr val="F47264"/>
      </a:accent3>
      <a:accent4>
        <a:srgbClr val="F8D35C"/>
      </a:accent4>
      <a:accent5>
        <a:srgbClr val="6DAA2D"/>
      </a:accent5>
      <a:accent6>
        <a:srgbClr val="B091E7"/>
      </a:accent6>
      <a:hlink>
        <a:srgbClr val="84CBC5"/>
      </a:hlink>
      <a:folHlink>
        <a:srgbClr val="BFBFBF"/>
      </a:folHlink>
    </a:clrScheme>
    <a:fontScheme name="ujdeljg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957</Words>
  <Application>Microsoft Office PowerPoint</Application>
  <PresentationFormat>宽屏</PresentationFormat>
  <Paragraphs>159</Paragraphs>
  <Slides>31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宋体</vt:lpstr>
      <vt:lpstr>Arial</vt:lpstr>
      <vt:lpstr>Calibri</vt:lpstr>
      <vt:lpstr>Times New Roman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吴 佳璐</cp:lastModifiedBy>
  <cp:revision>383</cp:revision>
  <dcterms:created xsi:type="dcterms:W3CDTF">2017-05-12T01:42:00Z</dcterms:created>
  <dcterms:modified xsi:type="dcterms:W3CDTF">2022-05-16T06:35:12Z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5FA8C766BBD14A559AD14BA1E2EAD659</vt:lpwstr>
  </property>
  <property fmtid="{D5CDD505-2E9C-101B-9397-08002B2CF9AE}" pid="3" name="KSOProductBuildVer">
    <vt:lpwstr>2052-11.1.0.11691</vt:lpwstr>
  </property>
</Properties>
</file>