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5" r:id="rId3"/>
    <p:sldId id="347" r:id="rId5"/>
    <p:sldId id="379" r:id="rId6"/>
    <p:sldId id="504" r:id="rId7"/>
    <p:sldId id="394" r:id="rId8"/>
    <p:sldId id="435" r:id="rId9"/>
    <p:sldId id="436" r:id="rId10"/>
    <p:sldId id="479" r:id="rId11"/>
    <p:sldId id="505" r:id="rId12"/>
    <p:sldId id="441" r:id="rId13"/>
    <p:sldId id="482" r:id="rId14"/>
    <p:sldId id="481" r:id="rId15"/>
    <p:sldId id="483" r:id="rId16"/>
    <p:sldId id="484" r:id="rId17"/>
    <p:sldId id="545" r:id="rId18"/>
    <p:sldId id="489" r:id="rId19"/>
    <p:sldId id="507" r:id="rId20"/>
    <p:sldId id="506" r:id="rId21"/>
    <p:sldId id="508" r:id="rId22"/>
    <p:sldId id="488" r:id="rId23"/>
    <p:sldId id="546" r:id="rId24"/>
    <p:sldId id="486" r:id="rId25"/>
    <p:sldId id="490" r:id="rId26"/>
    <p:sldId id="503" r:id="rId27"/>
    <p:sldId id="511" r:id="rId28"/>
    <p:sldId id="494" r:id="rId29"/>
    <p:sldId id="543" r:id="rId30"/>
    <p:sldId id="485" r:id="rId31"/>
    <p:sldId id="493" r:id="rId32"/>
    <p:sldId id="492" r:id="rId33"/>
    <p:sldId id="500" r:id="rId34"/>
    <p:sldId id="501" r:id="rId35"/>
    <p:sldId id="514" r:id="rId36"/>
    <p:sldId id="593" r:id="rId37"/>
    <p:sldId id="578" r:id="rId38"/>
    <p:sldId id="547" r:id="rId39"/>
    <p:sldId id="515" r:id="rId40"/>
    <p:sldId id="518" r:id="rId41"/>
    <p:sldId id="548" r:id="rId42"/>
    <p:sldId id="549" r:id="rId43"/>
    <p:sldId id="516" r:id="rId44"/>
    <p:sldId id="517" r:id="rId45"/>
    <p:sldId id="487" r:id="rId46"/>
    <p:sldId id="495" r:id="rId47"/>
    <p:sldId id="496" r:id="rId48"/>
    <p:sldId id="497" r:id="rId49"/>
    <p:sldId id="498" r:id="rId50"/>
    <p:sldId id="499" r:id="rId51"/>
    <p:sldId id="502" r:id="rId52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F74"/>
    <a:srgbClr val="F19752"/>
    <a:srgbClr val="8FAFE3"/>
    <a:srgbClr val="778495"/>
    <a:srgbClr val="D1E3D5"/>
    <a:srgbClr val="ED8C66"/>
    <a:srgbClr val="F7F7F2"/>
    <a:srgbClr val="FFFFFF"/>
    <a:srgbClr val="F8F9F4"/>
    <a:srgbClr val="B6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2" autoAdjust="0"/>
    <p:restoredTop sz="96314" autoAdjust="0"/>
  </p:normalViewPr>
  <p:slideViewPr>
    <p:cSldViewPr snapToGrid="0">
      <p:cViewPr varScale="1">
        <p:scale>
          <a:sx n="91" d="100"/>
          <a:sy n="91" d="100"/>
        </p:scale>
        <p:origin x="60" y="52"/>
      </p:cViewPr>
      <p:guideLst>
        <p:guide orient="horz" pos="216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C2D0-6731-4BCC-A5F4-AE7B812F1F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3A1EC7-69F3-4752-BC1B-FA5AEE4D79E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564735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148004" y="6387452"/>
            <a:ext cx="2533650" cy="25336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63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42" y="-16070"/>
            <a:ext cx="12220569" cy="687407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0" name="饼形 4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饼形 17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1" name="椭圆 230"/>
          <p:cNvSpPr/>
          <p:nvPr/>
        </p:nvSpPr>
        <p:spPr>
          <a:xfrm>
            <a:off x="3600000" y="713554"/>
            <a:ext cx="5196753" cy="5196753"/>
          </a:xfrm>
          <a:prstGeom prst="ellipse">
            <a:avLst/>
          </a:prstGeom>
          <a:solidFill>
            <a:schemeClr val="bg1"/>
          </a:solidFill>
          <a:ln w="130175">
            <a:solidFill>
              <a:srgbClr val="D1E3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-54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3" name="饼形 181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饼形 18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rot="-108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6" name="饼形 190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饼形 191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rot="-16200000">
            <a:off x="3698103" y="827907"/>
            <a:ext cx="5028019" cy="5028021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9" name="饼形 199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饼形 200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1" name="椭圆 180"/>
          <p:cNvSpPr/>
          <p:nvPr/>
        </p:nvSpPr>
        <p:spPr>
          <a:xfrm>
            <a:off x="3707571" y="819380"/>
            <a:ext cx="5027460" cy="5027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10322798" y="4670393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9080595" y="3583464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209350" y="256847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545757" y="5343252"/>
            <a:ext cx="345059" cy="345057"/>
          </a:xfrm>
          <a:prstGeom prst="ellipse">
            <a:avLst/>
          </a:prstGeom>
          <a:solidFill>
            <a:schemeClr val="bg1">
              <a:alpha val="8000"/>
            </a:schemeClr>
          </a:solidFill>
          <a:ln w="3175">
            <a:solidFill>
              <a:schemeClr val="bg1">
                <a:alpha val="74000"/>
              </a:schemeClr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253788" y="1996203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10840385" y="3963026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10167525" y="3583464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8890815" y="4359843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9753457" y="31348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10667857" y="2962362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6" name="[动画大师]_Oval 42"/>
          <p:cNvSpPr/>
          <p:nvPr/>
        </p:nvSpPr>
        <p:spPr>
          <a:xfrm>
            <a:off x="9701699" y="2634558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8097185" y="4808415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8373230" y="3290166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8114438" y="251378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7734877" y="323840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9598180" y="3963026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10598845" y="5550286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614768" y="1823677"/>
            <a:ext cx="431322" cy="43132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7838392" y="3911268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9632685" y="5377759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2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[动画大师]_Straight Connector 2"/>
          <p:cNvCxnSpPr/>
          <p:nvPr/>
        </p:nvCxnSpPr>
        <p:spPr>
          <a:xfrm flipH="1">
            <a:off x="-6577497" y="5017210"/>
            <a:ext cx="6577497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[动画大师]_Straight Connector 2"/>
          <p:cNvCxnSpPr/>
          <p:nvPr/>
        </p:nvCxnSpPr>
        <p:spPr>
          <a:xfrm flipH="1">
            <a:off x="-7521677" y="3276899"/>
            <a:ext cx="7521678" cy="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PA_文本框 9"/>
          <p:cNvSpPr txBox="1"/>
          <p:nvPr>
            <p:custDataLst>
              <p:tags r:id="rId2"/>
            </p:custDataLst>
          </p:nvPr>
        </p:nvSpPr>
        <p:spPr>
          <a:xfrm>
            <a:off x="3859850" y="3771960"/>
            <a:ext cx="4704523" cy="43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汇报人：</a:t>
            </a:r>
            <a:r>
              <a:rPr lang="en-US" altLang="zh-CN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G15</a:t>
            </a:r>
            <a:endParaRPr lang="en-US" altLang="zh-CN" sz="1865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8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9471" y="1973694"/>
            <a:ext cx="601262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菜码</a:t>
            </a:r>
            <a:endParaRPr lang="zh-CN" altLang="en-US" sz="4800" b="1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9" name="PA_圆角矩形 1"/>
          <p:cNvSpPr/>
          <p:nvPr>
            <p:custDataLst>
              <p:tags r:id="rId4"/>
            </p:custDataLst>
          </p:nvPr>
        </p:nvSpPr>
        <p:spPr>
          <a:xfrm>
            <a:off x="5527204" y="4451446"/>
            <a:ext cx="1567623" cy="3870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2022.05.16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490487" y="630898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225296" y="60352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289584" y="494437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510592" y="537620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876170" y="629876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56226" y="66455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325070" y="602934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076841" y="643904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2357069" y="623254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4258442" y="61744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3271471" y="633415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068491" y="534805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44313" y="54478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0363563" y="651000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9293134" y="50050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1024870" y="614069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633224" y="58432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848623" y="45659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19694" y="548526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2244244" y="658643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319694" y="607581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2643457" y="634914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882658" y="5899719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799197" y="588334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646414" y="468882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059181" y="635554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1737855" y="638971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315059" y="60066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415106" y="573229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2717577" y="661086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255831" y="661086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2235748" y="47887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959667" y="485283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8263179" y="626683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8780179" y="686088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000823" y="6489423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9065475" y="6201845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621303" y="622905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007801" y="6707788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401359" y="657580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1156053" y="5303532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821974" y="6369332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86592" y="623691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362414" y="633669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0076664" y="5237804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004373" y="655010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0527425" y="5180654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6828048" y="5845251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559862" y="611104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410338" y="587070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902136" y="6338466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40536" y="602525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92386" y="6033666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0500759" y="6788577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607548" y="587685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357653" y="623387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370932" y="611907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0917723" y="565728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732198" y="6763789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986153" y="6574095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035942" y="610768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017128" y="6557318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8130394" y="6763789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623852" y="635083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9296898" y="5930836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3130547" y="4594820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5305" y="3143885"/>
            <a:ext cx="393065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需求规格说明以及各阶段成果汇报</a:t>
            </a:r>
            <a:endParaRPr lang="zh-CN" altLang="en-US" sz="1865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3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1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4" dur="13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13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51" dur="13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1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7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9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5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1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repeatCount="200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50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10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0.63216 -1.48148E-6 " pathEditMode="relative" rAng="0" ptsTypes="AA">
                                      <p:cBhvr additive="base">
                                        <p:cTn id="173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74" dur="25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75" dur="350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76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6 2.96296E-6 L -0.80938 2.96296E-6 " pathEditMode="relative" rAng="0" ptsTypes="AA">
                                      <p:cBhvr additive="base">
                                        <p:cTn id="178" dur="4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79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80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81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63216 2.22222E-6 " pathEditMode="relative" rAng="0" ptsTypes="AA">
                                      <p:cBhvr additive="base">
                                        <p:cTn id="183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84" dur="2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2.22222E-6 L 1.70573 2.22222E-6 " pathEditMode="relative" rAng="0" ptsTypes="AA">
                                      <p:cBhvr additive="base">
                                        <p:cTn id="185" dur="3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86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0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0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0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0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C 0.07122 -0.04398 0.06237 -0.16273 0.0901 -0.27847 " pathEditMode="relative" rAng="0" ptsTypes="AA">
                                      <p:cBhvr>
                                        <p:cTn id="207" dur="27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C -0.01133 -0.10556 -0.06198 -0.18449 -0.00768 -0.31459 " pathEditMode="relative" rAng="0" ptsTypes="AA">
                                      <p:cBhvr>
                                        <p:cTn id="215" dur="340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21 -0.05139 0.13164 -0.18125 " pathEditMode="relative" rAng="0" ptsTypes="AA">
                                      <p:cBhvr>
                                        <p:cTn id="223" dur="306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 -0.14097 " pathEditMode="relative" rAng="0" ptsTypes="AA">
                                      <p:cBhvr>
                                        <p:cTn id="231" dur="29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-0.04024 -0.14422 0.01732 -0.19561 -0.003 -0.34422 " pathEditMode="relative" rAng="0" ptsTypes="AA">
                                      <p:cBhvr>
                                        <p:cTn id="239" dur="219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C 0.00378 -0.22477 0.15404 -0.14306 0.13373 -0.2912 " pathEditMode="relative" rAng="0" ptsTypes="AA">
                                      <p:cBhvr>
                                        <p:cTn id="247" dur="23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C 0.0323 -0.19769 0.04193 -0.19838 0.1336 -0.29121 " pathEditMode="relative" rAng="0" ptsTypes="AA">
                                      <p:cBhvr>
                                        <p:cTn id="255" dur="21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0.10704 -0.07315 0.10599 -0.1625 0.1336 -0.2912 " pathEditMode="relative" rAng="0" ptsTypes="AA">
                                      <p:cBhvr>
                                        <p:cTn id="263" dur="254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00105 -0.11574 -0.11796 -0.13287 -0.09036 -0.26157 " pathEditMode="relative" rAng="0" ptsTypes="AA">
                                      <p:cBhvr>
                                        <p:cTn id="271" dur="350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C 0.07604 -0.05301 0.06666 -0.19606 0.09635 -0.33518 " pathEditMode="relative" rAng="0" ptsTypes="AA">
                                      <p:cBhvr>
                                        <p:cTn id="279" dur="334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C 0.06432 -0.17315 0.07669 -0.06574 0.13086 -0.23172 " pathEditMode="relative" rAng="0" ptsTypes="AA">
                                      <p:cBhvr>
                                        <p:cTn id="287" dur="21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-0.01472 -0.12338 -0.08021 -0.21551 -0.01003 -0.36713 " pathEditMode="relative" rAng="0" ptsTypes="AA">
                                      <p:cBhvr>
                                        <p:cTn id="295" dur="264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C 0.00286 -0.24884 0.12018 -0.15833 0.10443 -0.32222 " pathEditMode="relative" rAng="0" ptsTypes="AA">
                                      <p:cBhvr>
                                        <p:cTn id="303" dur="259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-0.04479 -0.16574 -0.08151 -0.08635 -0.12148 -0.25023 " pathEditMode="relative" rAng="0" ptsTypes="AA">
                                      <p:cBhvr>
                                        <p:cTn id="311" dur="296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C -0.14011 -0.18588 0.06041 -0.25186 -0.01042 -0.44283 " pathEditMode="relative" rAng="0" ptsTypes="AA">
                                      <p:cBhvr>
                                        <p:cTn id="319" dur="268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10482 -0.20695 0.17995 -0.01921 0.24831 -0.2419 " pathEditMode="relative" rAng="0" ptsTypes="AA">
                                      <p:cBhvr>
                                        <p:cTn id="327" dur="29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3.33333E-6 C 0.00156 -0.15486 -0.16419 -0.17778 -0.12565 -0.34954 " pathEditMode="relative" rAng="0" ptsTypes="AA">
                                      <p:cBhvr>
                                        <p:cTn id="335" dur="26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C 0.07123 -0.04398 0.06237 -0.16273 0.09011 -0.27847 " pathEditMode="relative" rAng="0" ptsTypes="AA">
                                      <p:cBhvr>
                                        <p:cTn id="343" dur="28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7 " pathEditMode="relative" rAng="0" ptsTypes="AA">
                                      <p:cBhvr>
                                        <p:cTn id="351" dur="384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3229 -0.19768 0.04192 -0.19838 0.13359 -0.2912 " pathEditMode="relative" rAng="0" ptsTypes="AA">
                                      <p:cBhvr>
                                        <p:cTn id="359" dur="28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C 0.1069 -0.07314 0.10586 -0.1625 0.13359 -0.2912 " pathEditMode="relative" rAng="0" ptsTypes="AA">
                                      <p:cBhvr>
                                        <p:cTn id="367" dur="344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0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1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2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3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C 0.07123 -0.04398 0.06237 -0.16273 0.09011 -0.27847 " pathEditMode="relative" rAng="0" ptsTypes="AA">
                                      <p:cBhvr>
                                        <p:cTn id="375" dur="271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C 0.07604 -0.05301 0.06666 -0.19606 0.09635 -0.33518 " pathEditMode="relative" rAng="0" ptsTypes="AA">
                                      <p:cBhvr>
                                        <p:cTn id="383" dur="334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C 0.03321 -0.23611 0.0431 -0.23704 0.13763 -0.34769 " pathEditMode="relative" rAng="0" ptsTypes="AA">
                                      <p:cBhvr>
                                        <p:cTn id="391" dur="35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C 0.00144 -0.15486 -0.16407 -0.17778 -0.12566 -0.34953 " pathEditMode="relative" rAng="0" ptsTypes="AA">
                                      <p:cBhvr>
                                        <p:cTn id="399" dur="266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407" dur="38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C 0.1069 -0.07315 0.10586 -0.1625 0.13359 -0.29121 " pathEditMode="relative" rAng="0" ptsTypes="AA">
                                      <p:cBhvr>
                                        <p:cTn id="415" dur="34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C -0.01133 -0.10579 -0.06198 -0.18449 -0.00768 -0.31458 " pathEditMode="relative" rAng="0" ptsTypes="AA">
                                      <p:cBhvr>
                                        <p:cTn id="423" dur="2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6471 -0.13541 0.07708 -0.05139 0.13151 -0.18125 " pathEditMode="relative" rAng="0" ptsTypes="AA">
                                      <p:cBhvr>
                                        <p:cTn id="431" dur="2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 -0.14097 " pathEditMode="relative" rAng="0" ptsTypes="AA">
                                      <p:cBhvr>
                                        <p:cTn id="439" dur="2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378 -0.22477 0.15391 -0.14305 0.13372 -0.2912 " pathEditMode="relative" rAng="0" ptsTypes="AA">
                                      <p:cBhvr>
                                        <p:cTn id="447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C 0.10703 -0.07315 0.10599 -0.1625 0.1336 -0.2912 " pathEditMode="relative" rAng="0" ptsTypes="AA">
                                      <p:cBhvr>
                                        <p:cTn id="455" dur="2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C 0.00104 -0.11574 -0.11797 -0.13287 -0.09036 -0.26157 " pathEditMode="relative" rAng="0" ptsTypes="AA">
                                      <p:cBhvr>
                                        <p:cTn id="463" dur="2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C 0.07123 -0.04398 0.06237 -0.16273 0.09011 -0.27847 " pathEditMode="relative" rAng="0" ptsTypes="AA">
                                      <p:cBhvr>
                                        <p:cTn id="471" dur="27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01133 -0.10555 -0.06198 -0.18449 -0.00768 -0.31458 " pathEditMode="relative" rAng="0" ptsTypes="AA">
                                      <p:cBhvr>
                                        <p:cTn id="479" dur="340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22 -0.05139 0.13164 -0.18125 " pathEditMode="relative" rAng="0" ptsTypes="AA">
                                      <p:cBhvr>
                                        <p:cTn id="487" dur="306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C -0.0401 -0.14375 -0.07305 -0.07477 -0.10898 -0.21713 " pathEditMode="relative" rAng="0" ptsTypes="AA">
                                      <p:cBhvr>
                                        <p:cTn id="495" dur="35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503" dur="29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C -0.04023 -0.14421 0.01732 -0.1956 -0.00299 -0.34421 " pathEditMode="relative" rAng="0" ptsTypes="AA">
                                      <p:cBhvr>
                                        <p:cTn id="511" dur="219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C 0.00378 -0.22476 0.15404 -0.14305 0.13373 -0.2912 " pathEditMode="relative" rAng="0" ptsTypes="AA">
                                      <p:cBhvr>
                                        <p:cTn id="519" dur="23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2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3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4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5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C 0.07604 -0.05301 0.06667 -0.19607 0.09635 -0.33519 " pathEditMode="relative" rAng="0" ptsTypes="AA">
                                      <p:cBhvr>
                                        <p:cTn id="527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0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1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2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3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C 0.06433 -0.17314 0.0767 -0.06574 0.13086 -0.23171 " pathEditMode="relative" rAng="0" ptsTypes="AA">
                                      <p:cBhvr>
                                        <p:cTn id="535" dur="2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8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9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0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1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C -0.01471 -0.12338 -0.08021 -0.2155 -0.01002 -0.36713 " pathEditMode="relative" rAng="0" ptsTypes="AA">
                                      <p:cBhvr>
                                        <p:cTn id="543" dur="26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6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7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8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9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C 0.00286 -0.24884 0.12018 -0.15833 0.10442 -0.32222 " pathEditMode="relative" rAng="0" ptsTypes="AA">
                                      <p:cBhvr>
                                        <p:cTn id="551" dur="25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4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5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6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7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C -0.04479 -0.16551 -0.08151 -0.08634 -0.12148 -0.25023 " pathEditMode="relative" rAng="0" ptsTypes="AA">
                                      <p:cBhvr>
                                        <p:cTn id="559" dur="296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5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07407E-6 C 0.10482 -0.20695 0.17995 -0.01922 0.24831 -0.2419 " pathEditMode="relative" rAng="0" ptsTypes="AA">
                                      <p:cBhvr>
                                        <p:cTn id="567" dur="296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C 0.0332 -0.23611 0.0431 -0.23704 0.13763 -0.34769 " pathEditMode="relative" rAng="0" ptsTypes="AA">
                                      <p:cBhvr>
                                        <p:cTn id="575" dur="35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81481E-6 C 0.00156 -0.15486 -0.16419 -0.17777 -0.12565 -0.34953 " pathEditMode="relative" rAng="0" ptsTypes="AA">
                                      <p:cBhvr>
                                        <p:cTn id="583" dur="266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6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7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8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9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C 0.07123 -0.04398 0.06237 -0.16273 0.09011 -0.27848 " pathEditMode="relative" rAng="0" ptsTypes="AA">
                                      <p:cBhvr>
                                        <p:cTn id="591" dur="282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94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5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6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7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0.00377 -0.22477 0.15403 -0.14283 0.13372 -0.29121 " pathEditMode="relative" rAng="0" ptsTypes="AA">
                                      <p:cBhvr>
                                        <p:cTn id="599" dur="229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0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0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0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0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07" dur="38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0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1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12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13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C 0.00104 -0.11574 -0.11797 -0.13287 -0.09037 -0.26157 " pathEditMode="relative" rAng="0" ptsTypes="AA">
                                      <p:cBhvr>
                                        <p:cTn id="615" dur="36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8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9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0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1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C 0.1069 -0.07315 0.10586 -0.1625 0.13359 -0.29121 " pathEditMode="relative" rAng="0" ptsTypes="AA">
                                      <p:cBhvr>
                                        <p:cTn id="623" dur="344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C 0.07604 -0.05301 0.06667 -0.19607 0.09636 -0.33519 " pathEditMode="relative" rAng="0" ptsTypes="AA">
                                      <p:cBhvr>
                                        <p:cTn id="631" dur="334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6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3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3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0.0332 -0.23611 0.0431 -0.23704 0.13763 -0.34769 " pathEditMode="relative" rAng="0" ptsTypes="AA">
                                      <p:cBhvr>
                                        <p:cTn id="639" dur="35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6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4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4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0.00143 -0.15486 -0.16406 -0.17778 -0.12565 -0.34954 " pathEditMode="relative" rAng="0" ptsTypes="AA">
                                      <p:cBhvr>
                                        <p:cTn id="647" dur="26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5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5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06471 -0.13542 0.07708 -0.05139 0.13151 -0.18125 " pathEditMode="relative" rAng="0" ptsTypes="AA">
                                      <p:cBhvr>
                                        <p:cTn id="655" dur="22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63" dur="38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C 0.07123 -0.04398 0.06237 -0.16273 0.09011 -0.27847 " pathEditMode="relative" rAng="0" ptsTypes="AA">
                                      <p:cBhvr>
                                        <p:cTn id="671" dur="2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7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C 0.06472 -0.13542 0.07709 -0.05139 0.13151 -0.18125 " pathEditMode="relative" rAng="0" ptsTypes="AA">
                                      <p:cBhvr>
                                        <p:cTn id="679" dur="2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8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687" dur="2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0.00377 -0.22477 0.1539 -0.14305 0.13372 -0.2912 " pathEditMode="relative" rAng="0" ptsTypes="AA">
                                      <p:cBhvr>
                                        <p:cTn id="695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C 0.03229 -0.19768 0.04192 -0.19838 0.13359 -0.2912 " pathEditMode="relative" rAng="0" ptsTypes="AA">
                                      <p:cBhvr>
                                        <p:cTn id="703" dur="2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C 0.00105 -0.11574 -0.11796 -0.13287 -0.09036 -0.26157 " pathEditMode="relative" rAng="0" ptsTypes="AA">
                                      <p:cBhvr>
                                        <p:cTn id="711" dur="2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1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3" dur="12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9597 -1.48148E-6 " pathEditMode="relative" rAng="0" ptsTypes="AA">
                                      <p:cBhvr>
                                        <p:cTn id="715" dur="7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19518 -4.81481E-6 " pathEditMode="relative" rAng="0" ptsTypes="AA">
                                      <p:cBhvr>
                                        <p:cTn id="717" dur="7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1" grpId="0" animBg="1"/>
      <p:bldP spid="231" grpId="1" animBg="1"/>
      <p:bldP spid="231" grpId="2" animBg="1"/>
      <p:bldP spid="231" grpId="3" animBg="1"/>
      <p:bldP spid="181" grpId="0" animBg="1"/>
      <p:bldP spid="181" grpId="1" animBg="1"/>
      <p:bldP spid="182" grpId="0" animBg="1"/>
      <p:bldP spid="184" grpId="0" animBg="1"/>
      <p:bldP spid="186" grpId="0" animBg="1"/>
      <p:bldP spid="188" grpId="0" animBg="1"/>
      <p:bldP spid="190" grpId="0" animBg="1"/>
      <p:bldP spid="194" grpId="0" animBg="1"/>
      <p:bldP spid="196" grpId="0" animBg="1"/>
      <p:bldP spid="198" grpId="0" animBg="1"/>
      <p:bldP spid="20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7" grpId="0" animBg="1"/>
      <p:bldP spid="218" grpId="0" animBg="1"/>
      <p:bldP spid="219" grpId="0" animBg="1"/>
      <p:bldP spid="227" grpId="0"/>
      <p:bldP spid="228" grpId="0"/>
      <p:bldP spid="229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4" grpId="0" animBg="1"/>
      <p:bldP spid="1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854200"/>
            <a:ext cx="10141585" cy="4319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教师管理员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737995"/>
            <a:ext cx="11052175" cy="4408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学生管理员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579245"/>
            <a:ext cx="10303510" cy="4707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游客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1636395"/>
            <a:ext cx="9932035" cy="4589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管理员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264025" y="876935"/>
            <a:ext cx="366331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03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78AF74"/>
                </a:solidFill>
                <a:latin typeface="宋体" panose="02010600030101010101" pitchFamily="2" charset="-122"/>
              </a:rPr>
              <a:t>需求获取</a:t>
            </a:r>
            <a:endParaRPr lang="zh-CN" altLang="en-US" sz="3200" b="1" dirty="0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61465" y="1739265"/>
          <a:ext cx="9068435" cy="470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340"/>
                <a:gridCol w="1672590"/>
                <a:gridCol w="1477645"/>
                <a:gridCol w="2005330"/>
                <a:gridCol w="2208530"/>
              </a:tblGrid>
              <a:tr h="601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用户姓名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当前身份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选择原因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责任及义务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项目发起人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需求工程项目最后的验收人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主导PC端的开发；对阶段性项目成果进行检查和评审；需要提出正确合理的项目需求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4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胡隽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教师用户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需要从教师角度对项目提出建议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陆世航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需要在平台上与其他用户进行交流共同，需要团队沟通协作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给出有关“注册用户”这一角色所需的需求；能够持续地给予需求、建议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季雨林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余佳秀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富有责任心，能力较强，管理经验丰富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给出有关“管理员”这一角色所需的需求；能够持续地给予需求确认、需求改进建议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用户群与用户代表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339" y="309880"/>
            <a:ext cx="704051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用户访谈（教师用户和学生用户展示）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353" y="885969"/>
            <a:ext cx="4176122" cy="5662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21" y="977417"/>
            <a:ext cx="4168501" cy="5570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339" y="309880"/>
            <a:ext cx="754670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用户访谈（管理员用户和游客用户展示）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964" y="894655"/>
            <a:ext cx="4557155" cy="57307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2" y="1031827"/>
            <a:ext cx="4122777" cy="559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/>
          <p:cNvSpPr txBox="1"/>
          <p:nvPr/>
        </p:nvSpPr>
        <p:spPr>
          <a:xfrm>
            <a:off x="4774885" y="2090172"/>
            <a:ext cx="5555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墨刀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是一款高效的在线原型设计工具，支持移动端、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端及网页端的产品原型设计。无需下载，通过浏览器即可操作，同时支持软件下载，随时随地进行设计与模拟。学习难度低，自带的强大素材库和简洁的设计界面，可帮助快速构建产品原型。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" b="193"/>
          <a:stretch>
            <a:fillRect/>
          </a:stretch>
        </p:blipFill>
        <p:spPr>
          <a:xfrm>
            <a:off x="1861376" y="2623185"/>
            <a:ext cx="1611630" cy="1611630"/>
          </a:xfrm>
        </p:spPr>
      </p:pic>
      <p:sp>
        <p:nvSpPr>
          <p:cNvPr id="7" name="文本框 6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原型工具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墨刀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原型展示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023" y="1206425"/>
            <a:ext cx="4366813" cy="4851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66" y="309880"/>
            <a:ext cx="3393133" cy="6181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06386" y="61850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学生首页展示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42299" y="2661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文章详情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974726" y="6488668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详情见界面原型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 txBox="1"/>
          <p:nvPr/>
        </p:nvSpPr>
        <p:spPr>
          <a:xfrm>
            <a:off x="1562045" y="801792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01.</a:t>
            </a:r>
            <a:endParaRPr lang="tr-TR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8" name="TextBox 15"/>
          <p:cNvSpPr txBox="1"/>
          <p:nvPr/>
        </p:nvSpPr>
        <p:spPr>
          <a:xfrm>
            <a:off x="2762700" y="632264"/>
            <a:ext cx="1545136" cy="59236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愿景与范围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49" name="Straight Connector 5"/>
          <p:cNvCxnSpPr/>
          <p:nvPr/>
        </p:nvCxnSpPr>
        <p:spPr>
          <a:xfrm>
            <a:off x="2436554" y="673515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7"/>
          <p:cNvSpPr txBox="1"/>
          <p:nvPr/>
        </p:nvSpPr>
        <p:spPr>
          <a:xfrm>
            <a:off x="1562045" y="1972224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02.</a:t>
            </a:r>
            <a:endParaRPr lang="tr-TR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2762700" y="1854267"/>
            <a:ext cx="260540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用户群分类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52" name="Straight Connector 10"/>
          <p:cNvCxnSpPr/>
          <p:nvPr/>
        </p:nvCxnSpPr>
        <p:spPr>
          <a:xfrm>
            <a:off x="2436554" y="1843947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1"/>
          <p:cNvSpPr txBox="1"/>
          <p:nvPr/>
        </p:nvSpPr>
        <p:spPr>
          <a:xfrm>
            <a:off x="1562045" y="321973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03.</a:t>
            </a:r>
            <a:endParaRPr lang="tr-TR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55" name="Straight Connector 13"/>
          <p:cNvCxnSpPr/>
          <p:nvPr/>
        </p:nvCxnSpPr>
        <p:spPr>
          <a:xfrm>
            <a:off x="2436554" y="309145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"/>
          <p:cNvSpPr txBox="1"/>
          <p:nvPr/>
        </p:nvSpPr>
        <p:spPr>
          <a:xfrm>
            <a:off x="1562045" y="437225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9" name="TextBox 12"/>
          <p:cNvSpPr txBox="1"/>
          <p:nvPr/>
        </p:nvSpPr>
        <p:spPr>
          <a:xfrm>
            <a:off x="2762700" y="4253932"/>
            <a:ext cx="2606040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用例文档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60" name="Straight Connector 13"/>
          <p:cNvCxnSpPr/>
          <p:nvPr/>
        </p:nvCxnSpPr>
        <p:spPr>
          <a:xfrm>
            <a:off x="2436554" y="4243979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62045" y="5541591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2762700" y="5423761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需求规格说明书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2436554" y="541331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6586415" y="760541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787070" y="642584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会议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8" name="Straight Connector 10"/>
          <p:cNvCxnSpPr/>
          <p:nvPr/>
        </p:nvCxnSpPr>
        <p:spPr>
          <a:xfrm>
            <a:off x="7460924" y="63226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6581092" y="2035198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7787070" y="3043263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用户手册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11" name="Straight Connector 13"/>
          <p:cNvCxnSpPr/>
          <p:nvPr/>
        </p:nvCxnSpPr>
        <p:spPr>
          <a:xfrm>
            <a:off x="7455601" y="1906922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1092" y="3270877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8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28" y="4305079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参考资料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55601" y="3142601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1"/>
          <p:cNvSpPr txBox="1"/>
          <p:nvPr/>
        </p:nvSpPr>
        <p:spPr>
          <a:xfrm>
            <a:off x="6594214" y="4423402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9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1" name="TextBox 12"/>
          <p:cNvSpPr txBox="1"/>
          <p:nvPr/>
        </p:nvSpPr>
        <p:spPr>
          <a:xfrm>
            <a:off x="7816893" y="5406477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组员分工及评价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42" name="Straight Connector 13"/>
          <p:cNvCxnSpPr/>
          <p:nvPr/>
        </p:nvCxnSpPr>
        <p:spPr>
          <a:xfrm>
            <a:off x="7474974" y="4295126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/>
          <p:nvPr/>
        </p:nvSpPr>
        <p:spPr>
          <a:xfrm>
            <a:off x="2762700" y="2992116"/>
            <a:ext cx="260540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需求获取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7822629" y="1867870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SRS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6585292" y="5563753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10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33" name="Straight Connector 13"/>
          <p:cNvCxnSpPr/>
          <p:nvPr/>
        </p:nvCxnSpPr>
        <p:spPr>
          <a:xfrm>
            <a:off x="7466051" y="5435477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crush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3" grpId="0"/>
      <p:bldP spid="58" grpId="0"/>
      <p:bldP spid="59" grpId="0"/>
      <p:bldP spid="3" grpId="0"/>
      <p:bldP spid="4" grpId="0"/>
      <p:bldP spid="6" grpId="0"/>
      <p:bldP spid="7" grpId="0"/>
      <p:bldP spid="9" grpId="0"/>
      <p:bldP spid="10" grpId="0"/>
      <p:bldP spid="12" grpId="0"/>
      <p:bldP spid="13" grpId="0"/>
      <p:bldP spid="40" grpId="0"/>
      <p:bldP spid="41" grpId="0"/>
      <p:bldP spid="32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742649" y="636812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详情见界面原型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展示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770" y="609600"/>
            <a:ext cx="8953500" cy="5638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5356" y="624850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管理员</a:t>
            </a:r>
            <a:r>
              <a:rPr lang="zh-CN" altLang="en-US" dirty="0"/>
              <a:t>课程审核界面展示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391795"/>
            <a:ext cx="8168640" cy="6073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原型展示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97531" y="6489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教师我的</a:t>
            </a:r>
            <a:r>
              <a:rPr lang="zh-CN" altLang="en-US" dirty="0"/>
              <a:t>界面展示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245610" y="876935"/>
            <a:ext cx="370078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04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用例文档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137" y="817245"/>
            <a:ext cx="6504523" cy="5624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3386" y="2837295"/>
            <a:ext cx="4696751" cy="1583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在界面原型的基础上，我们对项目需要实现的功能进行了归类和汇总，并整理成了用例文档、绘制了用例图。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用例文档、用例图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06950" y="436991"/>
          <a:ext cx="8180739" cy="5984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046"/>
                <a:gridCol w="978828"/>
                <a:gridCol w="1575495"/>
                <a:gridCol w="4233370"/>
              </a:tblGrid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ID和名称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UC-</a:t>
                      </a:r>
                      <a:r>
                        <a:rPr lang="en-US" altLang="zh-CN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：发帖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创建人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刘柏轩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创建日期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2022/5/1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主要操作者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次要操作者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学生登陆成功后，进入首页，在看帖，精品，资源模块内进行相关发帖操作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触发器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学生想要发表新帖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学生用户登录成功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学生进入首页并希望发帖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后置条件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Post-1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在相应的模块内显示新增的帖子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Post-2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在个人中心记录发帖信息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4827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一般性流程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学生用户登录网站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学生用户进入课程论坛内的模块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进入相应模块后点击发布新帖进行发帖操作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选择性流程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在论坛模块内发布多个帖子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返回一般性流程3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在不同模块内进行发帖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返回一般性流程2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864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异常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发帖中的文字过长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1提示超出文字输入上限重新输入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发帖中的资源多大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1显示资源大小超过上传限制 2重新选择上传资源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E3发帖的内容有敏感词汇 1显示帖子内内容有敏感词汇 2a对帖子内容进行修改 2b退出发帖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E4同时发帖的人过多 1显示系统正满请稍后再试 2稍后点击发帖按钮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0.56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使用频率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该功能为本网站的基本功能，所以会被大量的高频率的使用，平均每天大概有20次发表新帖的操作。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业务规则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962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其他信息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1.新帖需要得到管理员审核2.楼主可以删除自己的帖子3.好的资源帖会被管理员置顶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假设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假设每天大概有20操作，并行操作为5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+mn-ea"/>
              </a:rPr>
              <a:t>用例描述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+mn-ea"/>
              </a:rPr>
              <a:t>DM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 descr="dd21d74a0277bdcbd7f2b6afd95218b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r="6434"/>
          <a:stretch>
            <a:fillRect/>
          </a:stretch>
        </p:blipFill>
        <p:spPr bwMode="auto">
          <a:xfrm>
            <a:off x="0" y="894655"/>
            <a:ext cx="12192000" cy="524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31849"/>
            <a:ext cx="5082540" cy="550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97" y="2178367"/>
            <a:ext cx="4203065" cy="281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" y="1144905"/>
            <a:ext cx="11997690" cy="498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90365" y="876935"/>
            <a:ext cx="393255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05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需求规格说明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317495" y="821305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在需求规格说明文档中，我们定义了项目所需的数据字典，并根据数据字典绘制了</a:t>
            </a:r>
            <a:r>
              <a:rPr lang="en-US" altLang="zh-CN" sz="2400" dirty="0">
                <a:ea typeface="宋体" panose="02010600030101010101" pitchFamily="2" charset="-122"/>
              </a:rPr>
              <a:t>E-R</a:t>
            </a:r>
            <a:r>
              <a:rPr lang="zh-CN" altLang="en-US" sz="2400" dirty="0">
                <a:ea typeface="宋体" panose="02010600030101010101" pitchFamily="2" charset="-122"/>
              </a:rPr>
              <a:t>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3053080"/>
            <a:ext cx="5524500" cy="1729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1623060"/>
            <a:ext cx="5763895" cy="4893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数据字典、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图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3968750" y="876935"/>
            <a:ext cx="425386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01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愿景与范围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5325" y="1057197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根据我们整理出的需求规格说明文档，我们编写了一些</a:t>
            </a:r>
            <a:r>
              <a:rPr lang="en-US" altLang="zh-CN" sz="2400" dirty="0" err="1">
                <a:ea typeface="宋体" panose="02010600030101010101" pitchFamily="2" charset="-122"/>
              </a:rPr>
              <a:t>TestCase</a:t>
            </a:r>
            <a:r>
              <a:rPr lang="zh-CN" altLang="en-US" sz="2400" dirty="0">
                <a:ea typeface="宋体" panose="02010600030101010101" pitchFamily="2" charset="-122"/>
              </a:rPr>
              <a:t>用于测试软件开发方所制作出的软件是否符合我们的需求。并将之编写成了测试用例文档。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0" y="2257425"/>
            <a:ext cx="5895340" cy="4349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测试用例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06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78AF74"/>
                </a:solidFill>
                <a:latin typeface="宋体" panose="02010600030101010101" pitchFamily="2" charset="-122"/>
              </a:rPr>
              <a:t>JAD</a:t>
            </a: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会议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8244" y="2275522"/>
            <a:ext cx="48018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为了更好的进行沟通，我们还邀请了用户代表以及开发者代表与我们进行了一次线上</a:t>
            </a:r>
            <a:r>
              <a:rPr lang="en-US" altLang="zh-CN" sz="2400" dirty="0">
                <a:ea typeface="宋体" panose="02010600030101010101" pitchFamily="2" charset="-122"/>
              </a:rPr>
              <a:t>JAD</a:t>
            </a:r>
            <a:r>
              <a:rPr lang="zh-CN" altLang="en-US" sz="2400" dirty="0">
                <a:ea typeface="宋体" panose="02010600030101010101" pitchFamily="2" charset="-122"/>
              </a:rPr>
              <a:t>会议，通过这种方式，我们基于现阶段界面原型，集体讨论了可能满足客户需求的方案。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935" y="45720"/>
            <a:ext cx="5318760" cy="6766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JAD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会议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07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78AF74"/>
                </a:solidFill>
                <a:latin typeface="宋体" panose="02010600030101010101" pitchFamily="2" charset="-122"/>
              </a:rPr>
              <a:t>SRS</a:t>
            </a:r>
            <a:endParaRPr lang="zh-CN" altLang="en-US" sz="3200" b="1" dirty="0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基线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75" y="1798955"/>
            <a:ext cx="6244590" cy="326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运行环境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59685" y="1998345"/>
            <a:ext cx="707326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运行环境：</a:t>
            </a:r>
            <a:r>
              <a:rPr lang="zh-CN" sz="2000" b="0">
                <a:ea typeface="宋体" panose="02010600030101010101" pitchFamily="2" charset="-122"/>
              </a:rPr>
              <a:t>客户端：允许用户使用苹果手机、安卓手机、能使用浏览器的PC机从互联网连接使用火狐浏览器、谷歌浏览器或其他浏览器进行访问；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管理端：允许管理员使用火狐浏览器、谷歌浏览器或其他浏览器访问；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服务器端：可在满足服务器部署要求的云服务器上运行。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功能性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127760"/>
            <a:ext cx="1006602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非功能需求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603" y="856357"/>
            <a:ext cx="119073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性能需求</a:t>
            </a:r>
            <a:r>
              <a:rPr lang="zh-CN" altLang="zh-CN" sz="2400" b="1" kern="100" dirty="0">
                <a:effectLst/>
                <a:latin typeface="Cambria" panose="02040503050406030204" pitchFamily="18" charset="0"/>
              </a:rPr>
              <a:t> </a:t>
            </a:r>
            <a:endParaRPr lang="en-US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％的情况下，一般时段响应时间不超过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秒，高峰时段不超过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课程系统从点击到第一个界面显示出来所需要的时间不得超过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毫秒。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在推荐配置环境下：登录响应时间在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秒内，刷新课程响应时间在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秒内，刷新博客列表响应时间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秒内，打开文件响应时间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在非高峰时间根据编号和名称特定条件进行搜索，可以在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秒内得到搜索结果。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支持至少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多人同时上传或下载资源，对于资源的传输要对客户端进行限流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每天运行持续运行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小时以上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安全性需求</a:t>
            </a:r>
            <a:endParaRPr lang="zh-CN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严格权限访问控制，用户在经过身份认证后，只能访问其权限范围内的数据，只能进行其权限范围内的操作。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不同的用户具有不同的身份和权限，需要在用户身份真实可信的前提下，提供可信的授权管理服务，保护数据不被非法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越权访问和篡改，要确保数据的机密性和完整性。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能经受来自互联网的一般性恶意攻击。如病毒（包括木马）攻击等。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后端对用户信息采取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MD5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存储方式，并进行签名验证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非功能需求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781" y="1563248"/>
            <a:ext cx="111851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可靠性需求描述</a:t>
            </a:r>
            <a:endParaRPr lang="zh-CN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对输入有提示，数据有检查，防止数据异常。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系统健壮性强，应该能处理系统运行过程中出现的各种异常情况，如：人为操作错误、输入非法数据、硬件设备失败等，系统应该能正确的处理，恰当的回避。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要求系统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小时运行，全年持续运行故障停运时间累计不能超过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兼容性需求描述</a:t>
            </a:r>
            <a:endParaRPr lang="zh-CN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系统应支持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Android , Windows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系统应支持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Oracle, DB2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数据库系统。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最多只有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的系统实现需要具体到特定的操作系统。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替换关系数据库系统的平均时间不超过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小时，并且保证没有数据丢失。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不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可行需求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5250" y="2394585"/>
            <a:ext cx="9015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学生用户代表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提出：当老师或学生把代码发送到博客当中时，如何更好的避免抄袭现象的发生。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开发人员提出对该问题的个人看法：本人认为此问题还是很难避免的事情，因为这个发送出来就可以直接看到的，就算不使用复制粘贴直接手打也是可以的。所以说这个事情是很难避免的。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36814" y="1905505"/>
            <a:ext cx="10989129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/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本项目由杨枨老师在软件需求分析原理与实践课程上提出，提出者目前给出的要求为：面向</a:t>
            </a:r>
            <a:r>
              <a:rPr lang="zh-CN" altLang="en-US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特定人群（项目管理</a:t>
            </a:r>
            <a:r>
              <a:rPr lang="en-US" altLang="zh-CN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需求工程和相关课程的教师和相关学生以及一些感兴趣的网友）的软件工程相关课程教学和学习的辅助工具，软件工程教学、学习、交流网站。</a:t>
            </a:r>
            <a:endParaRPr lang="en-US" altLang="zh-CN" sz="2400" b="1" dirty="0">
              <a:solidFill>
                <a:srgbClr val="78AF7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/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提出者基于课程内容给出的目标为建立全新概念原型（建议草图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概念思路），并采用原型开发模型，多轮原型反馈进行需求确认，选题小组需经任课教师确认（目前已完成）。实现环境为浙大城市学院软件需求分析原理与实践课上及课余。限制条件包括小组成员合作经验缺少、小组成员软件需求分析水平不足、缺乏与提出者的沟通等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背景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需求冲突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处理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3205" y="1905635"/>
            <a:ext cx="90157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冲突：学生用户提出想要在平台当中添加测试或者考试的内容。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胡隽老师提出对教师界面功能的需求冲突：胡老师本人的意见不是非常建议添加本功能，首先测试或考试的功能不像看起来的那么简单，工作量还是很大的，而且现在已经有很多的平台可以做类似的事情，例如PTA、学在城院、雨课堂等。可以去了解一下，自行斟酌，本人不是非常提倡添加本功能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解决方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案：不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提供测试或者考试的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需求优先级排序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学生为例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)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18" y="4396053"/>
            <a:ext cx="5182049" cy="1684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33" y="1137451"/>
            <a:ext cx="3223539" cy="5410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1" y="1644832"/>
            <a:ext cx="6096528" cy="2408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39" y="309880"/>
            <a:ext cx="652607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需求优先级排序中的用户群的分类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92480" y="1736310"/>
          <a:ext cx="10871200" cy="499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9412"/>
                <a:gridCol w="4530894"/>
                <a:gridCol w="4530894"/>
              </a:tblGrid>
              <a:tr h="756129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用户群分类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用户角色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用户描述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915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客户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项目发起人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本项目的项目发起人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56129">
                <a:tc rowSpan="4"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直接用户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教师用户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软件工程系列课程授课教师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56129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学生用户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正在参与软件工程系列课程的学生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34194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游客用户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对软件工程系列课程有兴趣的，非本专业内的学生或其他人员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34194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管理员用户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负责网站维护、用户信息管理、交流区内容审核管理的人员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7339" y="1274645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根据项目产品特性，对用户群进行分类：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08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用户手册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0130" y="2829560"/>
            <a:ext cx="47244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为了方便用户的使用，我们为用户编制了用户手册来说明用户如何使用软件。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用户手册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20" y="7937"/>
            <a:ext cx="3779837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09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参考资料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5750" y="1550035"/>
            <a:ext cx="908113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张海藩,牟永敏.软件工程导论[M].清华大学出版社:北京,1996:35-54.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IEEE830-1998 需求规范说明书模板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项目管理知识体系指南（PMBOK 指南)第六版/项目管理协会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软件需求（第三版）[美]Karl Wiegers, Joy Beatty著，李忠利 李淳 霍金健 孔晨辉 译 出版社:清华大学出版社ISBN：9787302426820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IT项目管理 (第八版) [美]Kathy Schwalbe 著，孙新波 朱珠 贾建锋 译 出版社:机械工业出版社:ISBN：9787111582335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参考资料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10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组员分工及评价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452" y="1047055"/>
            <a:ext cx="7766196" cy="5337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组员分工及评价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8258175" y="5924550"/>
            <a:ext cx="2533650" cy="25336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63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42" y="-16070"/>
            <a:ext cx="12220569" cy="687407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0" name="饼形 4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1" name="饼形 17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31" name="椭圆 230"/>
          <p:cNvSpPr/>
          <p:nvPr/>
        </p:nvSpPr>
        <p:spPr>
          <a:xfrm>
            <a:off x="3600000" y="713554"/>
            <a:ext cx="5196753" cy="5196753"/>
          </a:xfrm>
          <a:prstGeom prst="ellipse">
            <a:avLst/>
          </a:prstGeom>
          <a:solidFill>
            <a:schemeClr val="bg1"/>
          </a:solidFill>
          <a:ln w="130175">
            <a:solidFill>
              <a:srgbClr val="D1E3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-54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3" name="饼形 181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4" name="饼形 18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rot="-108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6" name="饼形 190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7" name="饼形 191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rot="-16200000">
            <a:off x="3698103" y="827907"/>
            <a:ext cx="5028019" cy="5028021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9" name="饼形 199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80" name="饼形 200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81" name="椭圆 180"/>
          <p:cNvSpPr/>
          <p:nvPr/>
        </p:nvSpPr>
        <p:spPr>
          <a:xfrm>
            <a:off x="3707571" y="819380"/>
            <a:ext cx="5027460" cy="5027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6432969" y="4207491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5190766" y="3120562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209350" y="256847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655928" y="4880350"/>
            <a:ext cx="345059" cy="345057"/>
          </a:xfrm>
          <a:prstGeom prst="ellipse">
            <a:avLst/>
          </a:prstGeom>
          <a:solidFill>
            <a:schemeClr val="bg1">
              <a:alpha val="8000"/>
            </a:schemeClr>
          </a:solidFill>
          <a:ln w="3175">
            <a:solidFill>
              <a:schemeClr val="bg1">
                <a:alpha val="74000"/>
              </a:schemeClr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363959" y="153330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950556" y="3500124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6277696" y="312056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5000986" y="3896941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863628" y="267198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6778028" y="249946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6" name="[动画大师]_Oval 42"/>
          <p:cNvSpPr/>
          <p:nvPr/>
        </p:nvSpPr>
        <p:spPr>
          <a:xfrm>
            <a:off x="5811870" y="217165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207356" y="4345513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4483401" y="2827264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224609" y="205088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3845048" y="277550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5708351" y="3500124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6709016" y="5087384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4724939" y="1360775"/>
            <a:ext cx="431322" cy="43132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3948563" y="344836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5742856" y="49148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22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[动画大师]_Straight Connector 2"/>
          <p:cNvCxnSpPr/>
          <p:nvPr/>
        </p:nvCxnSpPr>
        <p:spPr>
          <a:xfrm flipH="1">
            <a:off x="-7953829" y="594617"/>
            <a:ext cx="7953829" cy="0"/>
          </a:xfrm>
          <a:prstGeom prst="line">
            <a:avLst/>
          </a:prstGeom>
          <a:ln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[动画大师]_Straight Connector 2"/>
          <p:cNvCxnSpPr/>
          <p:nvPr/>
        </p:nvCxnSpPr>
        <p:spPr>
          <a:xfrm flipH="1">
            <a:off x="-6577497" y="5017210"/>
            <a:ext cx="6577497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[动画大师]_Straight Connector 4"/>
          <p:cNvCxnSpPr/>
          <p:nvPr/>
        </p:nvCxnSpPr>
        <p:spPr>
          <a:xfrm>
            <a:off x="12192000" y="2070897"/>
            <a:ext cx="6096000" cy="0"/>
          </a:xfrm>
          <a:prstGeom prst="line">
            <a:avLst/>
          </a:prstGeom>
          <a:ln w="635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[动画大师]_Straight Connector 2"/>
          <p:cNvCxnSpPr/>
          <p:nvPr/>
        </p:nvCxnSpPr>
        <p:spPr>
          <a:xfrm flipH="1">
            <a:off x="-7521677" y="3276899"/>
            <a:ext cx="7521678" cy="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PA_文本框 9"/>
          <p:cNvSpPr txBox="1"/>
          <p:nvPr>
            <p:custDataLst>
              <p:tags r:id="rId2"/>
            </p:custDataLst>
          </p:nvPr>
        </p:nvSpPr>
        <p:spPr>
          <a:xfrm>
            <a:off x="3859850" y="3706644"/>
            <a:ext cx="4704523" cy="39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84CBC5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汇报人：</a:t>
            </a: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84CBC5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G15</a:t>
            </a:r>
            <a:endParaRPr kumimoji="0" lang="en-US" altLang="ko-KR" sz="1865" b="0" i="0" u="none" strike="noStrike" kern="1200" cap="none" spc="0" normalizeH="0" baseline="0" noProof="0" dirty="0">
              <a:ln>
                <a:noFill/>
              </a:ln>
              <a:solidFill>
                <a:srgbClr val="84CBC5">
                  <a:lumMod val="50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8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5800" y="1957365"/>
            <a:ext cx="6012623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800" b="1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84CBC5">
                      <a:lumMod val="50000"/>
                    </a:srgbClr>
                  </a:solidFill>
                  <a:prstDash val="solid"/>
                </a:ln>
                <a:solidFill>
                  <a:srgbClr val="F0F0F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感谢聆听</a:t>
            </a:r>
            <a:endParaRPr kumimoji="0" lang="en-US" altLang="zh-CN" sz="4800" b="1" i="0" u="none" strike="noStrike" kern="1200" cap="none" spc="0" normalizeH="0" baseline="0" noProof="0" dirty="0">
              <a:ln w="12700">
                <a:solidFill>
                  <a:srgbClr val="84CBC5">
                    <a:lumMod val="50000"/>
                  </a:srgbClr>
                </a:solidFill>
                <a:prstDash val="solid"/>
              </a:ln>
              <a:solidFill>
                <a:srgbClr val="F0F0F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84CBC5">
                      <a:lumMod val="50000"/>
                    </a:srgbClr>
                  </a:solidFill>
                  <a:prstDash val="solid"/>
                </a:ln>
                <a:solidFill>
                  <a:srgbClr val="F0F0F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敬请指正</a:t>
            </a:r>
            <a:endParaRPr kumimoji="0" lang="en-US" altLang="ko-KR" sz="4800" b="1" i="0" u="none" strike="noStrike" kern="1200" cap="none" spc="0" normalizeH="0" baseline="0" noProof="0" dirty="0">
              <a:ln w="12700">
                <a:solidFill>
                  <a:srgbClr val="84CBC5">
                    <a:lumMod val="50000"/>
                  </a:srgbClr>
                </a:solidFill>
                <a:prstDash val="solid"/>
              </a:ln>
              <a:solidFill>
                <a:srgbClr val="F0F0F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29" name="PA_圆角矩形 1"/>
          <p:cNvSpPr/>
          <p:nvPr>
            <p:custDataLst>
              <p:tags r:id="rId4"/>
            </p:custDataLst>
          </p:nvPr>
        </p:nvSpPr>
        <p:spPr>
          <a:xfrm>
            <a:off x="5428300" y="4709609"/>
            <a:ext cx="1567623" cy="3870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2022.05.16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600658" y="584607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35467" y="557234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399755" y="448147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0763" y="491330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986341" y="58358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66397" y="618261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435241" y="556644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87012" y="597614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467240" y="576964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368613" y="571159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381642" y="587124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178662" y="488515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854484" y="498493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473734" y="604710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403305" y="454215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135041" y="567779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743395" y="538035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8794" y="410309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429865" y="50223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354415" y="612353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429865" y="561291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753628" y="588624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992829" y="543681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909368" y="542044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756585" y="42259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69352" y="589264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848026" y="59268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425230" y="554371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525277" y="52693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827748" y="614796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366002" y="614796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8345919" y="4325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4069838" y="438993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373350" y="5803928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890350" y="639798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110994" y="6026521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75646" y="573894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731474" y="57661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117972" y="624488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511530" y="611290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266224" y="4840630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932145" y="5906430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796763" y="5774010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472585" y="587379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86835" y="47749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5114544" y="6087199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637596" y="471775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2938219" y="538234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670033" y="564814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520509" y="540780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012307" y="5875564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450707" y="556235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2202557" y="5570764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610930" y="632567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717719" y="5413950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467824" y="5770973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481103" y="565617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27894" y="519438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842369" y="630088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096324" y="611119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7146113" y="5644780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3127299" y="609441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240565" y="630088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3734023" y="5887931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9240718" y="4131918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3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1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4" dur="13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13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51" dur="13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1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7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9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5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1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repeatCount="200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50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10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2" presetID="63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4.44444E-6 L 0.63216 4.44444E-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0"/>
                                    </p:animMotion>
                                    <p:set>
                                      <p:cBhvr additive="base">
                                        <p:cTn id="17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75" dur="5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76" dur="7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0.63216 -1.48148E-6 " pathEditMode="relative" rAng="0" ptsTypes="AA">
                                      <p:cBhvr additive="base">
                                        <p:cTn id="178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79" dur="25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80" dur="350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8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6 2.96296E-6 L -0.80938 2.96296E-6 " pathEditMode="relative" rAng="0" ptsTypes="AA">
                                      <p:cBhvr additive="base">
                                        <p:cTn id="183" dur="4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84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85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86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5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33333E-6 L -0.48307 -3.33333E-6 " pathEditMode="relative" rAng="0" ptsTypes="AA">
                                      <p:cBhvr additive="base">
                                        <p:cTn id="1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0"/>
                                    </p:animMotion>
                                    <p:set>
                                      <p:cBhvr additive="base">
                                        <p:cTn id="189" dur="3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90" dur="5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1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63216 2.22222E-6 " pathEditMode="relative" rAng="0" ptsTypes="AA">
                                      <p:cBhvr additive="base">
                                        <p:cTn id="193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94" dur="2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2.22222E-6 L 1.70573 2.22222E-6 " pathEditMode="relative" rAng="0" ptsTypes="AA">
                                      <p:cBhvr additive="base">
                                        <p:cTn id="195" dur="3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96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C 0.07122 -0.04398 0.06237 -0.16273 0.0901 -0.27847 " pathEditMode="relative" rAng="0" ptsTypes="AA">
                                      <p:cBhvr>
                                        <p:cTn id="217" dur="27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C -0.01133 -0.10556 -0.06198 -0.18449 -0.00769 -0.31459 " pathEditMode="relative" rAng="0" ptsTypes="AA">
                                      <p:cBhvr>
                                        <p:cTn id="225" dur="340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22 -0.05139 0.13164 -0.18125 " pathEditMode="relative" rAng="0" ptsTypes="AA">
                                      <p:cBhvr>
                                        <p:cTn id="233" dur="306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241" dur="29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C -0.04023 -0.14422 0.01732 -0.1956 -0.00299 -0.34422 " pathEditMode="relative" rAng="0" ptsTypes="AA">
                                      <p:cBhvr>
                                        <p:cTn id="249" dur="219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C 0.00378 -0.22477 0.15404 -0.14306 0.13373 -0.2912 " pathEditMode="relative" rAng="0" ptsTypes="AA">
                                      <p:cBhvr>
                                        <p:cTn id="257" dur="23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C 0.03229 -0.19769 0.04193 -0.19838 0.1336 -0.29121 " pathEditMode="relative" rAng="0" ptsTypes="AA">
                                      <p:cBhvr>
                                        <p:cTn id="265" dur="21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C 0.10703 -0.07315 0.10599 -0.1625 0.13359 -0.2912 " pathEditMode="relative" rAng="0" ptsTypes="AA">
                                      <p:cBhvr>
                                        <p:cTn id="273" dur="254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C 0.00104 -0.11574 -0.11797 -0.13287 -0.09036 -0.26157 " pathEditMode="relative" rAng="0" ptsTypes="AA">
                                      <p:cBhvr>
                                        <p:cTn id="281" dur="350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C 0.07604 -0.05301 0.06667 -0.19606 0.09636 -0.33519 " pathEditMode="relative" rAng="0" ptsTypes="AA">
                                      <p:cBhvr>
                                        <p:cTn id="289" dur="334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C 0.06432 -0.17315 0.07669 -0.06574 0.13086 -0.23172 " pathEditMode="relative" rAng="0" ptsTypes="AA">
                                      <p:cBhvr>
                                        <p:cTn id="297" dur="21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C -0.01471 -0.12338 -0.08021 -0.21551 -0.01002 -0.36713 " pathEditMode="relative" rAng="0" ptsTypes="AA">
                                      <p:cBhvr>
                                        <p:cTn id="305" dur="264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C 0.00286 -0.24884 0.12018 -0.15833 0.10442 -0.32222 " pathEditMode="relative" rAng="0" ptsTypes="AA">
                                      <p:cBhvr>
                                        <p:cTn id="313" dur="259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C -0.04479 -0.16574 -0.08151 -0.08634 -0.12149 -0.25023 " pathEditMode="relative" rAng="0" ptsTypes="AA">
                                      <p:cBhvr>
                                        <p:cTn id="321" dur="296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C -0.1401 -0.18588 0.06042 -0.25185 -0.01041 -0.44283 " pathEditMode="relative" rAng="0" ptsTypes="AA">
                                      <p:cBhvr>
                                        <p:cTn id="329" dur="268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022E-16 C 0.10482 -0.20694 0.17995 -0.01921 0.24831 -0.2419 " pathEditMode="relative" rAng="0" ptsTypes="AA">
                                      <p:cBhvr>
                                        <p:cTn id="337" dur="29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59259E-6 C 0.00156 -0.15486 -0.1642 -0.17778 -0.12566 -0.34954 " pathEditMode="relative" rAng="0" ptsTypes="AA">
                                      <p:cBhvr>
                                        <p:cTn id="345" dur="26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C 0.07123 -0.04398 0.06237 -0.16273 0.09011 -0.27847 " pathEditMode="relative" rAng="0" ptsTypes="AA">
                                      <p:cBhvr>
                                        <p:cTn id="353" dur="28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7 0.02848 0.16263 -0.03726 " pathEditMode="relative" rAng="0" ptsTypes="AA">
                                      <p:cBhvr>
                                        <p:cTn id="361" dur="384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C 0.0323 -0.19768 0.04193 -0.19838 0.1336 -0.2912 " pathEditMode="relative" rAng="0" ptsTypes="AA">
                                      <p:cBhvr>
                                        <p:cTn id="369" dur="28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C 0.1069 -0.07315 0.10586 -0.1625 0.13359 -0.29121 " pathEditMode="relative" rAng="0" ptsTypes="AA">
                                      <p:cBhvr>
                                        <p:cTn id="377" dur="344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0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1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2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3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C 0.07122 -0.04399 0.06237 -0.16274 0.0901 -0.27848 " pathEditMode="relative" rAng="0" ptsTypes="AA">
                                      <p:cBhvr>
                                        <p:cTn id="385" dur="271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C 0.07604 -0.05301 0.06667 -0.19606 0.09636 -0.33518 " pathEditMode="relative" rAng="0" ptsTypes="AA">
                                      <p:cBhvr>
                                        <p:cTn id="393" dur="334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332 -0.23611 0.0431 -0.23704 0.13763 -0.34769 " pathEditMode="relative" rAng="0" ptsTypes="AA">
                                      <p:cBhvr>
                                        <p:cTn id="401" dur="35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C 0.00143 -0.15486 -0.16406 -0.17778 -0.12565 -0.34954 " pathEditMode="relative" rAng="0" ptsTypes="AA">
                                      <p:cBhvr>
                                        <p:cTn id="409" dur="266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7 0.02847 0.16263 -0.03727 " pathEditMode="relative" rAng="0" ptsTypes="AA">
                                      <p:cBhvr>
                                        <p:cTn id="417" dur="38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C 0.1069 -0.07315 0.10586 -0.1625 0.13359 -0.29121 " pathEditMode="relative" rAng="0" ptsTypes="AA">
                                      <p:cBhvr>
                                        <p:cTn id="425" dur="34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-0.01133 -0.10579 -0.06198 -0.18449 -0.00768 -0.31459 " pathEditMode="relative" rAng="0" ptsTypes="AA">
                                      <p:cBhvr>
                                        <p:cTn id="433" dur="2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6471 -0.13541 0.07708 -0.05139 0.13151 -0.18125 " pathEditMode="relative" rAng="0" ptsTypes="AA">
                                      <p:cBhvr>
                                        <p:cTn id="441" dur="2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449" dur="2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C 0.00377 -0.22477 0.1539 -0.14305 0.13372 -0.2912 " pathEditMode="relative" rAng="0" ptsTypes="AA">
                                      <p:cBhvr>
                                        <p:cTn id="457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C 0.10703 -0.07315 0.10599 -0.1625 0.13359 -0.2912 " pathEditMode="relative" rAng="0" ptsTypes="AA">
                                      <p:cBhvr>
                                        <p:cTn id="465" dur="2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C 0.00104 -0.11574 -0.11797 -0.13287 -0.09037 -0.26157 " pathEditMode="relative" rAng="0" ptsTypes="AA">
                                      <p:cBhvr>
                                        <p:cTn id="473" dur="2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C 0.07123 -0.04398 0.06237 -0.16273 0.09011 -0.27847 " pathEditMode="relative" rAng="0" ptsTypes="AA">
                                      <p:cBhvr>
                                        <p:cTn id="481" dur="27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C -0.01133 -0.10555 -0.06198 -0.18449 -0.00768 -0.31458 " pathEditMode="relative" rAng="0" ptsTypes="AA">
                                      <p:cBhvr>
                                        <p:cTn id="489" dur="340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21 -0.05139 0.13164 -0.18125 " pathEditMode="relative" rAng="0" ptsTypes="AA">
                                      <p:cBhvr>
                                        <p:cTn id="497" dur="306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-0.04011 -0.14375 -0.07305 -0.07477 -0.10899 -0.21713 " pathEditMode="relative" rAng="0" ptsTypes="AA">
                                      <p:cBhvr>
                                        <p:cTn id="505" dur="35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1 -0.14097 " pathEditMode="relative" rAng="0" ptsTypes="AA">
                                      <p:cBhvr>
                                        <p:cTn id="513" dur="29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-0.04024 -0.14421 0.01732 -0.1956 -0.003 -0.34421 " pathEditMode="relative" rAng="0" ptsTypes="AA">
                                      <p:cBhvr>
                                        <p:cTn id="521" dur="219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C 0.00378 -0.22476 0.15404 -0.14305 0.13373 -0.2912 " pathEditMode="relative" rAng="0" ptsTypes="AA">
                                      <p:cBhvr>
                                        <p:cTn id="529" dur="23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2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3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4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5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C 0.07604 -0.05301 0.06666 -0.19607 0.09635 -0.33519 " pathEditMode="relative" rAng="0" ptsTypes="AA">
                                      <p:cBhvr>
                                        <p:cTn id="537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0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1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2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3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C 0.06432 -0.17315 0.07669 -0.06574 0.13086 -0.23171 " pathEditMode="relative" rAng="0" ptsTypes="AA">
                                      <p:cBhvr>
                                        <p:cTn id="545" dur="2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8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9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0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1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71 -0.12338 -0.08021 -0.21551 -0.01003 -0.36713 " pathEditMode="relative" rAng="0" ptsTypes="AA">
                                      <p:cBhvr>
                                        <p:cTn id="553" dur="26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6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7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8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9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287 -0.24884 0.12018 -0.15833 0.10443 -0.32222 " pathEditMode="relative" rAng="0" ptsTypes="AA">
                                      <p:cBhvr>
                                        <p:cTn id="561" dur="25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4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5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6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7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C -0.04479 -0.16551 -0.08151 -0.08634 -0.12148 -0.25023 " pathEditMode="relative" rAng="0" ptsTypes="AA">
                                      <p:cBhvr>
                                        <p:cTn id="569" dur="296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577" dur="296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C 0.03321 -0.23611 0.0431 -0.23704 0.13764 -0.34769 " pathEditMode="relative" rAng="0" ptsTypes="AA">
                                      <p:cBhvr>
                                        <p:cTn id="585" dur="35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6 -0.15487 -0.16419 -0.17778 -0.12565 -0.34954 " pathEditMode="relative" rAng="0" ptsTypes="AA">
                                      <p:cBhvr>
                                        <p:cTn id="593" dur="266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96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7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8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9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C 0.07123 -0.04399 0.06237 -0.16274 0.09011 -0.27848 " pathEditMode="relative" rAng="0" ptsTypes="AA">
                                      <p:cBhvr>
                                        <p:cTn id="601" dur="282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04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05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06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07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C 0.00378 -0.22477 0.15404 -0.14283 0.13373 -0.29121 " pathEditMode="relative" rAng="0" ptsTypes="AA">
                                      <p:cBhvr>
                                        <p:cTn id="609" dur="229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1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1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17" dur="38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0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1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2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3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C 0.00105 -0.11574 -0.11796 -0.13287 -0.09036 -0.26157 " pathEditMode="relative" rAng="0" ptsTypes="AA">
                                      <p:cBhvr>
                                        <p:cTn id="625" dur="36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8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9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0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1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C 0.1069 -0.07315 0.10586 -0.1625 0.1336 -0.29121 " pathEditMode="relative" rAng="0" ptsTypes="AA">
                                      <p:cBhvr>
                                        <p:cTn id="633" dur="344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C 0.07604 -0.05301 0.06666 -0.19607 0.09635 -0.33519 " pathEditMode="relative" rAng="0" ptsTypes="AA">
                                      <p:cBhvr>
                                        <p:cTn id="641" dur="334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6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4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4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C 0.0332 -0.23611 0.0431 -0.23704 0.13763 -0.34769 " pathEditMode="relative" rAng="0" ptsTypes="AA">
                                      <p:cBhvr>
                                        <p:cTn id="649" dur="35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5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5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C 0.00143 -0.15486 -0.16407 -0.17778 -0.12565 -0.34954 " pathEditMode="relative" rAng="0" ptsTypes="AA">
                                      <p:cBhvr>
                                        <p:cTn id="657" dur="26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665" dur="22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73" dur="38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0.07123 -0.04398 0.06237 -0.16273 0.09011 -0.27847 " pathEditMode="relative" rAng="0" ptsTypes="AA">
                                      <p:cBhvr>
                                        <p:cTn id="681" dur="2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1 -0.13542 0.07708 -0.05139 0.13151 -0.18125 " pathEditMode="relative" rAng="0" ptsTypes="AA">
                                      <p:cBhvr>
                                        <p:cTn id="689" dur="2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97" dur="2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C 0.00378 -0.22477 0.15391 -0.14305 0.13373 -0.2912 " pathEditMode="relative" rAng="0" ptsTypes="AA">
                                      <p:cBhvr>
                                        <p:cTn id="705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7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0.03229 -0.19768 0.04193 -0.19838 0.1336 -0.2912 " pathEditMode="relative" rAng="0" ptsTypes="AA">
                                      <p:cBhvr>
                                        <p:cTn id="713" dur="2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C 0.00104 -0.11574 -0.11797 -0.13287 -0.09036 -0.26158 " pathEditMode="relative" rAng="0" ptsTypes="AA">
                                      <p:cBhvr>
                                        <p:cTn id="721" dur="2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3" dur="12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19596 -7.40741E-7 " pathEditMode="relative" rAng="0" ptsTypes="AA">
                                      <p:cBhvr>
                                        <p:cTn id="725" dur="7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1" grpId="0" animBg="1"/>
      <p:bldP spid="231" grpId="1" animBg="1"/>
      <p:bldP spid="231" grpId="2" animBg="1"/>
      <p:bldP spid="231" grpId="3" animBg="1"/>
      <p:bldP spid="181" grpId="0" animBg="1"/>
      <p:bldP spid="181" grpId="1" animBg="1"/>
      <p:bldP spid="182" grpId="0" animBg="1"/>
      <p:bldP spid="184" grpId="0" animBg="1"/>
      <p:bldP spid="186" grpId="0" animBg="1"/>
      <p:bldP spid="188" grpId="0" animBg="1"/>
      <p:bldP spid="190" grpId="0" animBg="1"/>
      <p:bldP spid="194" grpId="0" animBg="1"/>
      <p:bldP spid="196" grpId="0" animBg="1"/>
      <p:bldP spid="198" grpId="0" animBg="1"/>
      <p:bldP spid="20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7" grpId="0" animBg="1"/>
      <p:bldP spid="218" grpId="0" animBg="1"/>
      <p:bldP spid="219" grpId="0" animBg="1"/>
      <p:bldP spid="227" grpId="0"/>
      <p:bldP spid="228" grpId="0"/>
      <p:bldP spid="229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4" grpId="0" animBg="1"/>
      <p:bldP spid="1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86255" y="1351508"/>
            <a:ext cx="861949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zh-CN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软件工程专业课程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的师生和部分渴望了解软件工程专业课程的同学，他们需要一个相互学习交流、获取资料、了解课程动态的平台。</a:t>
            </a:r>
            <a:endParaRPr 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/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菜码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是一个专供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软件工程专业相关课程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学习交流的网站，它将提供师生便捷的课程资料传播途径和交流方式。系统将设立教师端登录和学生端登录以及游客登录三种登录入口，提供给不同用户不一样的功能展示，更加合理地满足不同用户的需求。</a:t>
            </a:r>
            <a:endParaRPr 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不同于现有的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BB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学在城院平台，我们的网站能够更加详细地展示课程的信息、提供课程教师的联系方式，并且能发布自己在课程中的想法或疑惑，与老师或者同学进行课程中的交流。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愿景申明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3725" y="1160145"/>
            <a:ext cx="6093460" cy="538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94814" y="1314776"/>
            <a:ext cx="4654734" cy="4997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菜码”是一个</a:t>
            </a:r>
            <a:r>
              <a:rPr lang="zh-CN" sz="2400" b="0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软件工程专业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的辅助学习工具，它主要分为学生、教师、管理员、游客四种角色，学生和教师的主要功能为：资料上传与下载、在平台上发布博客讨论等。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管理员的主要功能是：对违规的言论进行审核，必要时进行强制删除；以及审核平台中的各类模块。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游客的主要功能有：查看平台上的资料与博客。该网站能够为师生提供一个良好的学习交流方式。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上下文图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760" y="1616075"/>
            <a:ext cx="9174480" cy="4932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特性树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024630" y="876935"/>
            <a:ext cx="414210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02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用户群分类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61465" y="1739265"/>
          <a:ext cx="9068435" cy="470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340"/>
                <a:gridCol w="1672590"/>
                <a:gridCol w="1477645"/>
                <a:gridCol w="2005330"/>
                <a:gridCol w="2208530"/>
              </a:tblGrid>
              <a:tr h="601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用户姓名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当前身份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选择原因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责任及义务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项目发起人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需求工程项目最后的验收人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主导PC端的开发；对阶段性项目成果进行检查和评审；需要提出正确合理的项目需求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4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胡隽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教师用户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需要从教师角度对项目提出建议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陆世航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需要在平台上与其他用户进行交流共同，需要团队沟通协作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给出有关“注册用户”这一角色所需的需求；能够持续地给予需求、建议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季雨林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余佳秀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富有责任心，能力较强，管理经验丰富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给出有关“管理员”这一角色所需的需求；能够持续地给予需求确认、需求改进建议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用户群与用户代表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ISPRING_ULTRA_SCORM_COURSE_ID" val="BAD49515-C54E-40A8-934E-0FE6E8DEECDE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DmNq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5japK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DmNqkqJxK+4sgIAAFUKAAAhAAAAdW5pdmVyc2FsL2ZsYXNoX3NraW5fc2V0dGluZ3MueG1slVZtb9sgEP6+XxFl3+vuNZ1EI7VpJlXq1mqt+h3bFxsFgwU4Xf79OMAxTuzGy6lSeO55uOO4IyV6y8Tyw2xGMsmlegZjmCg0Ii02Y/n1PG2MkeIik8KAMBdCqory+fLjT/chiWOeU8kdqKmaDc2gC7NwnymSEOPbAm1MkMmqpmL/IAt5kdJsWyjZiPxsauW+BsWZ2Frm5Y/Faj0agDNt7g1UvZzWV2jTJLUCrQFT+r5GO6viNAXeRrp0n4maLtT7pz+S7ZhmxsluPqGNyWpaQL/IVzdo43xhd+/fygLtfYGBv8ZSv3xGG6VyugfV3/zuK9qoQtZN/T89UitZYEH7mvcv8aDhkuZ2/DCrS7SzAjwQBjp7C6E87qx3ESl8jeee4LgqyZ+wrkcPAl56ymG5oVwDSdqld+pSvj02xg7IgRBDHenJZv1EGw1Lo5rA6rCO9wfemMgjUgA6xqvkTQUrn3BE7OMdf7W6dW9FnN8BixJUsAtglGEHdszftq4nzAjsmM+c5fAo+P6EfuzxmvaOb2m4zaj8XturvvWCoHbZ1qtdtV6M9ICTq6PQAWg5lcxhqTGdF1YB3hpJHOZTSk5yIoLuWEENk+IX8tK9O4wmyZEjtNpwYxHDDIehfnM52lc6vi+3ntCO/lehO5xfz4x9xK/n1BialZX9VdLzWdDZKbGFmSfDCnwmLR3UvdjISONij4kqqragXqTkU8MIaUBP3V760RqjkySqAUmGq0zCJkPlF02VglrbW2PQtk0f87ySFSW3f+aVwRvkfcGI0ytNabcTlB26MgJCCwBVWdn2rF94T9VwwzjsoJ38CHAHHjsZ0bZHx9rtxjzAxsQNF5BJHRkeiq5TYl7fMSB4tXkNK7xnQtcbmmp3tN7gn3uW29cMmy8meSA0U29r6z8togXx38l/UEsDBBQAAgAIADmNqkpGdqD88gIAAEcLAAAmAAAAdW5pdmVyc2FsL2h0bWxfcHVibGlzaGluZ19zZXR0aW5ncy54bWzNVt1O2zAUvu9TWJ64pAHGNlalRYiCQGO0op02rtBp7DYWjp3ZTku52tPswfYkO47b0grWBUSnqYoaH5/znT+fL44P7zJJxtxYoVWT7tZ3KOEq0UyoUZN+6Z9uH1BiHSgGUivepEpTctiqxXkxkMKmPe4cqlqCMMo2ctekqXN5I4omk0ld2Nz4XS0Lh/i2nugsyg23XDluolzCFP/cNOeWzhAqAOCTaTUza9VqhMQB6bNmheREMIxcCZ8UyDOXSRoFrQEktyOjC8WOtdSGmNGgSd8cHPnfXCcgtUXGlS+JbaHQi10DGBM+CJA9cc9JysUoxWj39imZCObS8jXy+nH0GKXEDpmDRznWWALlZvAZd8DAQVgGf47fOTsXBBGbKshE0scd4tNv0nb/5uy6e3J1cX756abf6Vz0z7shiNImWsWJo1VHMQakC5PwhZ8YnIMkxbjRZgjS8jhaFs3VhlqtBOfXZKAllr60omSIkcppkx4ZAZIS4UCKZLHrwIy4OxUSc/C2u/WhcvQBMOSbpGAsX3Y037G+iknrqy4kI1NdECluOXGaYEZFhm8pJ8vlJkOjs1IqwTpipWCcjAWfcHZYVmkG+CdH1+giK9ASD18uuQsevhfingz4UBvE5TDGo4pyYQN+/VnAOVj7AArzGLd6F+ftk5vzy/bJty2fILAxqOSZ4NhCnuVuI/gwJUq7uR2WI4HC8rIpTLByr0pu9Ze3wYqskKHNr92MJegNtmQzXp7TmL9GUNltCuNyEP1wldA4ggJbEjBxI8FxF6rgVQETUEQrOSWQIFFZP9ZjoQuLkjDAAdq+PMJgT4QqVyP8cqBHw7ipBLmzu/d2/937DwcfG/Xo14+f22uNZhTeleDdBQ4/XkviCyJ/zIZx5LnzaRp2pvhXLHx90qtSqMtOFa3OpypaV4Hmu0sUXykEpIVROOZIDFJkwnH2mk1+QaPWfy9DG1+pURvMYu1x+3+TCKvF9WjlPhRHT17Yaihfvfy2ar8BUEsDBBQAAgAIADmNqkpF+P6SmAEAAB8GAAAfAAAAdW5pdmVyc2FsL2h0bWxfc2tpbl9zZXR0aW5ncy5qc42UTW/CMAyG7/yKKrtOiH122w0NJk3iMGncph3SYkpFmlRJ2tEh/vvq8NEmTQfxhb48fR27sreDoD4kJsFLsDW/zfOH/Ww0QE3LAq5tnfXoGepEsXQB8zQDlnIgDlIeXz3Ju4bwGRNuTKPqE21Vy48I/GdJmWrjucdCejTl0Uqf4Y8H3PjAX6u0Q1n7klp9jgqtBR/GgmvgesiFzKhhyNWbOe0KHViUIM+gSxqDZRqa00c2jg8hRpuLRZZTXs1EIoYRjdeJFAVf9OVfVTnI+ouv98DoOXydWnYsVfpdQ+Ymnj5h9JO5BKXgkPdxiuGFGY2AtXxH5vyDWsbdghy6TFWqj/T4BqNN5zSBTpeexhg2xmuvTjdDjC6nYaP3xN0thkUwWoHsWE3uMSxQ5EV+wQfMpUiwIx202/MTygRdpDw5pB5heDm8LNr2da8p1Fx/QqwREs4IrTwTmfVtjgvGXnsHVzlZZ76ZZz6R+8T+ZeWKzRay7qPdRYLPXwGhWtN4ldX7oV6OdSOoXIOcC8HqAr7PXdXNNdj9AVBLAwQUAAIACAA5jap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5japKDNK2rG4AAABuAAAAHAAAAHVuaXZlcnNhbC9sb2NhbF9zZXR0aW5ncy54bWyzsa/IzVEoSy0qzszPs1Uy1DNQUkjNS85PycxLt1UKDXHTtVBSKC5JzEtJzMnPS7VVystXUrC347LJyU9OzAlOLSkBKixWKMhJrEwtCknNBTJKUv0Sc4Eqn7aueNm8QkFX4cn+dc+m7FTSt+MC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5japK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DmNqkrRO6BVfQEAAGUXAAAXAAAAdW5pdmVyc2FsL3VuaXZlcnNhbC5wbmfrDPBz5+WS4mJgYOD19HAJYmBg6WFgYM7nYAOK7Fd05AVSjMVB7k4M687JvARyWNIdfR0ZGDb2c/9JZAXyOQs8IosZGPgOgzDj8fwVKQwMYr88XRxDKuLe3jZctTpAwi3wuf0+E7MwpSWcSwSDft7jfHJv90HBI18Prvr3mMXMQrZ+2/vfG9e93qhz+vbbMmagmQ+4a3+dz3BczPn3rr/BrW1vvyQDBRn23c9wnr+3+eLjjxa1HED+gdIety98buuvv/7CCJK/bhx10eRfsLU1E5BTYLtY1PezzXw5kNSOeRe7lm1mBitSlQCJCDQJgniKo5xRzihnlDPKGeWMckY5o5xRzihnlDPKGeWMckY5o5xRzihnlDPKGRYcw7Ofa6pAjAdVbtqzrpXa2sLHin/vQxorfvx/W651LQN0kNnkG59b8vfff78ogkTu529ZeL6u6eKNzz9tpqVa/gUNRTe8N466kOG037qvPj5oxSfV7wxJIKWern4u65wSmgBQSwMEFAACAAgAOY2qSiGCv4RKAAAAawAAABsAAAB1bml2ZXJzYWwvdW5pdmVyc2FsLnBuZy54bWyzsa/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/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+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+ESgAAAGsAAAAbAAAAAAAAAAEAAAAAACwYAAB1bml2ZXJzYWwvdW5pdmVyc2FsLnBuZy54bWxQSwUGAAAAAAsACwBJAwAArxg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意羽毛小清新"/>
  <p:tag name="COMMONDATA" val="eyJoZGlkIjoiMGUyOTcyYmY2M2YxOGYzZDRlYTUzNjFkYjNlZDc2OWQ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UNIT_PLACING_PICTURE_USER_VIEWPORT" val="{&quot;height&quot;:4719,&quot;width&quot;:5337}"/>
</p:tagLst>
</file>

<file path=ppt/tags/tag5.xml><?xml version="1.0" encoding="utf-8"?>
<p:tagLst xmlns:p="http://schemas.openxmlformats.org/presentationml/2006/main">
  <p:tag name="KSO_WM_UNIT_TABLE_BEAUTIFY" val="smartTable{3fb6fcb8-f036-47fe-9837-34cad88a4c67}"/>
  <p:tag name="TABLE_ENDDRAG_ORIGIN_RECT" val="714*370"/>
  <p:tag name="TABLE_ENDDRAG_RECT" val="145*133*714*370"/>
</p:tagLst>
</file>

<file path=ppt/tags/tag6.xml><?xml version="1.0" encoding="utf-8"?>
<p:tagLst xmlns:p="http://schemas.openxmlformats.org/presentationml/2006/main">
  <p:tag name="KSO_WM_UNIT_TABLE_BEAUTIFY" val="smartTable{3fb6fcb8-f036-47fe-9837-34cad88a4c67}"/>
  <p:tag name="TABLE_ENDDRAG_ORIGIN_RECT" val="714*370"/>
  <p:tag name="TABLE_ENDDRAG_RECT" val="145*133*714*370"/>
</p:tagLst>
</file>

<file path=ppt/tags/tag7.xml><?xml version="1.0" encoding="utf-8"?>
<p:tagLst xmlns:p="http://schemas.openxmlformats.org/presentationml/2006/main">
  <p:tag name="KSO_WM_UNIT_TABLE_BEAUTIFY" val="smartTable{fb6dc8a7-d8ff-4912-8316-f97309c5f849}"/>
</p:tagLst>
</file>

<file path=ppt/tags/tag8.xml><?xml version="1.0" encoding="utf-8"?>
<p:tagLst xmlns:p="http://schemas.openxmlformats.org/presentationml/2006/main">
  <p:tag name="KSO_WM_UNIT_PLACING_PICTURE_USER_VIEWPORT" val="{&quot;height&quot;:9300,&quot;width&quot;:22368}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​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4CBC5"/>
      </a:accent1>
      <a:accent2>
        <a:srgbClr val="1B6AA3"/>
      </a:accent2>
      <a:accent3>
        <a:srgbClr val="F47264"/>
      </a:accent3>
      <a:accent4>
        <a:srgbClr val="F8D35C"/>
      </a:accent4>
      <a:accent5>
        <a:srgbClr val="6DAA2D"/>
      </a:accent5>
      <a:accent6>
        <a:srgbClr val="B091E7"/>
      </a:accent6>
      <a:hlink>
        <a:srgbClr val="84CBC5"/>
      </a:hlink>
      <a:folHlink>
        <a:srgbClr val="BFBFBF"/>
      </a:folHlink>
    </a:clrScheme>
    <a:fontScheme name="ujdeljg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5348</Words>
  <Application>WPS 演示</Application>
  <PresentationFormat>宽屏</PresentationFormat>
  <Paragraphs>553</Paragraphs>
  <Slides>49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等线</vt:lpstr>
      <vt:lpstr>Times New Roman</vt:lpstr>
      <vt:lpstr>Arial</vt:lpstr>
      <vt:lpstr>Cambria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丶碎忆</cp:lastModifiedBy>
  <cp:revision>392</cp:revision>
  <dcterms:created xsi:type="dcterms:W3CDTF">2017-05-12T01:42:00Z</dcterms:created>
  <dcterms:modified xsi:type="dcterms:W3CDTF">2022-05-21T08:24:06Z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5FA8C766BBD14A559AD14BA1E2EAD659</vt:lpwstr>
  </property>
  <property fmtid="{D5CDD505-2E9C-101B-9397-08002B2CF9AE}" pid="3" name="KSOProductBuildVer">
    <vt:lpwstr>2052-11.1.0.11691</vt:lpwstr>
  </property>
</Properties>
</file>