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 id="2147483673" r:id="rId4"/>
  </p:sldMasterIdLst>
  <p:notesMasterIdLst>
    <p:notesMasterId r:id="rId6"/>
  </p:notesMasterIdLst>
  <p:handoutMasterIdLst>
    <p:handoutMasterId r:id="rId53"/>
  </p:handoutMasterIdLst>
  <p:sldIdLst>
    <p:sldId id="325" r:id="rId5"/>
    <p:sldId id="257" r:id="rId7"/>
    <p:sldId id="460" r:id="rId8"/>
    <p:sldId id="331" r:id="rId9"/>
    <p:sldId id="439" r:id="rId10"/>
    <p:sldId id="287" r:id="rId11"/>
    <p:sldId id="440" r:id="rId12"/>
    <p:sldId id="372" r:id="rId13"/>
    <p:sldId id="441" r:id="rId14"/>
    <p:sldId id="442" r:id="rId15"/>
    <p:sldId id="443" r:id="rId16"/>
    <p:sldId id="454" r:id="rId17"/>
    <p:sldId id="464" r:id="rId18"/>
    <p:sldId id="258" r:id="rId19"/>
    <p:sldId id="456" r:id="rId20"/>
    <p:sldId id="455" r:id="rId21"/>
    <p:sldId id="445" r:id="rId22"/>
    <p:sldId id="446" r:id="rId23"/>
    <p:sldId id="447" r:id="rId24"/>
    <p:sldId id="448" r:id="rId25"/>
    <p:sldId id="449" r:id="rId26"/>
    <p:sldId id="450" r:id="rId27"/>
    <p:sldId id="451" r:id="rId28"/>
    <p:sldId id="452" r:id="rId29"/>
    <p:sldId id="453" r:id="rId30"/>
    <p:sldId id="379" r:id="rId31"/>
    <p:sldId id="466" r:id="rId32"/>
    <p:sldId id="461" r:id="rId33"/>
    <p:sldId id="328" r:id="rId34"/>
    <p:sldId id="329" r:id="rId35"/>
    <p:sldId id="330" r:id="rId36"/>
    <p:sldId id="458" r:id="rId37"/>
    <p:sldId id="332" r:id="rId38"/>
    <p:sldId id="333" r:id="rId39"/>
    <p:sldId id="462" r:id="rId40"/>
    <p:sldId id="335" r:id="rId41"/>
    <p:sldId id="336" r:id="rId42"/>
    <p:sldId id="338" r:id="rId43"/>
    <p:sldId id="339" r:id="rId44"/>
    <p:sldId id="340" r:id="rId45"/>
    <p:sldId id="459" r:id="rId46"/>
    <p:sldId id="341" r:id="rId47"/>
    <p:sldId id="342" r:id="rId48"/>
    <p:sldId id="465" r:id="rId49"/>
    <p:sldId id="370" r:id="rId50"/>
    <p:sldId id="399" r:id="rId51"/>
    <p:sldId id="322"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709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5475" autoAdjust="0"/>
  </p:normalViewPr>
  <p:slideViewPr>
    <p:cSldViewPr snapToGrid="0" showGuides="1">
      <p:cViewPr varScale="1">
        <p:scale>
          <a:sx n="91" d="100"/>
          <a:sy n="91" d="100"/>
        </p:scale>
        <p:origin x="44" y="9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539F5-7036-41EC-B706-1E09E7BB4E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60CB8-A527-4374-BCDF-18654784AD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bldLvl="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itchFamily="2" charset="-122"/>
                <a:ea typeface="Rockwell Condensed" panose="02060603050405020104" charset="0"/>
                <a:cs typeface="Segoe UI" panose="020B0502040204020203" pitchFamily="34" charset="0"/>
              </a:rPr>
            </a:fld>
            <a:endParaRPr lang="id-ID" sz="41300" b="1" i="0" spc="-150" dirty="0">
              <a:solidFill>
                <a:schemeClr val="bg1">
                  <a:alpha val="60000"/>
                </a:schemeClr>
              </a:solidFill>
              <a:latin typeface="宋体" pitchFamily="2" charset="-122"/>
              <a:ea typeface="Rockwell Condensed" panose="02060603050405020104"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15" name="Freeform: Shape 14"/>
          <p:cNvSpPr/>
          <p:nvPr userDrawn="1"/>
        </p:nvSpPr>
        <p:spPr>
          <a:xfrm>
            <a:off x="0" y="0"/>
            <a:ext cx="12192000" cy="3920052"/>
          </a:xfrm>
          <a:custGeom>
            <a:avLst/>
            <a:gdLst>
              <a:gd name="connsiteX0" fmla="*/ 0 w 12192000"/>
              <a:gd name="connsiteY0" fmla="*/ 0 h 3920052"/>
              <a:gd name="connsiteX1" fmla="*/ 12192000 w 12192000"/>
              <a:gd name="connsiteY1" fmla="*/ 0 h 3920052"/>
              <a:gd name="connsiteX2" fmla="*/ 12192000 w 12192000"/>
              <a:gd name="connsiteY2" fmla="*/ 3920052 h 3920052"/>
              <a:gd name="connsiteX3" fmla="*/ 12073399 w 12192000"/>
              <a:gd name="connsiteY3" fmla="*/ 3854859 h 3920052"/>
              <a:gd name="connsiteX4" fmla="*/ 11149781 w 12192000"/>
              <a:gd name="connsiteY4" fmla="*/ 3480619 h 3920052"/>
              <a:gd name="connsiteX5" fmla="*/ 8023123 w 12192000"/>
              <a:gd name="connsiteY5" fmla="*/ 3156155 h 3920052"/>
              <a:gd name="connsiteX6" fmla="*/ 6253316 w 12192000"/>
              <a:gd name="connsiteY6" fmla="*/ 2241755 h 3920052"/>
              <a:gd name="connsiteX7" fmla="*/ 3510116 w 12192000"/>
              <a:gd name="connsiteY7" fmla="*/ 2123768 h 3920052"/>
              <a:gd name="connsiteX8" fmla="*/ 1297858 w 12192000"/>
              <a:gd name="connsiteY8" fmla="*/ 973394 h 3920052"/>
              <a:gd name="connsiteX9" fmla="*/ 49776 w 12192000"/>
              <a:gd name="connsiteY9" fmla="*/ 883059 h 3920052"/>
              <a:gd name="connsiteX10" fmla="*/ 0 w 12192000"/>
              <a:gd name="connsiteY10" fmla="*/ 883718 h 392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920052">
                <a:moveTo>
                  <a:pt x="0" y="0"/>
                </a:moveTo>
                <a:lnTo>
                  <a:pt x="12192000" y="0"/>
                </a:lnTo>
                <a:lnTo>
                  <a:pt x="12192000" y="3920052"/>
                </a:lnTo>
                <a:lnTo>
                  <a:pt x="12073399" y="3854859"/>
                </a:lnTo>
                <a:cubicBezTo>
                  <a:pt x="11824520" y="3715364"/>
                  <a:pt x="11552904" y="3564193"/>
                  <a:pt x="11149781" y="3480619"/>
                </a:cubicBezTo>
                <a:cubicBezTo>
                  <a:pt x="10343536" y="3313471"/>
                  <a:pt x="8839201" y="3362632"/>
                  <a:pt x="8023123" y="3156155"/>
                </a:cubicBezTo>
                <a:cubicBezTo>
                  <a:pt x="7207046" y="2949678"/>
                  <a:pt x="7005484" y="2413819"/>
                  <a:pt x="6253316" y="2241755"/>
                </a:cubicBezTo>
                <a:cubicBezTo>
                  <a:pt x="5501148" y="2069691"/>
                  <a:pt x="4336027" y="2335161"/>
                  <a:pt x="3510116" y="2123768"/>
                </a:cubicBezTo>
                <a:cubicBezTo>
                  <a:pt x="2684206" y="1912375"/>
                  <a:pt x="2050026" y="1199536"/>
                  <a:pt x="1297858" y="973394"/>
                </a:cubicBezTo>
                <a:cubicBezTo>
                  <a:pt x="921774" y="860323"/>
                  <a:pt x="469491" y="873842"/>
                  <a:pt x="49776" y="883059"/>
                </a:cubicBezTo>
                <a:lnTo>
                  <a:pt x="0" y="883718"/>
                </a:lnTo>
                <a:close/>
              </a:path>
            </a:pathLst>
          </a:custGeom>
          <a:gradFill flip="none" rotWithShape="1">
            <a:gsLst>
              <a:gs pos="0">
                <a:schemeClr val="accent1"/>
              </a:gs>
              <a:gs pos="100000">
                <a:schemeClr val="accent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rot="16200000">
            <a:off x="-463101" y="2959212"/>
            <a:ext cx="4557253" cy="1569660"/>
          </a:xfrm>
          <a:prstGeom prst="rect">
            <a:avLst/>
          </a:prstGeom>
          <a:noFill/>
        </p:spPr>
        <p:txBody>
          <a:bodyPr wrap="square" rtlCol="0">
            <a:spAutoFit/>
          </a:bodyPr>
          <a:lstStyle/>
          <a:p>
            <a:r>
              <a:rPr lang="en-US" sz="9600" b="1" dirty="0">
                <a:solidFill>
                  <a:schemeClr val="accent5">
                    <a:lumMod val="50000"/>
                    <a:alpha val="12000"/>
                  </a:schemeClr>
                </a:solidFill>
                <a:latin typeface="+mj-lt"/>
              </a:rPr>
              <a:t>OFFER</a:t>
            </a:r>
            <a:endParaRPr lang="en-US" sz="9600" b="1" dirty="0">
              <a:solidFill>
                <a:schemeClr val="accent5">
                  <a:lumMod val="50000"/>
                  <a:alpha val="12000"/>
                </a:schemeClr>
              </a:solidFill>
              <a:latin typeface="+mj-lt"/>
            </a:endParaRPr>
          </a:p>
        </p:txBody>
      </p:sp>
      <p:sp>
        <p:nvSpPr>
          <p:cNvPr id="29" name="TextBox 28"/>
          <p:cNvSpPr txBox="1"/>
          <p:nvPr userDrawn="1"/>
        </p:nvSpPr>
        <p:spPr>
          <a:xfrm rot="16200000">
            <a:off x="-1405771" y="3282376"/>
            <a:ext cx="4557253" cy="923330"/>
          </a:xfrm>
          <a:prstGeom prst="rect">
            <a:avLst/>
          </a:prstGeom>
          <a:noFill/>
        </p:spPr>
        <p:txBody>
          <a:bodyPr wrap="square" rtlCol="0">
            <a:spAutoFit/>
          </a:bodyPr>
          <a:lstStyle/>
          <a:p>
            <a:r>
              <a:rPr lang="en-US" sz="5400" b="1" dirty="0">
                <a:solidFill>
                  <a:schemeClr val="accent5">
                    <a:lumMod val="50000"/>
                    <a:alpha val="12000"/>
                  </a:schemeClr>
                </a:solidFill>
                <a:latin typeface="+mj-lt"/>
              </a:rPr>
              <a:t>SPECIAL</a:t>
            </a:r>
            <a:endParaRPr lang="en-US" sz="5400" b="1" dirty="0">
              <a:solidFill>
                <a:schemeClr val="accent5">
                  <a:lumMod val="50000"/>
                  <a:alpha val="12000"/>
                </a:schemeClr>
              </a:solidFill>
              <a:latin typeface="+mj-lt"/>
            </a:endParaRPr>
          </a:p>
        </p:txBody>
      </p:sp>
      <p:sp>
        <p:nvSpPr>
          <p:cNvPr id="12" name="Picture Placeholder 11"/>
          <p:cNvSpPr>
            <a:spLocks noGrp="1"/>
          </p:cNvSpPr>
          <p:nvPr>
            <p:ph type="pic" sz="quarter" idx="10" hasCustomPrompt="1"/>
          </p:nvPr>
        </p:nvSpPr>
        <p:spPr>
          <a:xfrm>
            <a:off x="266314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13" name="Picture Placeholder 12"/>
          <p:cNvSpPr>
            <a:spLocks noGrp="1"/>
          </p:cNvSpPr>
          <p:nvPr>
            <p:ph type="pic" sz="quarter" idx="11" hasCustomPrompt="1"/>
          </p:nvPr>
        </p:nvSpPr>
        <p:spPr>
          <a:xfrm>
            <a:off x="569639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14" name="Picture Placeholder 13"/>
          <p:cNvSpPr>
            <a:spLocks noGrp="1"/>
          </p:cNvSpPr>
          <p:nvPr>
            <p:ph type="pic" sz="quarter" idx="12" hasCustomPrompt="1"/>
          </p:nvPr>
        </p:nvSpPr>
        <p:spPr>
          <a:xfrm>
            <a:off x="8729641"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dirty="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27" name="TextBox 26"/>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45000"/>
                  </a:schemeClr>
                </a:solidFill>
                <a:ea typeface="Roboto Condensed" panose="02000000000000000000" pitchFamily="2" charset="0"/>
                <a:cs typeface="Segoe UI" panose="020B0502040204020203" pitchFamily="34" charset="0"/>
              </a:rPr>
            </a:fld>
            <a:endParaRPr lang="id-ID" sz="41300" b="1" i="0" spc="-150" dirty="0">
              <a:solidFill>
                <a:schemeClr val="bg1">
                  <a:alpha val="45000"/>
                </a:schemeClr>
              </a:solidFill>
              <a:ea typeface="Roboto Condensed" panose="02000000000000000000" pitchFamily="2"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 presetClass="entr" presetSubtype="4" decel="100000" fill="hold" grpId="0" nodeType="withEffect">
                                  <p:stCondLst>
                                    <p:cond delay="50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750" fill="hold"/>
                                        <p:tgtEl>
                                          <p:spTgt spid="12"/>
                                        </p:tgtEl>
                                        <p:attrNameLst>
                                          <p:attrName>ppt_x</p:attrName>
                                        </p:attrNameLst>
                                      </p:cBhvr>
                                      <p:tavLst>
                                        <p:tav tm="0">
                                          <p:val>
                                            <p:strVal val="#ppt_x"/>
                                          </p:val>
                                        </p:tav>
                                        <p:tav tm="100000">
                                          <p:val>
                                            <p:strVal val="#ppt_x"/>
                                          </p:val>
                                        </p:tav>
                                      </p:tavLst>
                                    </p:anim>
                                    <p:anim calcmode="lin" valueType="num">
                                      <p:cBhvr additive="base">
                                        <p:cTn id="15" dur="75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75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750" fill="hold"/>
                                        <p:tgtEl>
                                          <p:spTgt spid="13"/>
                                        </p:tgtEl>
                                        <p:attrNameLst>
                                          <p:attrName>ppt_x</p:attrName>
                                        </p:attrNameLst>
                                      </p:cBhvr>
                                      <p:tavLst>
                                        <p:tav tm="0">
                                          <p:val>
                                            <p:strVal val="#ppt_x"/>
                                          </p:val>
                                        </p:tav>
                                        <p:tav tm="100000">
                                          <p:val>
                                            <p:strVal val="#ppt_x"/>
                                          </p:val>
                                        </p:tav>
                                      </p:tavLst>
                                    </p:anim>
                                    <p:anim calcmode="lin" valueType="num">
                                      <p:cBhvr additive="base">
                                        <p:cTn id="19" dur="75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750" fill="hold"/>
                                        <p:tgtEl>
                                          <p:spTgt spid="14"/>
                                        </p:tgtEl>
                                        <p:attrNameLst>
                                          <p:attrName>ppt_x</p:attrName>
                                        </p:attrNameLst>
                                      </p:cBhvr>
                                      <p:tavLst>
                                        <p:tav tm="0">
                                          <p:val>
                                            <p:strVal val="#ppt_x"/>
                                          </p:val>
                                        </p:tav>
                                        <p:tav tm="100000">
                                          <p:val>
                                            <p:strVal val="#ppt_x"/>
                                          </p:val>
                                        </p:tav>
                                      </p:tavLst>
                                    </p:anim>
                                    <p:anim calcmode="lin" valueType="num">
                                      <p:cBhvr additive="base">
                                        <p:cTn id="23" dur="750" fill="hold"/>
                                        <p:tgtEl>
                                          <p:spTgt spid="14"/>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8" grpId="0"/>
      <p:bldP spid="29" grpId="0"/>
      <p:bldP spid="12" grpId="0"/>
      <p:bldP spid="13" grpId="0"/>
      <p:bldP spid="14" grpId="0"/>
      <p:bldP spid="2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7 w 12191988"/>
              <a:gd name="connsiteY44" fmla="*/ 148926 h 5048250"/>
              <a:gd name="connsiteX45" fmla="*/ 5364474 w 12191988"/>
              <a:gd name="connsiteY45" fmla="*/ 243825 h 5048250"/>
              <a:gd name="connsiteX46" fmla="*/ 5364474 w 12191988"/>
              <a:gd name="connsiteY46" fmla="*/ 975359 h 5048250"/>
              <a:gd name="connsiteX47" fmla="*/ 5608317 w 12191988"/>
              <a:gd name="connsiteY47" fmla="*/ 1219199 h 5048250"/>
              <a:gd name="connsiteX48" fmla="*/ 5852157 w 12191988"/>
              <a:gd name="connsiteY48" fmla="*/ 975359 h 5048250"/>
              <a:gd name="connsiteX49" fmla="*/ 5852157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5"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9" y="0"/>
                  <a:pt x="5308299" y="61408"/>
                  <a:pt x="5345317" y="148926"/>
                </a:cubicBezTo>
                <a:lnTo>
                  <a:pt x="5364474" y="243825"/>
                </a:lnTo>
                <a:lnTo>
                  <a:pt x="5364474" y="975359"/>
                </a:lnTo>
                <a:cubicBezTo>
                  <a:pt x="5364474" y="1110027"/>
                  <a:pt x="5473648" y="1219199"/>
                  <a:pt x="5608317" y="1219199"/>
                </a:cubicBezTo>
                <a:cubicBezTo>
                  <a:pt x="5742984" y="1219199"/>
                  <a:pt x="5852157" y="1110027"/>
                  <a:pt x="5852157" y="975359"/>
                </a:cubicBezTo>
                <a:lnTo>
                  <a:pt x="5852157" y="243840"/>
                </a:lnTo>
                <a:cubicBezTo>
                  <a:pt x="5852157"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0"/>
            <a:ext cx="12191988" cy="5048250"/>
          </a:xfrm>
          <a:custGeom>
            <a:avLst/>
            <a:gdLst>
              <a:gd name="connsiteX0" fmla="*/ 0 w 12191988"/>
              <a:gd name="connsiteY0" fmla="*/ 0 h 5048250"/>
              <a:gd name="connsiteX1" fmla="*/ 12191988 w 12191988"/>
              <a:gd name="connsiteY1" fmla="*/ 0 h 5048250"/>
              <a:gd name="connsiteX2" fmla="*/ 12191988 w 12191988"/>
              <a:gd name="connsiteY2" fmla="*/ 4804440 h 5048250"/>
              <a:gd name="connsiteX3" fmla="*/ 12172832 w 12191988"/>
              <a:gd name="connsiteY3" fmla="*/ 4899324 h 5048250"/>
              <a:gd name="connsiteX4" fmla="*/ 11948154 w 12191988"/>
              <a:gd name="connsiteY4" fmla="*/ 5048250 h 5048250"/>
              <a:gd name="connsiteX5" fmla="*/ 11704314 w 12191988"/>
              <a:gd name="connsiteY5" fmla="*/ 4804410 h 5048250"/>
              <a:gd name="connsiteX6" fmla="*/ 11704314 w 12191988"/>
              <a:gd name="connsiteY6" fmla="*/ 4072890 h 5048250"/>
              <a:gd name="connsiteX7" fmla="*/ 11460474 w 12191988"/>
              <a:gd name="connsiteY7" fmla="*/ 3829050 h 5048250"/>
              <a:gd name="connsiteX8" fmla="*/ 11216634 w 12191988"/>
              <a:gd name="connsiteY8" fmla="*/ 4072890 h 5048250"/>
              <a:gd name="connsiteX9" fmla="*/ 11216634 w 12191988"/>
              <a:gd name="connsiteY9" fmla="*/ 4804410 h 5048250"/>
              <a:gd name="connsiteX10" fmla="*/ 10972794 w 12191988"/>
              <a:gd name="connsiteY10" fmla="*/ 5048250 h 5048250"/>
              <a:gd name="connsiteX11" fmla="*/ 10728954 w 12191988"/>
              <a:gd name="connsiteY11" fmla="*/ 4804410 h 5048250"/>
              <a:gd name="connsiteX12" fmla="*/ 10728954 w 12191988"/>
              <a:gd name="connsiteY12" fmla="*/ 3139440 h 5048250"/>
              <a:gd name="connsiteX13" fmla="*/ 10485114 w 12191988"/>
              <a:gd name="connsiteY13" fmla="*/ 2895600 h 5048250"/>
              <a:gd name="connsiteX14" fmla="*/ 10241274 w 12191988"/>
              <a:gd name="connsiteY14" fmla="*/ 3139440 h 5048250"/>
              <a:gd name="connsiteX15" fmla="*/ 10241274 w 12191988"/>
              <a:gd name="connsiteY15" fmla="*/ 4804410 h 5048250"/>
              <a:gd name="connsiteX16" fmla="*/ 9997434 w 12191988"/>
              <a:gd name="connsiteY16" fmla="*/ 5048250 h 5048250"/>
              <a:gd name="connsiteX17" fmla="*/ 9753594 w 12191988"/>
              <a:gd name="connsiteY17" fmla="*/ 4804410 h 5048250"/>
              <a:gd name="connsiteX18" fmla="*/ 9753594 w 12191988"/>
              <a:gd name="connsiteY18" fmla="*/ 4330065 h 5048250"/>
              <a:gd name="connsiteX19" fmla="*/ 9509754 w 12191988"/>
              <a:gd name="connsiteY19" fmla="*/ 4086225 h 5048250"/>
              <a:gd name="connsiteX20" fmla="*/ 9265914 w 12191988"/>
              <a:gd name="connsiteY20" fmla="*/ 4330065 h 5048250"/>
              <a:gd name="connsiteX21" fmla="*/ 9265914 w 12191988"/>
              <a:gd name="connsiteY21" fmla="*/ 4804410 h 5048250"/>
              <a:gd name="connsiteX22" fmla="*/ 9022074 w 12191988"/>
              <a:gd name="connsiteY22" fmla="*/ 5048250 h 5048250"/>
              <a:gd name="connsiteX23" fmla="*/ 8778234 w 12191988"/>
              <a:gd name="connsiteY23" fmla="*/ 4804410 h 5048250"/>
              <a:gd name="connsiteX24" fmla="*/ 8778234 w 12191988"/>
              <a:gd name="connsiteY24" fmla="*/ 3920491 h 5048250"/>
              <a:gd name="connsiteX25" fmla="*/ 8534394 w 12191988"/>
              <a:gd name="connsiteY25" fmla="*/ 3676651 h 5048250"/>
              <a:gd name="connsiteX26" fmla="*/ 8290554 w 12191988"/>
              <a:gd name="connsiteY26" fmla="*/ 3920491 h 5048250"/>
              <a:gd name="connsiteX27" fmla="*/ 8290554 w 12191988"/>
              <a:gd name="connsiteY27" fmla="*/ 4804410 h 5048250"/>
              <a:gd name="connsiteX28" fmla="*/ 8046714 w 12191988"/>
              <a:gd name="connsiteY28" fmla="*/ 5048250 h 5048250"/>
              <a:gd name="connsiteX29" fmla="*/ 7802874 w 12191988"/>
              <a:gd name="connsiteY29" fmla="*/ 4804410 h 5048250"/>
              <a:gd name="connsiteX30" fmla="*/ 7802874 w 12191988"/>
              <a:gd name="connsiteY30" fmla="*/ 4606290 h 5048250"/>
              <a:gd name="connsiteX31" fmla="*/ 7559034 w 12191988"/>
              <a:gd name="connsiteY31" fmla="*/ 4362450 h 5048250"/>
              <a:gd name="connsiteX32" fmla="*/ 7315194 w 12191988"/>
              <a:gd name="connsiteY32" fmla="*/ 4606290 h 5048250"/>
              <a:gd name="connsiteX33" fmla="*/ 7315194 w 12191988"/>
              <a:gd name="connsiteY33" fmla="*/ 4804410 h 5048250"/>
              <a:gd name="connsiteX34" fmla="*/ 7071354 w 12191988"/>
              <a:gd name="connsiteY34" fmla="*/ 5048250 h 5048250"/>
              <a:gd name="connsiteX35" fmla="*/ 6827514 w 12191988"/>
              <a:gd name="connsiteY35" fmla="*/ 4804410 h 5048250"/>
              <a:gd name="connsiteX36" fmla="*/ 6827514 w 12191988"/>
              <a:gd name="connsiteY36" fmla="*/ 3444241 h 5048250"/>
              <a:gd name="connsiteX37" fmla="*/ 6583674 w 12191988"/>
              <a:gd name="connsiteY37" fmla="*/ 3200401 h 5048250"/>
              <a:gd name="connsiteX38" fmla="*/ 6339834 w 12191988"/>
              <a:gd name="connsiteY38" fmla="*/ 3444241 h 5048250"/>
              <a:gd name="connsiteX39" fmla="*/ 6339834 w 12191988"/>
              <a:gd name="connsiteY39" fmla="*/ 4804410 h 5048250"/>
              <a:gd name="connsiteX40" fmla="*/ 6095995 w 12191988"/>
              <a:gd name="connsiteY40" fmla="*/ 5048250 h 5048250"/>
              <a:gd name="connsiteX41" fmla="*/ 5852155 w 12191988"/>
              <a:gd name="connsiteY41" fmla="*/ 4804410 h 5048250"/>
              <a:gd name="connsiteX42" fmla="*/ 5852155 w 12191988"/>
              <a:gd name="connsiteY42" fmla="*/ 4072891 h 5048250"/>
              <a:gd name="connsiteX43" fmla="*/ 5608315 w 12191988"/>
              <a:gd name="connsiteY43" fmla="*/ 3829051 h 5048250"/>
              <a:gd name="connsiteX44" fmla="*/ 5364474 w 12191988"/>
              <a:gd name="connsiteY44" fmla="*/ 4072891 h 5048250"/>
              <a:gd name="connsiteX45" fmla="*/ 5364474 w 12191988"/>
              <a:gd name="connsiteY45" fmla="*/ 4804425 h 5048250"/>
              <a:gd name="connsiteX46" fmla="*/ 5345317 w 12191988"/>
              <a:gd name="connsiteY46" fmla="*/ 4899324 h 5048250"/>
              <a:gd name="connsiteX47" fmla="*/ 5120638 w 12191988"/>
              <a:gd name="connsiteY47" fmla="*/ 5048250 h 5048250"/>
              <a:gd name="connsiteX48" fmla="*/ 4876797 w 12191988"/>
              <a:gd name="connsiteY48" fmla="*/ 4804410 h 5048250"/>
              <a:gd name="connsiteX49" fmla="*/ 4876795 w 12191988"/>
              <a:gd name="connsiteY49" fmla="*/ 4804421 h 5048250"/>
              <a:gd name="connsiteX50" fmla="*/ 4876795 w 12191988"/>
              <a:gd name="connsiteY50" fmla="*/ 3139442 h 5048250"/>
              <a:gd name="connsiteX51" fmla="*/ 4632956 w 12191988"/>
              <a:gd name="connsiteY51" fmla="*/ 2895602 h 5048250"/>
              <a:gd name="connsiteX52" fmla="*/ 4389116 w 12191988"/>
              <a:gd name="connsiteY52" fmla="*/ 3139442 h 5048250"/>
              <a:gd name="connsiteX53" fmla="*/ 4389116 w 12191988"/>
              <a:gd name="connsiteY53" fmla="*/ 4804410 h 5048250"/>
              <a:gd name="connsiteX54" fmla="*/ 4145279 w 12191988"/>
              <a:gd name="connsiteY54" fmla="*/ 5048250 h 5048250"/>
              <a:gd name="connsiteX55" fmla="*/ 3920601 w 12191988"/>
              <a:gd name="connsiteY55" fmla="*/ 4899324 h 5048250"/>
              <a:gd name="connsiteX56" fmla="*/ 3901439 w 12191988"/>
              <a:gd name="connsiteY56" fmla="*/ 4804411 h 5048250"/>
              <a:gd name="connsiteX57" fmla="*/ 3901436 w 12191988"/>
              <a:gd name="connsiteY57" fmla="*/ 4804429 h 5048250"/>
              <a:gd name="connsiteX58" fmla="*/ 3901436 w 12191988"/>
              <a:gd name="connsiteY58" fmla="*/ 4501515 h 5048250"/>
              <a:gd name="connsiteX59" fmla="*/ 3657596 w 12191988"/>
              <a:gd name="connsiteY59" fmla="*/ 4257675 h 5048250"/>
              <a:gd name="connsiteX60" fmla="*/ 3413756 w 12191988"/>
              <a:gd name="connsiteY60" fmla="*/ 4501515 h 5048250"/>
              <a:gd name="connsiteX61" fmla="*/ 3413756 w 12191988"/>
              <a:gd name="connsiteY61" fmla="*/ 4804430 h 5048250"/>
              <a:gd name="connsiteX62" fmla="*/ 3394599 w 12191988"/>
              <a:gd name="connsiteY62" fmla="*/ 4899324 h 5048250"/>
              <a:gd name="connsiteX63" fmla="*/ 3169919 w 12191988"/>
              <a:gd name="connsiteY63" fmla="*/ 5048250 h 5048250"/>
              <a:gd name="connsiteX64" fmla="*/ 2945242 w 12191988"/>
              <a:gd name="connsiteY64" fmla="*/ 4899324 h 5048250"/>
              <a:gd name="connsiteX65" fmla="*/ 2926081 w 12191988"/>
              <a:gd name="connsiteY65" fmla="*/ 4804411 h 5048250"/>
              <a:gd name="connsiteX66" fmla="*/ 2926076 w 12191988"/>
              <a:gd name="connsiteY66" fmla="*/ 4804434 h 5048250"/>
              <a:gd name="connsiteX67" fmla="*/ 2926076 w 12191988"/>
              <a:gd name="connsiteY67" fmla="*/ 3691892 h 5048250"/>
              <a:gd name="connsiteX68" fmla="*/ 2682236 w 12191988"/>
              <a:gd name="connsiteY68" fmla="*/ 3448051 h 5048250"/>
              <a:gd name="connsiteX69" fmla="*/ 2438396 w 12191988"/>
              <a:gd name="connsiteY69" fmla="*/ 3691892 h 5048250"/>
              <a:gd name="connsiteX70" fmla="*/ 2438396 w 12191988"/>
              <a:gd name="connsiteY70" fmla="*/ 4804433 h 5048250"/>
              <a:gd name="connsiteX71" fmla="*/ 2419239 w 12191988"/>
              <a:gd name="connsiteY71" fmla="*/ 4899324 h 5048250"/>
              <a:gd name="connsiteX72" fmla="*/ 2194561 w 12191988"/>
              <a:gd name="connsiteY72" fmla="*/ 5048250 h 5048250"/>
              <a:gd name="connsiteX73" fmla="*/ 1969881 w 12191988"/>
              <a:gd name="connsiteY73" fmla="*/ 4899324 h 5048250"/>
              <a:gd name="connsiteX74" fmla="*/ 1950719 w 12191988"/>
              <a:gd name="connsiteY74" fmla="*/ 4804411 h 5048250"/>
              <a:gd name="connsiteX75" fmla="*/ 1950716 w 12191988"/>
              <a:gd name="connsiteY75" fmla="*/ 4804427 h 5048250"/>
              <a:gd name="connsiteX76" fmla="*/ 1950716 w 12191988"/>
              <a:gd name="connsiteY76" fmla="*/ 4330065 h 5048250"/>
              <a:gd name="connsiteX77" fmla="*/ 1706876 w 12191988"/>
              <a:gd name="connsiteY77" fmla="*/ 4086227 h 5048250"/>
              <a:gd name="connsiteX78" fmla="*/ 1463036 w 12191988"/>
              <a:gd name="connsiteY78" fmla="*/ 4330065 h 5048250"/>
              <a:gd name="connsiteX79" fmla="*/ 1463036 w 12191988"/>
              <a:gd name="connsiteY79" fmla="*/ 4804428 h 5048250"/>
              <a:gd name="connsiteX80" fmla="*/ 1443877 w 12191988"/>
              <a:gd name="connsiteY80" fmla="*/ 4899324 h 5048250"/>
              <a:gd name="connsiteX81" fmla="*/ 1219200 w 12191988"/>
              <a:gd name="connsiteY81" fmla="*/ 5048250 h 5048250"/>
              <a:gd name="connsiteX82" fmla="*/ 994522 w 12191988"/>
              <a:gd name="connsiteY82" fmla="*/ 4899324 h 5048250"/>
              <a:gd name="connsiteX83" fmla="*/ 975360 w 12191988"/>
              <a:gd name="connsiteY83" fmla="*/ 4804411 h 5048250"/>
              <a:gd name="connsiteX84" fmla="*/ 975356 w 12191988"/>
              <a:gd name="connsiteY84" fmla="*/ 4804431 h 5048250"/>
              <a:gd name="connsiteX85" fmla="*/ 975356 w 12191988"/>
              <a:gd name="connsiteY85" fmla="*/ 3920492 h 5048250"/>
              <a:gd name="connsiteX86" fmla="*/ 731516 w 12191988"/>
              <a:gd name="connsiteY86" fmla="*/ 3676652 h 5048250"/>
              <a:gd name="connsiteX87" fmla="*/ 487676 w 12191988"/>
              <a:gd name="connsiteY87" fmla="*/ 3920492 h 5048250"/>
              <a:gd name="connsiteX88" fmla="*/ 487676 w 12191988"/>
              <a:gd name="connsiteY88" fmla="*/ 4804431 h 5048250"/>
              <a:gd name="connsiteX89" fmla="*/ 468518 w 12191988"/>
              <a:gd name="connsiteY89" fmla="*/ 4899324 h 5048250"/>
              <a:gd name="connsiteX90" fmla="*/ 243840 w 12191988"/>
              <a:gd name="connsiteY90" fmla="*/ 5048250 h 5048250"/>
              <a:gd name="connsiteX91" fmla="*/ 0 w 12191988"/>
              <a:gd name="connsiteY91" fmla="*/ 480441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191988" h="5048250">
                <a:moveTo>
                  <a:pt x="0" y="0"/>
                </a:moveTo>
                <a:lnTo>
                  <a:pt x="12191988" y="0"/>
                </a:lnTo>
                <a:lnTo>
                  <a:pt x="12191988" y="4804440"/>
                </a:lnTo>
                <a:lnTo>
                  <a:pt x="12172832" y="4899324"/>
                </a:lnTo>
                <a:cubicBezTo>
                  <a:pt x="12135815" y="4986842"/>
                  <a:pt x="12049156" y="5048250"/>
                  <a:pt x="11948154" y="5048250"/>
                </a:cubicBezTo>
                <a:cubicBezTo>
                  <a:pt x="11813485" y="5048250"/>
                  <a:pt x="11704314" y="4939079"/>
                  <a:pt x="11704314" y="4804410"/>
                </a:cubicBezTo>
                <a:lnTo>
                  <a:pt x="11704314" y="4072890"/>
                </a:lnTo>
                <a:cubicBezTo>
                  <a:pt x="11704314" y="3938221"/>
                  <a:pt x="11595143" y="3829050"/>
                  <a:pt x="11460474" y="3829050"/>
                </a:cubicBezTo>
                <a:cubicBezTo>
                  <a:pt x="11325805" y="3829050"/>
                  <a:pt x="11216634" y="3938221"/>
                  <a:pt x="11216634" y="4072890"/>
                </a:cubicBezTo>
                <a:lnTo>
                  <a:pt x="11216634" y="4804410"/>
                </a:lnTo>
                <a:cubicBezTo>
                  <a:pt x="11216634" y="4939079"/>
                  <a:pt x="11107463" y="5048250"/>
                  <a:pt x="10972794" y="5048250"/>
                </a:cubicBezTo>
                <a:cubicBezTo>
                  <a:pt x="10838125" y="5048250"/>
                  <a:pt x="10728954" y="4939079"/>
                  <a:pt x="10728954" y="4804410"/>
                </a:cubicBezTo>
                <a:lnTo>
                  <a:pt x="10728954" y="3139440"/>
                </a:lnTo>
                <a:cubicBezTo>
                  <a:pt x="10728954" y="3004772"/>
                  <a:pt x="10619783" y="2895600"/>
                  <a:pt x="10485114" y="2895600"/>
                </a:cubicBezTo>
                <a:cubicBezTo>
                  <a:pt x="10350445" y="2895600"/>
                  <a:pt x="10241274" y="3004772"/>
                  <a:pt x="10241274" y="3139440"/>
                </a:cubicBezTo>
                <a:lnTo>
                  <a:pt x="10241274" y="4804410"/>
                </a:lnTo>
                <a:cubicBezTo>
                  <a:pt x="10241274" y="4939079"/>
                  <a:pt x="10132103" y="5048250"/>
                  <a:pt x="9997434" y="5048250"/>
                </a:cubicBezTo>
                <a:cubicBezTo>
                  <a:pt x="9862765" y="5048250"/>
                  <a:pt x="9753594" y="4939079"/>
                  <a:pt x="9753594" y="4804410"/>
                </a:cubicBezTo>
                <a:lnTo>
                  <a:pt x="9753594" y="4330065"/>
                </a:lnTo>
                <a:cubicBezTo>
                  <a:pt x="9753594" y="4195396"/>
                  <a:pt x="9644423" y="4086225"/>
                  <a:pt x="9509754" y="4086225"/>
                </a:cubicBezTo>
                <a:cubicBezTo>
                  <a:pt x="9375085" y="4086225"/>
                  <a:pt x="9265914" y="4195396"/>
                  <a:pt x="9265914" y="4330065"/>
                </a:cubicBezTo>
                <a:lnTo>
                  <a:pt x="9265914" y="4804410"/>
                </a:lnTo>
                <a:cubicBezTo>
                  <a:pt x="9265914" y="4939079"/>
                  <a:pt x="9156743" y="5048250"/>
                  <a:pt x="9022074" y="5048250"/>
                </a:cubicBezTo>
                <a:cubicBezTo>
                  <a:pt x="8887405" y="5048250"/>
                  <a:pt x="8778234" y="4939079"/>
                  <a:pt x="8778234" y="4804410"/>
                </a:cubicBezTo>
                <a:lnTo>
                  <a:pt x="8778234" y="3920491"/>
                </a:lnTo>
                <a:cubicBezTo>
                  <a:pt x="8778234" y="3785822"/>
                  <a:pt x="8669063" y="3676651"/>
                  <a:pt x="8534394" y="3676651"/>
                </a:cubicBezTo>
                <a:cubicBezTo>
                  <a:pt x="8399725" y="3676651"/>
                  <a:pt x="8290554" y="3785822"/>
                  <a:pt x="8290554" y="3920491"/>
                </a:cubicBezTo>
                <a:lnTo>
                  <a:pt x="8290554" y="4804410"/>
                </a:lnTo>
                <a:cubicBezTo>
                  <a:pt x="8290554" y="4939079"/>
                  <a:pt x="8181383" y="5048250"/>
                  <a:pt x="8046714" y="5048250"/>
                </a:cubicBezTo>
                <a:cubicBezTo>
                  <a:pt x="7912045" y="5048250"/>
                  <a:pt x="7802874" y="4939079"/>
                  <a:pt x="7802874" y="4804410"/>
                </a:cubicBezTo>
                <a:lnTo>
                  <a:pt x="7802874" y="4606290"/>
                </a:lnTo>
                <a:cubicBezTo>
                  <a:pt x="7802874" y="4471621"/>
                  <a:pt x="7693703" y="4362450"/>
                  <a:pt x="7559034" y="4362450"/>
                </a:cubicBezTo>
                <a:cubicBezTo>
                  <a:pt x="7424365" y="4362450"/>
                  <a:pt x="7315194" y="4471621"/>
                  <a:pt x="7315194" y="4606290"/>
                </a:cubicBezTo>
                <a:lnTo>
                  <a:pt x="7315194" y="4804410"/>
                </a:lnTo>
                <a:cubicBezTo>
                  <a:pt x="7315194" y="4939079"/>
                  <a:pt x="7206023" y="5048250"/>
                  <a:pt x="7071354" y="5048250"/>
                </a:cubicBezTo>
                <a:cubicBezTo>
                  <a:pt x="6936685" y="5048250"/>
                  <a:pt x="6827514" y="4939079"/>
                  <a:pt x="6827514" y="4804410"/>
                </a:cubicBezTo>
                <a:lnTo>
                  <a:pt x="6827514" y="3444241"/>
                </a:lnTo>
                <a:cubicBezTo>
                  <a:pt x="6827514" y="3309572"/>
                  <a:pt x="6718343" y="3200401"/>
                  <a:pt x="6583674" y="3200401"/>
                </a:cubicBezTo>
                <a:cubicBezTo>
                  <a:pt x="6449005" y="3200401"/>
                  <a:pt x="6339834" y="3309572"/>
                  <a:pt x="6339834" y="3444241"/>
                </a:cubicBezTo>
                <a:lnTo>
                  <a:pt x="6339834" y="4804410"/>
                </a:lnTo>
                <a:cubicBezTo>
                  <a:pt x="6339834" y="4939079"/>
                  <a:pt x="6230663" y="5048250"/>
                  <a:pt x="6095995" y="5048250"/>
                </a:cubicBezTo>
                <a:cubicBezTo>
                  <a:pt x="5961326" y="5048250"/>
                  <a:pt x="5852155" y="4939079"/>
                  <a:pt x="5852155" y="4804410"/>
                </a:cubicBezTo>
                <a:lnTo>
                  <a:pt x="5852155" y="4072891"/>
                </a:lnTo>
                <a:cubicBezTo>
                  <a:pt x="5852155" y="3938223"/>
                  <a:pt x="5742984" y="3829051"/>
                  <a:pt x="5608315" y="3829051"/>
                </a:cubicBezTo>
                <a:cubicBezTo>
                  <a:pt x="5473647" y="3829051"/>
                  <a:pt x="5364474" y="3938223"/>
                  <a:pt x="5364474" y="4072891"/>
                </a:cubicBezTo>
                <a:lnTo>
                  <a:pt x="5364474" y="4804425"/>
                </a:lnTo>
                <a:lnTo>
                  <a:pt x="5345317" y="4899324"/>
                </a:lnTo>
                <a:cubicBezTo>
                  <a:pt x="5308299" y="4986842"/>
                  <a:pt x="5221639" y="5048250"/>
                  <a:pt x="5120638" y="5048250"/>
                </a:cubicBezTo>
                <a:cubicBezTo>
                  <a:pt x="4985968" y="5048250"/>
                  <a:pt x="4876797" y="4939079"/>
                  <a:pt x="4876797" y="4804410"/>
                </a:cubicBezTo>
                <a:lnTo>
                  <a:pt x="4876795" y="4804421"/>
                </a:lnTo>
                <a:lnTo>
                  <a:pt x="4876795" y="3139442"/>
                </a:lnTo>
                <a:cubicBezTo>
                  <a:pt x="4876795" y="3004773"/>
                  <a:pt x="4767624" y="2895602"/>
                  <a:pt x="4632956" y="2895602"/>
                </a:cubicBezTo>
                <a:cubicBezTo>
                  <a:pt x="4498286" y="2895602"/>
                  <a:pt x="4389116" y="3004773"/>
                  <a:pt x="4389116" y="3139442"/>
                </a:cubicBezTo>
                <a:lnTo>
                  <a:pt x="4389116" y="4804410"/>
                </a:lnTo>
                <a:cubicBezTo>
                  <a:pt x="4389116" y="4939079"/>
                  <a:pt x="4279945" y="5048250"/>
                  <a:pt x="4145279" y="5048250"/>
                </a:cubicBezTo>
                <a:cubicBezTo>
                  <a:pt x="4044277" y="5048250"/>
                  <a:pt x="3957618" y="4986842"/>
                  <a:pt x="3920601" y="4899324"/>
                </a:cubicBezTo>
                <a:lnTo>
                  <a:pt x="3901439" y="4804411"/>
                </a:lnTo>
                <a:lnTo>
                  <a:pt x="3901436" y="4804429"/>
                </a:lnTo>
                <a:lnTo>
                  <a:pt x="3901436" y="4501515"/>
                </a:lnTo>
                <a:cubicBezTo>
                  <a:pt x="3901436" y="4366846"/>
                  <a:pt x="3792264" y="4257675"/>
                  <a:pt x="3657596" y="4257675"/>
                </a:cubicBezTo>
                <a:cubicBezTo>
                  <a:pt x="3522927" y="4257675"/>
                  <a:pt x="3413756" y="4366846"/>
                  <a:pt x="3413756" y="4501515"/>
                </a:cubicBezTo>
                <a:lnTo>
                  <a:pt x="3413756" y="4804430"/>
                </a:lnTo>
                <a:lnTo>
                  <a:pt x="3394599" y="4899324"/>
                </a:lnTo>
                <a:cubicBezTo>
                  <a:pt x="3357581" y="4986842"/>
                  <a:pt x="3270922" y="5048250"/>
                  <a:pt x="3169919" y="5048250"/>
                </a:cubicBezTo>
                <a:cubicBezTo>
                  <a:pt x="3068918" y="5048250"/>
                  <a:pt x="2982258" y="4986842"/>
                  <a:pt x="2945242" y="4899324"/>
                </a:cubicBezTo>
                <a:lnTo>
                  <a:pt x="2926081" y="4804411"/>
                </a:lnTo>
                <a:lnTo>
                  <a:pt x="2926076" y="4804434"/>
                </a:lnTo>
                <a:lnTo>
                  <a:pt x="2926076" y="3691892"/>
                </a:lnTo>
                <a:cubicBezTo>
                  <a:pt x="2926076" y="3557222"/>
                  <a:pt x="2816905" y="3448051"/>
                  <a:pt x="2682236" y="3448051"/>
                </a:cubicBezTo>
                <a:cubicBezTo>
                  <a:pt x="2547567" y="3448051"/>
                  <a:pt x="2438396" y="3557222"/>
                  <a:pt x="2438396" y="3691892"/>
                </a:cubicBezTo>
                <a:lnTo>
                  <a:pt x="2438396" y="4804433"/>
                </a:lnTo>
                <a:lnTo>
                  <a:pt x="2419239" y="4899324"/>
                </a:lnTo>
                <a:cubicBezTo>
                  <a:pt x="2382222" y="4986842"/>
                  <a:pt x="2295563" y="5048250"/>
                  <a:pt x="2194561" y="5048250"/>
                </a:cubicBezTo>
                <a:cubicBezTo>
                  <a:pt x="2093557" y="5048250"/>
                  <a:pt x="2006898" y="4986842"/>
                  <a:pt x="1969881" y="4899324"/>
                </a:cubicBezTo>
                <a:lnTo>
                  <a:pt x="1950719" y="4804411"/>
                </a:lnTo>
                <a:lnTo>
                  <a:pt x="1950716" y="4804427"/>
                </a:lnTo>
                <a:lnTo>
                  <a:pt x="1950716" y="4330065"/>
                </a:lnTo>
                <a:cubicBezTo>
                  <a:pt x="1950716" y="4195396"/>
                  <a:pt x="1841545" y="4086227"/>
                  <a:pt x="1706876" y="4086227"/>
                </a:cubicBezTo>
                <a:cubicBezTo>
                  <a:pt x="1572207" y="4086227"/>
                  <a:pt x="1463036" y="4195396"/>
                  <a:pt x="1463036" y="4330065"/>
                </a:cubicBezTo>
                <a:lnTo>
                  <a:pt x="1463036" y="4804428"/>
                </a:lnTo>
                <a:lnTo>
                  <a:pt x="1443877" y="4899324"/>
                </a:lnTo>
                <a:cubicBezTo>
                  <a:pt x="1406860" y="4986842"/>
                  <a:pt x="1320201" y="5048250"/>
                  <a:pt x="1219200" y="5048250"/>
                </a:cubicBezTo>
                <a:cubicBezTo>
                  <a:pt x="1118198" y="5048250"/>
                  <a:pt x="1031539" y="4986842"/>
                  <a:pt x="994522" y="4899324"/>
                </a:cubicBezTo>
                <a:lnTo>
                  <a:pt x="975360" y="4804411"/>
                </a:lnTo>
                <a:lnTo>
                  <a:pt x="975356" y="4804431"/>
                </a:lnTo>
                <a:lnTo>
                  <a:pt x="975356" y="3920492"/>
                </a:lnTo>
                <a:cubicBezTo>
                  <a:pt x="975356" y="3785823"/>
                  <a:pt x="866185" y="3676652"/>
                  <a:pt x="731516" y="3676652"/>
                </a:cubicBezTo>
                <a:cubicBezTo>
                  <a:pt x="596847" y="3676652"/>
                  <a:pt x="487676" y="3785823"/>
                  <a:pt x="487676" y="3920492"/>
                </a:cubicBezTo>
                <a:lnTo>
                  <a:pt x="487676" y="4804431"/>
                </a:lnTo>
                <a:lnTo>
                  <a:pt x="468518" y="4899324"/>
                </a:lnTo>
                <a:cubicBezTo>
                  <a:pt x="431501" y="4986842"/>
                  <a:pt x="344842" y="5048250"/>
                  <a:pt x="243840" y="5048250"/>
                </a:cubicBezTo>
                <a:cubicBezTo>
                  <a:pt x="109171" y="5048250"/>
                  <a:pt x="0" y="4939079"/>
                  <a:pt x="0" y="480441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5" name="Rectangle 4"/>
          <p:cNvSpPr/>
          <p:nvPr userDrawn="1"/>
        </p:nvSpPr>
        <p:spPr>
          <a:xfrm>
            <a:off x="1" y="1932079"/>
            <a:ext cx="12192000" cy="3893508"/>
          </a:xfrm>
          <a:prstGeom prst="rect">
            <a:avLst/>
          </a:prstGeom>
          <a:gradFill flip="none" rotWithShape="1">
            <a:gsLst>
              <a:gs pos="0">
                <a:schemeClr val="accent1"/>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5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itchFamily="2" charset="-122"/>
                <a:ea typeface="Roboto Condensed" panose="02000000000000000000" pitchFamily="2" charset="0"/>
                <a:cs typeface="Segoe UI" panose="020B0502040204020203" pitchFamily="34" charset="0"/>
              </a:rPr>
            </a:fld>
            <a:endParaRPr lang="id-ID" sz="41300" b="1" i="0" spc="-150" dirty="0">
              <a:solidFill>
                <a:schemeClr val="bg1">
                  <a:alpha val="60000"/>
                </a:schemeClr>
              </a:solidFill>
              <a:latin typeface="宋体" pitchFamily="2" charset="-122"/>
              <a:ea typeface="Roboto Condensed" panose="02000000000000000000" pitchFamily="2"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39.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itchFamily="2" charset="-122"/>
                <a:ea typeface="宋体" pitchFamily="2" charset="-122"/>
              </a:defRPr>
            </a:lvl1pPr>
          </a:lstStyle>
          <a:p>
            <a:fld id="{0C6CDEC1-CAB0-4DA7-B1D0-CB93C3A049CA}"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itchFamily="2" charset="-122"/>
                <a:ea typeface="宋体"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itchFamily="2" charset="-122"/>
                <a:ea typeface="宋体" pitchFamily="2" charset="-122"/>
              </a:defRPr>
            </a:lvl1pPr>
          </a:lstStyle>
          <a:p>
            <a:fld id="{5B0564D4-2016-4661-99C7-91B14B17944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itchFamily="2" charset="-122"/>
          <a:ea typeface="宋体"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itchFamily="2" charset="-122"/>
          <a:ea typeface="宋体"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itchFamily="2" charset="-122"/>
          <a:ea typeface="宋体"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itchFamily="2" charset="-122"/>
          <a:ea typeface="宋体"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itchFamily="2" charset="-122"/>
                <a:ea typeface="宋体" pitchFamily="2" charset="-122"/>
              </a:defRPr>
            </a:lvl1pPr>
          </a:lstStyle>
          <a:p>
            <a:fld id="{0C6CDEC1-CAB0-4DA7-B1D0-CB93C3A049CA}"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itchFamily="2" charset="-122"/>
                <a:ea typeface="宋体"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itchFamily="2" charset="-122"/>
                <a:ea typeface="宋体" pitchFamily="2" charset="-122"/>
              </a:defRPr>
            </a:lvl1pPr>
          </a:lstStyle>
          <a:p>
            <a:fld id="{5B0564D4-2016-4661-99C7-91B14B17944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itchFamily="2" charset="-122"/>
          <a:ea typeface="宋体"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itchFamily="2" charset="-122"/>
          <a:ea typeface="宋体"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itchFamily="2" charset="-122"/>
          <a:ea typeface="宋体"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itchFamily="2" charset="-122"/>
          <a:ea typeface="宋体"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8.xml"/><Relationship Id="rId4" Type="http://schemas.openxmlformats.org/officeDocument/2006/relationships/hyperlink" Target="https://baike.baidu.com/item/%E8%A1%8D%E5%9E%8B/9540368" TargetMode="Externa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0.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image" Target="../media/image25.png"/><Relationship Id="rId1"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0.xml"/><Relationship Id="rId2" Type="http://schemas.openxmlformats.org/officeDocument/2006/relationships/image" Target="../media/image27.png"/><Relationship Id="rId1" Type="http://schemas.openxmlformats.org/officeDocument/2006/relationships/image" Target="../media/image26.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0.xml"/><Relationship Id="rId2" Type="http://schemas.openxmlformats.org/officeDocument/2006/relationships/image" Target="../media/image28.png"/><Relationship Id="rId1" Type="http://schemas.openxmlformats.org/officeDocument/2006/relationships/image" Target="../media/image26.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3.xml"/><Relationship Id="rId2" Type="http://schemas.openxmlformats.org/officeDocument/2006/relationships/image" Target="../media/image32.png"/><Relationship Id="rId1" Type="http://schemas.openxmlformats.org/officeDocument/2006/relationships/image" Target="../media/image5.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8.xml"/><Relationship Id="rId1" Type="http://schemas.openxmlformats.org/officeDocument/2006/relationships/image" Target="../media/image20.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8.xml"/><Relationship Id="rId1" Type="http://schemas.openxmlformats.org/officeDocument/2006/relationships/image" Target="../media/image5.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8.xml"/><Relationship Id="rId2" Type="http://schemas.openxmlformats.org/officeDocument/2006/relationships/image" Target="../media/image33.png"/><Relationship Id="rId1"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0.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PA_文本框 3"/>
          <p:cNvSpPr txBox="1"/>
          <p:nvPr>
            <p:custDataLst>
              <p:tags r:id="rId2"/>
            </p:custDataLst>
          </p:nvPr>
        </p:nvSpPr>
        <p:spPr>
          <a:xfrm>
            <a:off x="3233678" y="2598003"/>
            <a:ext cx="5724644" cy="16605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翻转课堂（</a:t>
            </a:r>
            <a:r>
              <a:rPr lang="zh-CN" altLang="en-US" sz="5400" b="1" dirty="0">
                <a:solidFill>
                  <a:srgbClr val="676A55">
                    <a:lumMod val="50000"/>
                  </a:srgbClr>
                </a:solidFill>
                <a:latin typeface="宋体" pitchFamily="2" charset="-122"/>
                <a:ea typeface="宋体" pitchFamily="2" charset="-122"/>
                <a:cs typeface="+mn-ea"/>
                <a:sym typeface="+mn-lt"/>
              </a:rPr>
              <a:t>五</a:t>
            </a:r>
            <a:r>
              <a:rPr kumimoji="0" lang="zh-CN" altLang="en-US" sz="5400" b="1"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a:t>
            </a:r>
            <a:endParaRPr kumimoji="0" lang="en-US" altLang="zh-CN" sz="5400" b="1"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    </a:t>
            </a:r>
            <a:r>
              <a:rPr kumimoji="0" lang="en-US" altLang="zh-CN" sz="4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——UML</a:t>
            </a:r>
            <a:r>
              <a:rPr kumimoji="0" lang="zh-CN" altLang="en-US" sz="4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基础Ⅳ</a:t>
            </a:r>
            <a:endParaRPr kumimoji="0" lang="zh-CN" altLang="en-US" sz="4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sp>
        <p:nvSpPr>
          <p:cNvPr id="7" name="文本框 6"/>
          <p:cNvSpPr txBox="1"/>
          <p:nvPr/>
        </p:nvSpPr>
        <p:spPr>
          <a:xfrm>
            <a:off x="8736550" y="5508347"/>
            <a:ext cx="2340147" cy="1272080"/>
          </a:xfrm>
          <a:prstGeom prst="rect">
            <a:avLst/>
          </a:prstGeom>
          <a:noFill/>
        </p:spPr>
        <p:txBody>
          <a:bodyPr wrap="square" rtlCol="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SRA2022-G15</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2022/5/9</a:t>
            </a:r>
            <a:endParaRPr kumimoji="0"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2676525"/>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a:t>
            </a:r>
            <a:r>
              <a:rPr lang="en-US" sz="2000" b="1" dirty="0">
                <a:latin typeface="宋体" pitchFamily="2" charset="-122"/>
                <a:ea typeface="宋体" pitchFamily="2" charset="-122"/>
                <a:cs typeface="+mn-ea"/>
                <a:sym typeface="+mn-ea"/>
              </a:rPr>
              <a:t>3.</a:t>
            </a:r>
            <a:r>
              <a:rPr lang="en-US" sz="2000" b="1" dirty="0">
                <a:solidFill>
                  <a:schemeClr val="accent2">
                    <a:lumMod val="75000"/>
                  </a:schemeClr>
                </a:solidFill>
                <a:latin typeface="宋体" pitchFamily="2" charset="-122"/>
                <a:ea typeface="宋体" pitchFamily="2" charset="-122"/>
                <a:cs typeface="+mn-ea"/>
                <a:sym typeface="+mn-ea"/>
              </a:rPr>
              <a:t>关联关系</a:t>
            </a:r>
            <a:r>
              <a:rPr lang="en-US" sz="2000" b="1" dirty="0">
                <a:solidFill>
                  <a:schemeClr val="tx1"/>
                </a:solidFill>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Association)是一种结构关系</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它指明一个事物的对象与另一个事物的对象之间的联系。也就是说</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关联描述了系统中对象或实例之间的离散连接。给定一个连接两个类的关联</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可以从一个类的对象联系到另一个类的对象。关联的两端都连接到一个类在理论上也是合法的。在UML图形中,关联关系用一条连接两个类的实线表示。</a:t>
            </a:r>
            <a:endParaRPr lang="en-US" sz="2000" b="1" dirty="0">
              <a:latin typeface="宋体" pitchFamily="2" charset="-122"/>
              <a:ea typeface="宋体" pitchFamily="2" charset="-122"/>
              <a:cs typeface="+mn-ea"/>
              <a:sym typeface="+mn-ea"/>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3" name="图片 2"/>
          <p:cNvPicPr>
            <a:picLocks noChangeAspect="1"/>
          </p:cNvPicPr>
          <p:nvPr/>
        </p:nvPicPr>
        <p:blipFill>
          <a:blip r:embed="rId2"/>
          <a:stretch>
            <a:fillRect/>
          </a:stretch>
        </p:blipFill>
        <p:spPr>
          <a:xfrm>
            <a:off x="4146550" y="4272915"/>
            <a:ext cx="3131820" cy="137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3046095"/>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a:t>
            </a:r>
            <a:r>
              <a:rPr lang="en-US" sz="2000" b="1" dirty="0">
                <a:latin typeface="宋体" pitchFamily="2" charset="-122"/>
                <a:ea typeface="宋体" pitchFamily="2" charset="-122"/>
                <a:cs typeface="+mn-ea"/>
                <a:sym typeface="+mn-ea"/>
              </a:rPr>
              <a:t>4.</a:t>
            </a:r>
            <a:r>
              <a:rPr lang="en-US" sz="2000" b="1" dirty="0">
                <a:solidFill>
                  <a:schemeClr val="accent2">
                    <a:lumMod val="75000"/>
                  </a:schemeClr>
                </a:solidFill>
                <a:latin typeface="宋体" pitchFamily="2" charset="-122"/>
                <a:ea typeface="宋体" pitchFamily="2" charset="-122"/>
                <a:cs typeface="+mn-ea"/>
                <a:sym typeface="+mn-ea"/>
              </a:rPr>
              <a:t>实现关系（</a:t>
            </a:r>
            <a:r>
              <a:rPr lang="en-US" sz="2000" b="1" dirty="0">
                <a:latin typeface="宋体" pitchFamily="2" charset="-122"/>
                <a:ea typeface="宋体" pitchFamily="2" charset="-122"/>
                <a:cs typeface="+mn-ea"/>
                <a:sym typeface="+mn-ea"/>
              </a:rPr>
              <a:t>Realization）</a:t>
            </a:r>
            <a:endParaRPr lang="en-US" sz="2000" b="1" dirty="0">
              <a:latin typeface="宋体" pitchFamily="2" charset="-122"/>
              <a:ea typeface="宋体" pitchFamily="2" charset="-122"/>
              <a:cs typeface="+mn-ea"/>
              <a:sym typeface="+mn-ea"/>
            </a:endParaRPr>
          </a:p>
          <a:p>
            <a:pPr algn="l">
              <a:lnSpc>
                <a:spcPct val="120000"/>
              </a:lnSpc>
              <a:buClrTx/>
              <a:buSzTx/>
            </a:pPr>
            <a:r>
              <a:rPr lang="en-US" sz="2000" b="1" dirty="0">
                <a:latin typeface="宋体" pitchFamily="2" charset="-122"/>
                <a:ea typeface="宋体" pitchFamily="2" charset="-122"/>
                <a:cs typeface="+mn-ea"/>
                <a:sym typeface="+mn-ea"/>
              </a:rPr>
              <a:t>实现将一种模型元素与另一种模型元素连接起来</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比如类和接口。</a:t>
            </a:r>
            <a:endParaRPr lang="en-US" sz="2000" b="1" dirty="0">
              <a:latin typeface="宋体" pitchFamily="2" charset="-122"/>
              <a:ea typeface="宋体" pitchFamily="2" charset="-122"/>
              <a:cs typeface="+mn-ea"/>
              <a:sym typeface="+mn-ea"/>
            </a:endParaRPr>
          </a:p>
          <a:p>
            <a:pPr algn="l">
              <a:lnSpc>
                <a:spcPct val="120000"/>
              </a:lnSpc>
              <a:buClrTx/>
              <a:buSzTx/>
            </a:pPr>
            <a:r>
              <a:rPr lang="en-US" sz="2000" b="1" dirty="0">
                <a:latin typeface="宋体" pitchFamily="2" charset="-122"/>
                <a:ea typeface="宋体" pitchFamily="2" charset="-122"/>
                <a:cs typeface="+mn-ea"/>
                <a:sym typeface="+mn-ea"/>
              </a:rPr>
              <a:t>实现关系通常在两种情况下被使用:</a:t>
            </a:r>
            <a:endParaRPr lang="en-US" sz="2000" b="1" dirty="0">
              <a:latin typeface="宋体" pitchFamily="2" charset="-122"/>
              <a:ea typeface="宋体" pitchFamily="2" charset="-122"/>
              <a:cs typeface="+mn-ea"/>
              <a:sym typeface="+mn-ea"/>
            </a:endParaRPr>
          </a:p>
          <a:p>
            <a:pPr algn="l">
              <a:lnSpc>
                <a:spcPct val="120000"/>
              </a:lnSpc>
              <a:buClrTx/>
              <a:buSzTx/>
            </a:pP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在接口与实现该接口的类之间；</a:t>
            </a:r>
            <a:endParaRPr lang="en-US" sz="2000" b="1" dirty="0">
              <a:latin typeface="宋体" pitchFamily="2" charset="-122"/>
              <a:ea typeface="宋体" pitchFamily="2" charset="-122"/>
              <a:cs typeface="+mn-ea"/>
              <a:sym typeface="+mn-ea"/>
            </a:endParaRPr>
          </a:p>
          <a:p>
            <a:pPr algn="l">
              <a:lnSpc>
                <a:spcPct val="120000"/>
              </a:lnSpc>
              <a:buClrTx/>
              <a:buSzTx/>
            </a:pP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在用例及实现该用例的协作之间。</a:t>
            </a:r>
            <a:endParaRPr lang="en-US" sz="2000" b="1" dirty="0">
              <a:latin typeface="宋体" pitchFamily="2" charset="-122"/>
              <a:ea typeface="宋体" pitchFamily="2" charset="-122"/>
              <a:cs typeface="+mn-ea"/>
              <a:sym typeface="+mn-ea"/>
            </a:endParaRPr>
          </a:p>
          <a:p>
            <a:pPr algn="l">
              <a:lnSpc>
                <a:spcPct val="120000"/>
              </a:lnSpc>
              <a:buClrTx/>
              <a:buSzTx/>
            </a:pPr>
            <a:r>
              <a:rPr lang="en-US" sz="2000" b="1" dirty="0">
                <a:latin typeface="宋体" pitchFamily="2" charset="-122"/>
                <a:ea typeface="宋体" pitchFamily="2" charset="-122"/>
                <a:cs typeface="+mn-ea"/>
                <a:sym typeface="+mn-ea"/>
              </a:rPr>
              <a:t>在UML中</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实现关系的符号与泛化关系的符号类似</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用一条带指向接口的空心三角箭头的虚线表示。</a:t>
            </a:r>
            <a:endParaRPr lang="en-US" sz="2000" b="1" dirty="0">
              <a:latin typeface="宋体" pitchFamily="2" charset="-122"/>
              <a:ea typeface="宋体" pitchFamily="2" charset="-122"/>
              <a:cs typeface="+mn-ea"/>
              <a:sym typeface="+mn-ea"/>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3" name="图片 2"/>
          <p:cNvPicPr>
            <a:picLocks noChangeAspect="1"/>
          </p:cNvPicPr>
          <p:nvPr/>
        </p:nvPicPr>
        <p:blipFill>
          <a:blip r:embed="rId2"/>
          <a:stretch>
            <a:fillRect/>
          </a:stretch>
        </p:blipFill>
        <p:spPr>
          <a:xfrm>
            <a:off x="4307205" y="4728845"/>
            <a:ext cx="4502150" cy="1370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825500" y="1511935"/>
            <a:ext cx="7705090" cy="4523105"/>
          </a:xfrm>
          <a:prstGeom prst="rect">
            <a:avLst/>
          </a:prstGeom>
          <a:noFill/>
        </p:spPr>
        <p:txBody>
          <a:bodyPr wrap="square" rtlCol="0">
            <a:spAutoFit/>
          </a:bodyPr>
          <a:lstStyle/>
          <a:p>
            <a:pPr algn="l">
              <a:lnSpc>
                <a:spcPct val="120000"/>
              </a:lnSpc>
              <a:buClrTx/>
              <a:buSzTx/>
            </a:pPr>
            <a:r>
              <a:rPr lang="en-US" sz="2000" b="1" dirty="0">
                <a:solidFill>
                  <a:schemeClr val="accent2">
                    <a:lumMod val="75000"/>
                  </a:schemeClr>
                </a:solidFill>
                <a:latin typeface="宋体" pitchFamily="2" charset="-122"/>
                <a:ea typeface="宋体" pitchFamily="2" charset="-122"/>
                <a:cs typeface="+mn-ea"/>
                <a:sym typeface="+mn-ea"/>
              </a:rPr>
              <a:t>概念层类图</a:t>
            </a:r>
            <a:r>
              <a:rPr lang="en-US" sz="2000" b="1" dirty="0">
                <a:latin typeface="宋体" pitchFamily="2" charset="-122"/>
                <a:ea typeface="宋体" pitchFamily="2" charset="-122"/>
                <a:cs typeface="+mn-ea"/>
                <a:sym typeface="+mn-ea"/>
              </a:rPr>
              <a:t>中的类和类关系和最终的实现类并不一定有直接和明显的对应关系。在概念层上</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类图着重于对问题领域的</a:t>
            </a:r>
            <a:r>
              <a:rPr lang="en-US" sz="2000" b="1" dirty="0">
                <a:solidFill>
                  <a:schemeClr val="accent2">
                    <a:lumMod val="75000"/>
                  </a:schemeClr>
                </a:solidFill>
                <a:latin typeface="宋体" pitchFamily="2" charset="-122"/>
                <a:ea typeface="宋体" pitchFamily="2" charset="-122"/>
                <a:cs typeface="+mn-ea"/>
                <a:sym typeface="+mn-ea"/>
              </a:rPr>
              <a:t>概念化理解</a:t>
            </a:r>
            <a:r>
              <a:rPr lang="en-US" sz="2000" b="1" dirty="0">
                <a:latin typeface="宋体" pitchFamily="2" charset="-122"/>
                <a:ea typeface="宋体" pitchFamily="2" charset="-122"/>
                <a:cs typeface="+mn-ea"/>
                <a:sym typeface="+mn-ea"/>
              </a:rPr>
              <a:t>,而不是实现。因此</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类名通常都是问题领域中实际事物的名称</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并且独立于具体的编程语言。</a:t>
            </a:r>
            <a:endParaRPr lang="en-US" sz="2000" b="1" dirty="0">
              <a:latin typeface="宋体" pitchFamily="2" charset="-122"/>
              <a:ea typeface="宋体" pitchFamily="2" charset="-122"/>
              <a:cs typeface="+mn-ea"/>
              <a:sym typeface="+mn-ea"/>
            </a:endParaRPr>
          </a:p>
          <a:p>
            <a:pPr algn="l">
              <a:lnSpc>
                <a:spcPct val="120000"/>
              </a:lnSpc>
              <a:buClrTx/>
              <a:buSzTx/>
            </a:pPr>
            <a:endParaRPr lang="en-US" sz="2000" b="1" dirty="0">
              <a:latin typeface="宋体" pitchFamily="2" charset="-122"/>
              <a:ea typeface="宋体" pitchFamily="2" charset="-122"/>
              <a:cs typeface="+mn-ea"/>
              <a:sym typeface="+mn-ea"/>
            </a:endParaRPr>
          </a:p>
          <a:p>
            <a:pPr algn="l">
              <a:lnSpc>
                <a:spcPct val="120000"/>
              </a:lnSpc>
              <a:buClrTx/>
              <a:buSzTx/>
            </a:pPr>
            <a:r>
              <a:rPr lang="en-US" sz="2000" b="1" dirty="0">
                <a:solidFill>
                  <a:schemeClr val="accent2">
                    <a:lumMod val="75000"/>
                  </a:schemeClr>
                </a:solidFill>
                <a:latin typeface="宋体" pitchFamily="2" charset="-122"/>
                <a:ea typeface="宋体" pitchFamily="2" charset="-122"/>
                <a:cs typeface="+mn-ea"/>
                <a:sym typeface="+mn-ea"/>
              </a:rPr>
              <a:t>说明层类图</a:t>
            </a:r>
            <a:r>
              <a:rPr lang="en-US" sz="2000" b="1" dirty="0">
                <a:latin typeface="宋体" pitchFamily="2" charset="-122"/>
                <a:ea typeface="宋体" pitchFamily="2" charset="-122"/>
                <a:cs typeface="+mn-ea"/>
                <a:sym typeface="+mn-ea"/>
              </a:rPr>
              <a:t>在说明层阶段主要考虑的是</a:t>
            </a:r>
            <a:r>
              <a:rPr lang="en-US" sz="2000" b="1" dirty="0">
                <a:solidFill>
                  <a:schemeClr val="accent2">
                    <a:lumMod val="75000"/>
                  </a:schemeClr>
                </a:solidFill>
                <a:latin typeface="宋体" pitchFamily="2" charset="-122"/>
                <a:ea typeface="宋体" pitchFamily="2" charset="-122"/>
                <a:cs typeface="+mn-ea"/>
                <a:sym typeface="+mn-ea"/>
              </a:rPr>
              <a:t>类的接口部分</a:t>
            </a:r>
            <a:r>
              <a:rPr lang="zh-CN" altLang="en-US" sz="2000" b="1" dirty="0">
                <a:solidFill>
                  <a:srgbClr val="000000"/>
                </a:solidFill>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而不是实现部分</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这个接口可能因为实现环境</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运行特性等有多种不同的实现。     </a:t>
            </a:r>
            <a:endParaRPr lang="en-US" sz="2000" b="1" dirty="0">
              <a:latin typeface="宋体" pitchFamily="2" charset="-122"/>
              <a:ea typeface="宋体" pitchFamily="2" charset="-122"/>
              <a:cs typeface="+mn-ea"/>
              <a:sym typeface="+mn-ea"/>
            </a:endParaRPr>
          </a:p>
          <a:p>
            <a:pPr algn="l">
              <a:lnSpc>
                <a:spcPct val="120000"/>
              </a:lnSpc>
              <a:buClrTx/>
              <a:buSzTx/>
            </a:pPr>
            <a:endParaRPr lang="en-US" sz="2000" b="1" dirty="0">
              <a:latin typeface="宋体" pitchFamily="2" charset="-122"/>
              <a:ea typeface="宋体" pitchFamily="2" charset="-122"/>
              <a:cs typeface="+mn-ea"/>
              <a:sym typeface="+mn-ea"/>
            </a:endParaRPr>
          </a:p>
          <a:p>
            <a:pPr algn="l">
              <a:lnSpc>
                <a:spcPct val="120000"/>
              </a:lnSpc>
              <a:buClrTx/>
              <a:buSzTx/>
            </a:pPr>
            <a:r>
              <a:rPr lang="en-US" sz="2000" b="1" dirty="0">
                <a:solidFill>
                  <a:schemeClr val="accent2">
                    <a:lumMod val="75000"/>
                  </a:schemeClr>
                </a:solidFill>
                <a:latin typeface="宋体" pitchFamily="2" charset="-122"/>
                <a:ea typeface="宋体" pitchFamily="2" charset="-122"/>
                <a:cs typeface="+mn-ea"/>
                <a:sym typeface="+mn-ea"/>
              </a:rPr>
              <a:t>实现层类图</a:t>
            </a:r>
            <a:r>
              <a:rPr lang="en-US" sz="2000" b="1" dirty="0">
                <a:latin typeface="宋体" pitchFamily="2" charset="-122"/>
                <a:ea typeface="宋体" pitchFamily="2" charset="-122"/>
                <a:cs typeface="+mn-ea"/>
                <a:sym typeface="+mn-ea"/>
              </a:rPr>
              <a:t>真正需要考虑类的实现问题是在</a:t>
            </a:r>
            <a:r>
              <a:rPr lang="en-US" sz="2000" b="1" dirty="0">
                <a:solidFill>
                  <a:schemeClr val="accent2">
                    <a:lumMod val="75000"/>
                  </a:schemeClr>
                </a:solidFill>
                <a:latin typeface="宋体" pitchFamily="2" charset="-122"/>
                <a:ea typeface="宋体" pitchFamily="2" charset="-122"/>
                <a:cs typeface="+mn-ea"/>
                <a:sym typeface="+mn-ea"/>
              </a:rPr>
              <a:t>实现层类图阶段</a:t>
            </a:r>
            <a:r>
              <a:rPr lang="en-US" sz="2000" b="1" dirty="0">
                <a:latin typeface="宋体" pitchFamily="2" charset="-122"/>
                <a:ea typeface="宋体" pitchFamily="2" charset="-122"/>
                <a:cs typeface="+mn-ea"/>
                <a:sym typeface="+mn-ea"/>
              </a:rPr>
              <a:t>。提供实现的细节</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在实现层阶段的类的概念才是真正的严格意义上的类。它揭示了软件实体的构成情况</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说明层的类有助于人们对软件的理解</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而实现层的类是最常用的。</a:t>
            </a:r>
            <a:endParaRPr lang="en-US" sz="2000" b="1" dirty="0">
              <a:latin typeface="宋体" pitchFamily="2" charset="-122"/>
              <a:ea typeface="宋体" pitchFamily="2" charset="-122"/>
              <a:cs typeface="+mn-ea"/>
              <a:sym typeface="+mn-ea"/>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a:t>
            </a:r>
            <a:r>
              <a:rPr lang="en-US" sz="3600" b="1" dirty="0">
                <a:solidFill>
                  <a:schemeClr val="accent5">
                    <a:lumMod val="50000"/>
                  </a:schemeClr>
                </a:solidFill>
                <a:latin typeface="宋体" pitchFamily="2" charset="-122"/>
                <a:ea typeface="宋体" pitchFamily="2" charset="-122"/>
                <a:cs typeface="+mn-ea"/>
                <a:sym typeface="+mn-ea"/>
              </a:rPr>
              <a:t>3 类图的建模技术及应用 </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rPr>
                <a:t>Question1</a:t>
              </a:r>
              <a:endParaRPr kumimoji="0" lang="en-US"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919867"/>
          </a:xfrm>
          <a:prstGeom prst="rect">
            <a:avLst/>
          </a:prstGeom>
          <a:noFill/>
        </p:spPr>
        <p:txBody>
          <a:bodyPr wrap="square" rtlCol="0">
            <a:spAutoFit/>
          </a:bodyPr>
          <a:lstStyle/>
          <a:p>
            <a:pPr lvl="0">
              <a:lnSpc>
                <a:spcPct val="120000"/>
              </a:lnSpc>
            </a:pPr>
            <a:r>
              <a:rPr lang="zh-CN" altLang="en-US" sz="2400" dirty="0">
                <a:solidFill>
                  <a:prstClr val="black"/>
                </a:solidFill>
                <a:latin typeface="宋体" pitchFamily="2" charset="-122"/>
                <a:ea typeface="宋体" pitchFamily="2" charset="-122"/>
                <a:cs typeface="+mn-ea"/>
                <a:sym typeface="+mn-ea"/>
              </a:rPr>
              <a:t>对象图所包含的内容是？</a:t>
            </a:r>
            <a:endParaRPr kumimoji="0"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4" name="文本框 3"/>
          <p:cNvSpPr txBox="1"/>
          <p:nvPr/>
        </p:nvSpPr>
        <p:spPr>
          <a:xfrm>
            <a:off x="4019623" y="3630049"/>
            <a:ext cx="7579061" cy="1751965"/>
          </a:xfrm>
          <a:prstGeom prst="rect">
            <a:avLst/>
          </a:prstGeom>
          <a:noFill/>
        </p:spPr>
        <p:txBody>
          <a:bodyPr wrap="square" rtlCol="0">
            <a:spAutoFit/>
          </a:bodyPr>
          <a:lstStyle/>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（1）</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对象名</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（2）</a:t>
            </a:r>
            <a:r>
              <a:rPr lang="zh-CN" altLang="en-US" dirty="0">
                <a:solidFill>
                  <a:prstClr val="black"/>
                </a:solidFill>
                <a:latin typeface="宋体" pitchFamily="2" charset="-122"/>
                <a:ea typeface="宋体" pitchFamily="2" charset="-122"/>
                <a:cs typeface="+mn-ea"/>
                <a:sym typeface="+mn-ea"/>
              </a:rPr>
              <a:t>属性</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（3）</a:t>
            </a:r>
            <a:r>
              <a:rPr lang="zh-CN" altLang="en-US" dirty="0">
                <a:solidFill>
                  <a:prstClr val="black"/>
                </a:solidFill>
                <a:latin typeface="宋体" pitchFamily="2" charset="-122"/>
                <a:ea typeface="宋体" pitchFamily="2" charset="-122"/>
                <a:cs typeface="+mn-ea"/>
                <a:sym typeface="+mn-ea"/>
              </a:rPr>
              <a:t>链</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endPar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7005" y="1807863"/>
            <a:ext cx="3877985"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02</a:t>
            </a:r>
            <a:endPar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构件图</a:t>
            </a:r>
            <a:endPar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endParaRPr lang="en-US" sz="4400" b="1" dirty="0">
                <a:solidFill>
                  <a:schemeClr val="bg1"/>
                </a:solidFill>
                <a:latin typeface="宋体" pitchFamily="2" charset="-122"/>
                <a:ea typeface="宋体" pitchFamily="2" charset="-122"/>
                <a:cs typeface="+mn-ea"/>
                <a:sym typeface="+mn-lt"/>
              </a:endParaRP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287780" y="1779270"/>
            <a:ext cx="8322945" cy="2676525"/>
          </a:xfrm>
          <a:prstGeom prst="rect">
            <a:avLst/>
          </a:prstGeom>
          <a:noFill/>
        </p:spPr>
        <p:txBody>
          <a:bodyPr wrap="square" rtlCol="0">
            <a:spAutoFit/>
          </a:bodyPr>
          <a:lstStyle/>
          <a:p>
            <a:pPr algn="l">
              <a:lnSpc>
                <a:spcPct val="120000"/>
              </a:lnSpc>
              <a:buClrTx/>
              <a:buSzTx/>
              <a:buNone/>
            </a:pPr>
            <a:r>
              <a:rPr lang="en-US" altLang="zh-CN" sz="2000" b="1" dirty="0">
                <a:solidFill>
                  <a:schemeClr val="accent2">
                    <a:lumMod val="75000"/>
                  </a:schemeClr>
                </a:solidFill>
                <a:latin typeface="宋体" pitchFamily="2" charset="-122"/>
                <a:ea typeface="宋体" pitchFamily="2" charset="-122"/>
                <a:cs typeface="+mn-ea"/>
              </a:rPr>
              <a:t>    </a:t>
            </a:r>
            <a:r>
              <a:rPr lang="en-US" sz="2000" b="1" dirty="0">
                <a:solidFill>
                  <a:schemeClr val="accent2">
                    <a:lumMod val="75000"/>
                  </a:schemeClr>
                </a:solidFill>
                <a:latin typeface="宋体" pitchFamily="2" charset="-122"/>
                <a:ea typeface="宋体" pitchFamily="2" charset="-122"/>
                <a:cs typeface="+mn-ea"/>
                <a:sym typeface="+mn-ea"/>
              </a:rPr>
              <a:t>构件图</a:t>
            </a:r>
            <a:r>
              <a:rPr lang="en-US" sz="2000" b="1" dirty="0">
                <a:latin typeface="宋体" pitchFamily="2" charset="-122"/>
                <a:ea typeface="宋体" pitchFamily="2" charset="-122"/>
                <a:cs typeface="+mn-ea"/>
                <a:sym typeface="+mn-ea"/>
              </a:rPr>
              <a:t>是对面向对象系统的物建方面建模时使用的两种图之一（另一种图是部署图）， 用于描述软件组件及组件之间的组织和依赖关系。</a:t>
            </a:r>
            <a:endParaRPr 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r>
              <a:rPr lang="en-US" sz="2000" b="1" dirty="0">
                <a:latin typeface="宋体" pitchFamily="2" charset="-122"/>
                <a:ea typeface="宋体" pitchFamily="2" charset="-122"/>
                <a:cs typeface="+mn-ea"/>
                <a:sym typeface="+mn-ea"/>
              </a:rPr>
              <a:t>软件组件是软件系統的一个物理单元作为一个或多个类的软件实现，组件驻留在计算机中。组件提供和其他组件之间的接口在UML中,数据文件、表格、可执行文件、文档和动态链接库字都被定义为组件了</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实际上、建模者习惯把这些东西划分为</a:t>
            </a:r>
            <a:r>
              <a:rPr lang="en-US" sz="2000" b="1" dirty="0">
                <a:solidFill>
                  <a:schemeClr val="accent2">
                    <a:lumMod val="75000"/>
                  </a:schemeClr>
                </a:solidFill>
                <a:latin typeface="宋体" pitchFamily="2" charset="-122"/>
                <a:ea typeface="宋体" pitchFamily="2" charset="-122"/>
                <a:cs typeface="+mn-ea"/>
                <a:sym typeface="+mn-ea"/>
              </a:rPr>
              <a:t>部署组件</a:t>
            </a:r>
            <a:r>
              <a:rPr lang="en-US" sz="2000" b="1" dirty="0">
                <a:latin typeface="宋体" pitchFamily="2" charset="-122"/>
                <a:ea typeface="宋体" pitchFamily="2" charset="-122"/>
                <a:cs typeface="+mn-ea"/>
                <a:sym typeface="+mn-ea"/>
              </a:rPr>
              <a:t>(Deployment Component)、</a:t>
            </a:r>
            <a:r>
              <a:rPr lang="en-US" sz="2000" b="1" dirty="0">
                <a:solidFill>
                  <a:schemeClr val="accent2">
                    <a:lumMod val="75000"/>
                  </a:schemeClr>
                </a:solidFill>
                <a:latin typeface="宋体" pitchFamily="2" charset="-122"/>
                <a:ea typeface="宋体" pitchFamily="2" charset="-122"/>
                <a:cs typeface="+mn-ea"/>
                <a:sym typeface="+mn-ea"/>
              </a:rPr>
              <a:t>工作产品组件</a:t>
            </a:r>
            <a:r>
              <a:rPr lang="en-US" sz="2000" b="1" dirty="0">
                <a:latin typeface="宋体" pitchFamily="2" charset="-122"/>
                <a:ea typeface="宋体" pitchFamily="2" charset="-122"/>
                <a:cs typeface="+mn-ea"/>
                <a:sym typeface="+mn-ea"/>
              </a:rPr>
              <a:t>(Work Product Component)和</a:t>
            </a:r>
            <a:r>
              <a:rPr lang="en-US" sz="2000" b="1" dirty="0">
                <a:solidFill>
                  <a:schemeClr val="accent2">
                    <a:lumMod val="75000"/>
                  </a:schemeClr>
                </a:solidFill>
                <a:latin typeface="宋体" pitchFamily="2" charset="-122"/>
                <a:ea typeface="宋体" pitchFamily="2" charset="-122"/>
                <a:cs typeface="+mn-ea"/>
                <a:sym typeface="+mn-ea"/>
              </a:rPr>
              <a:t>执行组件</a:t>
            </a:r>
            <a:r>
              <a:rPr lang="en-US" sz="2000" b="1" dirty="0">
                <a:latin typeface="宋体" pitchFamily="2" charset="-122"/>
                <a:ea typeface="宋体" pitchFamily="2" charset="-122"/>
                <a:cs typeface="+mn-ea"/>
                <a:sym typeface="+mn-ea"/>
              </a:rPr>
              <a:t>(Execution Component)。 </a:t>
            </a:r>
            <a:endParaRPr sz="2000" b="1" dirty="0">
              <a:solidFill>
                <a:schemeClr val="tx1"/>
              </a:solidFill>
              <a:latin typeface="宋体" pitchFamily="2" charset="-122"/>
              <a:ea typeface="宋体" pitchFamily="2" charset="-122"/>
              <a:cs typeface="+mn-ea"/>
              <a:sym typeface="+mn-ea"/>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sz="3600" b="1" dirty="0">
                <a:solidFill>
                  <a:schemeClr val="accent5">
                    <a:lumMod val="50000"/>
                  </a:schemeClr>
                </a:solidFill>
                <a:latin typeface="宋体" pitchFamily="2" charset="-122"/>
                <a:ea typeface="宋体" pitchFamily="2" charset="-122"/>
                <a:cs typeface="+mn-ea"/>
                <a:sym typeface="+mn-ea"/>
              </a:rPr>
              <a:t> </a:t>
            </a:r>
            <a:r>
              <a:rPr lang="en-US" altLang="zh-CN" sz="3600" b="1" dirty="0">
                <a:solidFill>
                  <a:schemeClr val="accent5">
                    <a:lumMod val="50000"/>
                  </a:schemeClr>
                </a:solidFill>
                <a:latin typeface="宋体" pitchFamily="2" charset="-122"/>
                <a:ea typeface="宋体" pitchFamily="2" charset="-122"/>
                <a:cs typeface="+mn-ea"/>
                <a:sym typeface="+mn-ea"/>
              </a:rPr>
              <a:t>2</a:t>
            </a:r>
            <a:r>
              <a:rPr lang="en-US" sz="3600" b="1" dirty="0">
                <a:solidFill>
                  <a:schemeClr val="accent5">
                    <a:lumMod val="50000"/>
                  </a:schemeClr>
                </a:solidFill>
                <a:latin typeface="宋体" pitchFamily="2" charset="-122"/>
                <a:ea typeface="宋体" pitchFamily="2" charset="-122"/>
                <a:cs typeface="+mn-ea"/>
                <a:sym typeface="+mn-ea"/>
              </a:rPr>
              <a:t>.1.1 </a:t>
            </a:r>
            <a:r>
              <a:rPr lang="zh-CN" altLang="en-US" sz="3600" b="1" dirty="0">
                <a:solidFill>
                  <a:schemeClr val="accent5">
                    <a:lumMod val="50000"/>
                  </a:schemeClr>
                </a:solidFill>
                <a:latin typeface="宋体" pitchFamily="2" charset="-122"/>
                <a:ea typeface="宋体" pitchFamily="2" charset="-122"/>
                <a:cs typeface="+mn-ea"/>
                <a:sym typeface="+mn-ea"/>
              </a:rPr>
              <a:t>构件图概述</a:t>
            </a:r>
            <a:endParaRPr lang="zh-CN" altLang="en-US" sz="3600" b="1" dirty="0">
              <a:solidFill>
                <a:schemeClr val="accent5">
                  <a:lumMod val="50000"/>
                </a:schemeClr>
              </a:solidFill>
              <a:latin typeface="宋体" pitchFamily="2" charset="-122"/>
              <a:ea typeface="宋体"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endParaRPr lang="en-US" sz="4400" b="1" dirty="0">
                <a:solidFill>
                  <a:schemeClr val="bg1"/>
                </a:solidFill>
                <a:latin typeface="宋体" pitchFamily="2" charset="-122"/>
                <a:ea typeface="宋体" pitchFamily="2" charset="-122"/>
                <a:cs typeface="+mn-ea"/>
                <a:sym typeface="+mn-lt"/>
              </a:endParaRP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238250" y="1231900"/>
            <a:ext cx="9420225" cy="4936929"/>
          </a:xfrm>
          <a:prstGeom prst="rect">
            <a:avLst/>
          </a:prstGeom>
          <a:noFill/>
        </p:spPr>
        <p:txBody>
          <a:bodyPr wrap="square" rtlCol="0">
            <a:spAutoFit/>
          </a:bodyPr>
          <a:lstStyle/>
          <a:p>
            <a:pPr>
              <a:lnSpc>
                <a:spcPct val="150000"/>
              </a:lnSpc>
            </a:pPr>
            <a:r>
              <a:rPr lang="en-US" altLang="zh-CN" sz="2000" b="1" dirty="0">
                <a:solidFill>
                  <a:schemeClr val="accent2">
                    <a:lumMod val="75000"/>
                  </a:schemeClr>
                </a:solidFill>
                <a:latin typeface="宋体" pitchFamily="2" charset="-122"/>
                <a:ea typeface="宋体" pitchFamily="2" charset="-122"/>
                <a:cs typeface="+mn-ea"/>
              </a:rPr>
              <a:t>    </a:t>
            </a:r>
            <a:r>
              <a:rPr lang="zh-CN" sz="2000" b="1" dirty="0">
                <a:solidFill>
                  <a:schemeClr val="accent2">
                    <a:lumMod val="75000"/>
                  </a:schemeClr>
                </a:solidFill>
                <a:latin typeface="宋体" pitchFamily="2" charset="-122"/>
                <a:ea typeface="宋体" pitchFamily="2" charset="-122"/>
                <a:cs typeface="+mn-ea"/>
              </a:rPr>
              <a:t>构件图的优点</a:t>
            </a:r>
            <a:endParaRPr sz="2000" b="1" dirty="0">
              <a:solidFill>
                <a:schemeClr val="accent2">
                  <a:lumMod val="75000"/>
                </a:schemeClr>
              </a:solidFill>
              <a:latin typeface="宋体" pitchFamily="2" charset="-122"/>
              <a:ea typeface="宋体" pitchFamily="2" charset="-122"/>
              <a:cs typeface="+mn-ea"/>
            </a:endParaRPr>
          </a:p>
          <a:p>
            <a:pPr>
              <a:lnSpc>
                <a:spcPct val="120000"/>
              </a:lnSpc>
            </a:pPr>
            <a:r>
              <a:rPr sz="2000" b="1" dirty="0">
                <a:latin typeface="宋体" pitchFamily="2" charset="-122"/>
                <a:ea typeface="宋体" pitchFamily="2" charset="-122"/>
                <a:cs typeface="+mn-ea"/>
                <a:sym typeface="+mn-lt"/>
              </a:rPr>
              <a:t>(1)帮助用户理解最终的系统结构。</a:t>
            </a:r>
            <a:endParaRPr sz="2000" b="1" dirty="0">
              <a:latin typeface="宋体" pitchFamily="2" charset="-122"/>
              <a:ea typeface="宋体" pitchFamily="2" charset="-122"/>
              <a:cs typeface="+mn-ea"/>
              <a:sym typeface="+mn-lt"/>
            </a:endParaRPr>
          </a:p>
          <a:p>
            <a:pPr>
              <a:lnSpc>
                <a:spcPct val="120000"/>
              </a:lnSpc>
            </a:pPr>
            <a:r>
              <a:rPr sz="2000" b="1" dirty="0">
                <a:latin typeface="宋体" pitchFamily="2" charset="-122"/>
                <a:ea typeface="宋体" pitchFamily="2" charset="-122"/>
                <a:cs typeface="+mn-ea"/>
                <a:sym typeface="+mn-lt"/>
              </a:rPr>
              <a:t>(2)使开发工作有一个明确的目标。</a:t>
            </a:r>
            <a:endParaRPr sz="2000" b="1" dirty="0">
              <a:latin typeface="宋体" pitchFamily="2" charset="-122"/>
              <a:ea typeface="宋体" pitchFamily="2" charset="-122"/>
              <a:cs typeface="+mn-ea"/>
              <a:sym typeface="+mn-lt"/>
            </a:endParaRPr>
          </a:p>
          <a:p>
            <a:pPr>
              <a:lnSpc>
                <a:spcPct val="120000"/>
              </a:lnSpc>
            </a:pPr>
            <a:r>
              <a:rPr sz="2000" b="1" dirty="0">
                <a:latin typeface="宋体" pitchFamily="2" charset="-122"/>
                <a:ea typeface="宋体" pitchFamily="2" charset="-122"/>
                <a:cs typeface="+mn-ea"/>
                <a:sym typeface="+mn-lt"/>
              </a:rPr>
              <a:t>(3)帮助开发组的其他人员理解系统。</a:t>
            </a:r>
            <a:endParaRPr sz="2000" b="1" dirty="0">
              <a:latin typeface="宋体" pitchFamily="2" charset="-122"/>
              <a:ea typeface="宋体" pitchFamily="2" charset="-122"/>
              <a:cs typeface="+mn-ea"/>
              <a:sym typeface="+mn-lt"/>
            </a:endParaRPr>
          </a:p>
          <a:p>
            <a:pPr>
              <a:lnSpc>
                <a:spcPct val="120000"/>
              </a:lnSpc>
            </a:pPr>
            <a:r>
              <a:rPr sz="2000" b="1" dirty="0">
                <a:latin typeface="宋体" pitchFamily="2" charset="-122"/>
                <a:ea typeface="宋体" pitchFamily="2" charset="-122"/>
                <a:cs typeface="+mn-ea"/>
                <a:sym typeface="+mn-lt"/>
              </a:rPr>
              <a:t>(4)复用软件组件。</a:t>
            </a:r>
            <a:endParaRPr sz="2000" b="1" dirty="0">
              <a:latin typeface="宋体" pitchFamily="2" charset="-122"/>
              <a:ea typeface="宋体" pitchFamily="2" charset="-122"/>
              <a:cs typeface="+mn-ea"/>
              <a:sym typeface="+mn-lt"/>
            </a:endParaRPr>
          </a:p>
          <a:p>
            <a:pPr>
              <a:lnSpc>
                <a:spcPct val="120000"/>
              </a:lnSpc>
            </a:pPr>
            <a:endParaRPr sz="2000" b="1" dirty="0">
              <a:latin typeface="宋体" pitchFamily="2" charset="-122"/>
              <a:ea typeface="宋体" pitchFamily="2" charset="-122"/>
              <a:cs typeface="+mn-ea"/>
              <a:sym typeface="+mn-lt"/>
            </a:endParaRPr>
          </a:p>
          <a:p>
            <a:pPr>
              <a:lnSpc>
                <a:spcPct val="120000"/>
              </a:lnSpc>
            </a:pPr>
            <a:r>
              <a:rPr sz="2000" b="1" dirty="0">
                <a:latin typeface="宋体" pitchFamily="2" charset="-122"/>
                <a:ea typeface="宋体" pitchFamily="2" charset="-122"/>
                <a:cs typeface="+mn-ea"/>
                <a:sym typeface="+mn-lt"/>
              </a:rPr>
              <a:t>关于</a:t>
            </a:r>
            <a:r>
              <a:rPr sz="2000" b="1" dirty="0">
                <a:solidFill>
                  <a:schemeClr val="accent2">
                    <a:lumMod val="75000"/>
                  </a:schemeClr>
                </a:solidFill>
                <a:latin typeface="宋体" pitchFamily="2" charset="-122"/>
                <a:ea typeface="宋体" pitchFamily="2" charset="-122"/>
                <a:cs typeface="+mn-ea"/>
                <a:sym typeface="+mn-lt"/>
              </a:rPr>
              <a:t>复用软件组件</a:t>
            </a:r>
            <a:r>
              <a:rPr sz="2000" b="1" dirty="0">
                <a:latin typeface="宋体" pitchFamily="2" charset="-122"/>
                <a:ea typeface="宋体" pitchFamily="2" charset="-122"/>
                <a:cs typeface="+mn-ea"/>
                <a:sym typeface="+mn-lt"/>
              </a:rPr>
              <a:t>是十分重要的，特别是在当今快节奏的商业竞争中,所建造的系统发挥功能越快，在竞争中获得的利益就越多。如果在开发一个系统中所构造的组件能够在开发另一个系统中被复用，那么就越有利于获得这种竞争利益。在</a:t>
            </a:r>
            <a:r>
              <a:rPr sz="2000" b="1" dirty="0">
                <a:solidFill>
                  <a:schemeClr val="accent2">
                    <a:lumMod val="75000"/>
                  </a:schemeClr>
                </a:solidFill>
                <a:latin typeface="宋体" pitchFamily="2" charset="-122"/>
                <a:ea typeface="宋体" pitchFamily="2" charset="-122"/>
                <a:cs typeface="+mn-ea"/>
                <a:sym typeface="+mn-lt"/>
              </a:rPr>
              <a:t>建立组件模型</a:t>
            </a:r>
            <a:r>
              <a:rPr sz="2000" b="1" dirty="0">
                <a:latin typeface="宋体" pitchFamily="2" charset="-122"/>
                <a:ea typeface="宋体" pitchFamily="2" charset="-122"/>
                <a:cs typeface="+mn-ea"/>
                <a:sym typeface="+mn-lt"/>
              </a:rPr>
              <a:t>的工作上花费一些努力有助于复用。 </a:t>
            </a:r>
            <a:endParaRPr lang="en-US" sz="2000" b="1" dirty="0">
              <a:latin typeface="宋体" pitchFamily="2" charset="-122"/>
              <a:ea typeface="宋体" pitchFamily="2" charset="-122"/>
              <a:cs typeface="+mn-ea"/>
              <a:sym typeface="+mn-lt"/>
            </a:endParaRPr>
          </a:p>
          <a:p>
            <a:pPr>
              <a:lnSpc>
                <a:spcPct val="120000"/>
              </a:lnSpc>
            </a:pPr>
            <a:endParaRPr lang="en-US" sz="2000" b="1" dirty="0">
              <a:solidFill>
                <a:schemeClr val="tx1"/>
              </a:solidFill>
              <a:latin typeface="宋体" pitchFamily="2" charset="-122"/>
              <a:ea typeface="宋体" pitchFamily="2" charset="-122"/>
              <a:cs typeface="+mn-ea"/>
              <a:sym typeface="+mn-lt"/>
            </a:endParaRPr>
          </a:p>
          <a:p>
            <a:pPr>
              <a:lnSpc>
                <a:spcPct val="120000"/>
              </a:lnSpc>
            </a:pPr>
            <a:r>
              <a:rPr lang="zh-CN" altLang="en-US" sz="2000" b="1" dirty="0">
                <a:latin typeface="宋体" pitchFamily="2" charset="-122"/>
                <a:ea typeface="宋体" pitchFamily="2" charset="-122"/>
                <a:cs typeface="+mn-ea"/>
                <a:sym typeface="+mn-lt"/>
              </a:rPr>
              <a:t>构件图的</a:t>
            </a:r>
            <a:r>
              <a:rPr lang="zh-CN" altLang="en-US" sz="2000" b="1" dirty="0">
                <a:solidFill>
                  <a:schemeClr val="accent2">
                    <a:lumMod val="75000"/>
                  </a:schemeClr>
                </a:solidFill>
                <a:latin typeface="宋体" pitchFamily="2" charset="-122"/>
                <a:ea typeface="宋体" pitchFamily="2" charset="-122"/>
                <a:cs typeface="+mn-ea"/>
                <a:sym typeface="+mn-lt"/>
              </a:rPr>
              <a:t>组成元素</a:t>
            </a:r>
            <a:r>
              <a:rPr lang="zh-CN" altLang="en-US" sz="2000" b="1" dirty="0">
                <a:latin typeface="宋体" pitchFamily="2" charset="-122"/>
                <a:ea typeface="宋体" pitchFamily="2" charset="-122"/>
                <a:cs typeface="+mn-ea"/>
                <a:sym typeface="+mn-lt"/>
              </a:rPr>
              <a:t>包括组件（</a:t>
            </a:r>
            <a:r>
              <a:rPr lang="en-US" altLang="zh-CN" sz="2000" b="1" dirty="0">
                <a:latin typeface="宋体" pitchFamily="2" charset="-122"/>
                <a:ea typeface="宋体" pitchFamily="2" charset="-122"/>
                <a:cs typeface="+mn-ea"/>
                <a:sym typeface="+mn-lt"/>
              </a:rPr>
              <a:t>Component</a:t>
            </a:r>
            <a:r>
              <a:rPr lang="zh-CN" altLang="en-US" sz="2000" b="1" dirty="0">
                <a:latin typeface="宋体" pitchFamily="2" charset="-122"/>
                <a:ea typeface="宋体" pitchFamily="2" charset="-122"/>
                <a:cs typeface="+mn-ea"/>
                <a:sym typeface="+mn-lt"/>
              </a:rPr>
              <a:t>）、接口（</a:t>
            </a:r>
            <a:r>
              <a:rPr lang="en-US" altLang="zh-CN" sz="2000" b="1" dirty="0">
                <a:latin typeface="宋体" pitchFamily="2" charset="-122"/>
                <a:ea typeface="宋体" pitchFamily="2" charset="-122"/>
                <a:cs typeface="+mn-ea"/>
                <a:sym typeface="+mn-lt"/>
              </a:rPr>
              <a:t>Interface</a:t>
            </a:r>
            <a:r>
              <a:rPr lang="zh-CN" altLang="en-US" sz="2000" b="1" dirty="0">
                <a:latin typeface="宋体" pitchFamily="2" charset="-122"/>
                <a:ea typeface="宋体" pitchFamily="2" charset="-122"/>
                <a:cs typeface="+mn-ea"/>
                <a:sym typeface="+mn-lt"/>
              </a:rPr>
              <a:t>）和关系（</a:t>
            </a:r>
            <a:r>
              <a:rPr lang="en-US" altLang="zh-CN" sz="2000" b="1" dirty="0">
                <a:latin typeface="宋体" pitchFamily="2" charset="-122"/>
                <a:ea typeface="宋体" pitchFamily="2" charset="-122"/>
                <a:cs typeface="+mn-ea"/>
                <a:sym typeface="+mn-lt"/>
              </a:rPr>
              <a:t>Relationship</a:t>
            </a:r>
            <a:r>
              <a:rPr lang="zh-CN" altLang="en-US" sz="2000" b="1" dirty="0">
                <a:latin typeface="宋体" pitchFamily="2" charset="-122"/>
                <a:ea typeface="宋体" pitchFamily="2" charset="-122"/>
                <a:cs typeface="+mn-ea"/>
                <a:sym typeface="+mn-lt"/>
              </a:rPr>
              <a:t>），还可以包括包（</a:t>
            </a:r>
            <a:r>
              <a:rPr lang="en-US" altLang="zh-CN" sz="2000" b="1" dirty="0">
                <a:latin typeface="宋体" pitchFamily="2" charset="-122"/>
                <a:ea typeface="宋体" pitchFamily="2" charset="-122"/>
                <a:cs typeface="+mn-ea"/>
                <a:sym typeface="+mn-lt"/>
              </a:rPr>
              <a:t>Package</a:t>
            </a:r>
            <a:r>
              <a:rPr lang="zh-CN" altLang="en-US" sz="2000" b="1" dirty="0">
                <a:latin typeface="宋体" pitchFamily="2" charset="-122"/>
                <a:ea typeface="宋体" pitchFamily="2" charset="-122"/>
                <a:cs typeface="+mn-ea"/>
                <a:sym typeface="+mn-lt"/>
              </a:rPr>
              <a:t>）和子系统（</a:t>
            </a:r>
            <a:r>
              <a:rPr lang="en-US" altLang="zh-CN" sz="2000" b="1" dirty="0">
                <a:latin typeface="宋体" pitchFamily="2" charset="-122"/>
                <a:ea typeface="宋体" pitchFamily="2" charset="-122"/>
                <a:cs typeface="+mn-ea"/>
                <a:sym typeface="+mn-lt"/>
              </a:rPr>
              <a:t>Subsystem</a:t>
            </a:r>
            <a:r>
              <a:rPr lang="zh-CN" altLang="en-US" sz="2000" b="1" dirty="0">
                <a:latin typeface="宋体" pitchFamily="2" charset="-122"/>
                <a:ea typeface="宋体" pitchFamily="2" charset="-122"/>
                <a:cs typeface="+mn-ea"/>
                <a:sym typeface="+mn-lt"/>
              </a:rPr>
              <a:t>）。</a:t>
            </a:r>
            <a:endParaRPr sz="2000" b="1" dirty="0">
              <a:solidFill>
                <a:schemeClr val="tx1"/>
              </a:solidFill>
              <a:latin typeface="宋体" pitchFamily="2" charset="-122"/>
              <a:ea typeface="宋体" pitchFamily="2" charset="-122"/>
              <a:cs typeface="+mn-ea"/>
              <a:sym typeface="+mn-ea"/>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sz="3600" b="1" dirty="0">
                <a:solidFill>
                  <a:schemeClr val="accent5">
                    <a:lumMod val="50000"/>
                  </a:schemeClr>
                </a:solidFill>
                <a:latin typeface="宋体" pitchFamily="2" charset="-122"/>
                <a:ea typeface="宋体" pitchFamily="2" charset="-122"/>
                <a:cs typeface="+mn-ea"/>
                <a:sym typeface="+mn-ea"/>
              </a:rPr>
              <a:t> </a:t>
            </a:r>
            <a:r>
              <a:rPr lang="en-US" altLang="zh-CN" sz="3600" b="1" dirty="0">
                <a:solidFill>
                  <a:schemeClr val="accent5">
                    <a:lumMod val="50000"/>
                  </a:schemeClr>
                </a:solidFill>
                <a:latin typeface="宋体" pitchFamily="2" charset="-122"/>
                <a:ea typeface="宋体" pitchFamily="2" charset="-122"/>
                <a:cs typeface="+mn-ea"/>
                <a:sym typeface="+mn-ea"/>
              </a:rPr>
              <a:t>2</a:t>
            </a:r>
            <a:r>
              <a:rPr lang="en-US" sz="3600" b="1" dirty="0">
                <a:solidFill>
                  <a:schemeClr val="accent5">
                    <a:lumMod val="50000"/>
                  </a:schemeClr>
                </a:solidFill>
                <a:latin typeface="宋体" pitchFamily="2" charset="-122"/>
                <a:ea typeface="宋体" pitchFamily="2" charset="-122"/>
                <a:cs typeface="+mn-ea"/>
                <a:sym typeface="+mn-ea"/>
              </a:rPr>
              <a:t>.1.1 </a:t>
            </a:r>
            <a:r>
              <a:rPr lang="zh-CN" altLang="en-US" sz="3600" b="1" dirty="0">
                <a:solidFill>
                  <a:schemeClr val="accent5">
                    <a:lumMod val="50000"/>
                  </a:schemeClr>
                </a:solidFill>
                <a:latin typeface="宋体" pitchFamily="2" charset="-122"/>
                <a:ea typeface="宋体" pitchFamily="2" charset="-122"/>
                <a:cs typeface="+mn-ea"/>
                <a:sym typeface="+mn-ea"/>
              </a:rPr>
              <a:t>构件图概述</a:t>
            </a:r>
            <a:endParaRPr lang="zh-CN" altLang="en-US" sz="3600" b="1" dirty="0">
              <a:solidFill>
                <a:schemeClr val="accent5">
                  <a:lumMod val="50000"/>
                </a:schemeClr>
              </a:solidFill>
              <a:latin typeface="宋体" pitchFamily="2" charset="-122"/>
              <a:ea typeface="宋体"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07770" y="1329055"/>
            <a:ext cx="8993505" cy="351282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组件</a:t>
            </a:r>
            <a:r>
              <a:rPr lang="en-US" sz="2000" b="1" dirty="0">
                <a:solidFill>
                  <a:schemeClr val="tx1"/>
                </a:solidFill>
                <a:latin typeface="宋体" pitchFamily="2" charset="-122"/>
                <a:ea typeface="宋体" pitchFamily="2" charset="-122"/>
                <a:cs typeface="+mn-ea"/>
                <a:sym typeface="+mn-ea"/>
              </a:rPr>
              <a:t>是系统中遵从一组接口且提供实现的一个物理部件，通常指开发和运行时类的物理实现。组件常用于对可分配的物理单元建模，这些物理单元包含模型元素，并具有身份标和明确定义的接口，其具有很广泛的定义</a:t>
            </a: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以下的</a:t>
            </a:r>
            <a:r>
              <a:rPr lang="zh-CN" altLang="en-US" sz="2000" b="1" dirty="0">
                <a:solidFill>
                  <a:schemeClr val="tx1"/>
                </a:solidFill>
                <a:latin typeface="宋体" pitchFamily="2" charset="-122"/>
                <a:ea typeface="宋体" pitchFamily="2" charset="-122"/>
                <a:cs typeface="+mn-ea"/>
                <a:sym typeface="+mn-ea"/>
              </a:rPr>
              <a:t>一些</a:t>
            </a:r>
            <a:r>
              <a:rPr lang="en-US" sz="2000" b="1" dirty="0">
                <a:solidFill>
                  <a:schemeClr val="tx1"/>
                </a:solidFill>
                <a:latin typeface="宋体" pitchFamily="2" charset="-122"/>
                <a:ea typeface="宋体" pitchFamily="2" charset="-122"/>
                <a:cs typeface="+mn-ea"/>
                <a:sym typeface="+mn-ea"/>
              </a:rPr>
              <a:t>内容都可以被认为是组件：</a:t>
            </a:r>
            <a:r>
              <a:rPr lang="en-US" sz="2000" b="1" dirty="0">
                <a:solidFill>
                  <a:schemeClr val="accent2">
                    <a:lumMod val="75000"/>
                  </a:schemeClr>
                </a:solidFill>
                <a:latin typeface="宋体" pitchFamily="2" charset="-122"/>
                <a:ea typeface="宋体" pitchFamily="2" charset="-122"/>
                <a:cs typeface="+mn-ea"/>
                <a:sym typeface="+mn-ea"/>
              </a:rPr>
              <a:t>程序源代码、子系统、动态链接库</a:t>
            </a:r>
            <a:r>
              <a:rPr lang="en-US" sz="2000" b="1" dirty="0">
                <a:solidFill>
                  <a:schemeClr val="tx1"/>
                </a:solidFill>
                <a:latin typeface="宋体" pitchFamily="2" charset="-122"/>
                <a:ea typeface="宋体" pitchFamily="2" charset="-122"/>
                <a:cs typeface="+mn-ea"/>
                <a:sym typeface="+mn-ea"/>
              </a:rPr>
              <a:t>等。组件的图形表示法是把组件面成带有两个标签的矩形。每个组件都必须有一个唯—的名称。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构件图的主图标是一个左侧附有两个小矩形的大矩形框。组件的名字位于构件图标的中央</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名字本身是一个文本字符串</a:t>
            </a:r>
            <a:r>
              <a:rPr lang="zh-CN" altLang="en-US" sz="2000" b="1" dirty="0">
                <a:solidFill>
                  <a:schemeClr val="tx1"/>
                </a:solidFill>
                <a:latin typeface="宋体" pitchFamily="2" charset="-122"/>
                <a:ea typeface="宋体" pitchFamily="2" charset="-122"/>
                <a:cs typeface="+mn-ea"/>
                <a:sym typeface="+mn-ea"/>
              </a:rPr>
              <a:t>。</a:t>
            </a:r>
            <a:endParaRPr lang="zh-CN" altLang="en-US" sz="2000" b="1" dirty="0">
              <a:solidFill>
                <a:schemeClr val="tx1"/>
              </a:solidFill>
              <a:latin typeface="宋体" pitchFamily="2" charset="-122"/>
              <a:ea typeface="宋体" pitchFamily="2" charset="-122"/>
              <a:cs typeface="+mn-ea"/>
              <a:sym typeface="+mn-ea"/>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.1.2 </a:t>
            </a:r>
            <a:r>
              <a:rPr lang="zh-CN" altLang="en-US" sz="3600" b="1" dirty="0">
                <a:solidFill>
                  <a:schemeClr val="accent5">
                    <a:lumMod val="50000"/>
                  </a:schemeClr>
                </a:solidFill>
                <a:latin typeface="宋体" pitchFamily="2" charset="-122"/>
                <a:ea typeface="宋体" pitchFamily="2" charset="-122"/>
                <a:cs typeface="+mn-ea"/>
                <a:sym typeface="+mn-lt"/>
              </a:rPr>
              <a:t>组件</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7" name="图片 6"/>
          <p:cNvPicPr>
            <a:picLocks noChangeAspect="1"/>
          </p:cNvPicPr>
          <p:nvPr/>
        </p:nvPicPr>
        <p:blipFill>
          <a:blip r:embed="rId2"/>
          <a:stretch>
            <a:fillRect/>
          </a:stretch>
        </p:blipFill>
        <p:spPr>
          <a:xfrm>
            <a:off x="6704965" y="4368800"/>
            <a:ext cx="3496310" cy="1428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07770" y="1482725"/>
            <a:ext cx="8993505" cy="376174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组件可以分为以下</a:t>
            </a:r>
            <a:r>
              <a:rPr lang="en-US" sz="2000" b="1" dirty="0">
                <a:solidFill>
                  <a:schemeClr val="accent2">
                    <a:lumMod val="75000"/>
                  </a:schemeClr>
                </a:solidFill>
                <a:latin typeface="宋体" pitchFamily="2" charset="-122"/>
                <a:ea typeface="宋体" pitchFamily="2" charset="-122"/>
                <a:cs typeface="+mn-ea"/>
                <a:sym typeface="+mn-ea"/>
              </a:rPr>
              <a:t>三种类型</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a:t>
            </a:r>
            <a:r>
              <a:rPr lang="en-US" sz="2000" b="1" dirty="0">
                <a:solidFill>
                  <a:schemeClr val="accent2">
                    <a:lumMod val="75000"/>
                  </a:schemeClr>
                </a:solidFill>
                <a:latin typeface="宋体" pitchFamily="2" charset="-122"/>
                <a:ea typeface="宋体" pitchFamily="2" charset="-122"/>
                <a:cs typeface="+mn-ea"/>
                <a:sym typeface="+mn-ea"/>
              </a:rPr>
              <a:t>实施组件</a:t>
            </a:r>
            <a:r>
              <a:rPr lang="en-US" sz="2000" b="1" dirty="0">
                <a:solidFill>
                  <a:schemeClr val="tx1"/>
                </a:solidFill>
                <a:latin typeface="宋体" pitchFamily="2" charset="-122"/>
                <a:ea typeface="宋体" pitchFamily="2" charset="-122"/>
                <a:cs typeface="+mn-ea"/>
                <a:sym typeface="+mn-ea"/>
              </a:rPr>
              <a:t>(Deployment Component)。实施组件是构成一个可执行系统必要和充分的组件，如动态链接库(DLL)、二进制可执行体(EXE)、ActiveX 控件和JavaBean 组件等。</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（2）</a:t>
            </a:r>
            <a:r>
              <a:rPr lang="en-US" sz="2000" b="1" dirty="0">
                <a:solidFill>
                  <a:schemeClr val="accent2">
                    <a:lumMod val="75000"/>
                  </a:schemeClr>
                </a:solidFill>
                <a:latin typeface="宋体" pitchFamily="2" charset="-122"/>
                <a:ea typeface="宋体" pitchFamily="2" charset="-122"/>
                <a:cs typeface="+mn-ea"/>
                <a:sym typeface="+mn-ea"/>
              </a:rPr>
              <a:t>工作产品组件</a:t>
            </a:r>
            <a:r>
              <a:rPr lang="en-US" sz="2000" b="1" dirty="0">
                <a:solidFill>
                  <a:schemeClr val="tx1"/>
                </a:solidFill>
                <a:latin typeface="宋体" pitchFamily="2" charset="-122"/>
                <a:ea typeface="宋体" pitchFamily="2" charset="-122"/>
                <a:cs typeface="+mn-ea"/>
                <a:sym typeface="+mn-ea"/>
              </a:rPr>
              <a:t>(Work Product Component)。这类组件主要是开发过程的产物，包括创建实施组件的源代码文件及数据文件，这些组件并不是直接地参加可执行系统，而是开发过程中的工作产品,用于产生可执行系统。</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（3）</a:t>
            </a:r>
            <a:r>
              <a:rPr lang="en-US" sz="2000" b="1" dirty="0">
                <a:solidFill>
                  <a:schemeClr val="accent2">
                    <a:lumMod val="75000"/>
                  </a:schemeClr>
                </a:solidFill>
                <a:latin typeface="宋体" pitchFamily="2" charset="-122"/>
                <a:ea typeface="宋体" pitchFamily="2" charset="-122"/>
                <a:cs typeface="+mn-ea"/>
                <a:sym typeface="+mn-ea"/>
              </a:rPr>
              <a:t>执行组件</a:t>
            </a:r>
            <a:r>
              <a:rPr lang="en-US" sz="2000" b="1" dirty="0">
                <a:solidFill>
                  <a:schemeClr val="tx1"/>
                </a:solidFill>
                <a:latin typeface="宋体" pitchFamily="2" charset="-122"/>
                <a:ea typeface="宋体" pitchFamily="2" charset="-122"/>
                <a:cs typeface="+mn-ea"/>
                <a:sym typeface="+mn-ea"/>
              </a:rPr>
              <a:t>(Execution Component)。这类组件是作为一个正在执行的系统的结果而被创建的，如由 DLL 实例化形成的 COM＋对象。 </a:t>
            </a: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.1.2 </a:t>
            </a:r>
            <a:r>
              <a:rPr lang="zh-CN" altLang="en-US" sz="3600" b="1" dirty="0">
                <a:solidFill>
                  <a:schemeClr val="accent5">
                    <a:lumMod val="50000"/>
                  </a:schemeClr>
                </a:solidFill>
                <a:latin typeface="宋体" pitchFamily="2" charset="-122"/>
                <a:ea typeface="宋体" pitchFamily="2" charset="-122"/>
                <a:cs typeface="+mn-ea"/>
                <a:sym typeface="+mn-lt"/>
              </a:rPr>
              <a:t>组件</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548130"/>
            <a:ext cx="8993505" cy="376174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接口</a:t>
            </a:r>
            <a:r>
              <a:rPr lang="en-US" sz="2000" b="1" dirty="0">
                <a:solidFill>
                  <a:schemeClr val="tx1"/>
                </a:solidFill>
                <a:latin typeface="宋体" pitchFamily="2" charset="-122"/>
                <a:ea typeface="宋体" pitchFamily="2" charset="-122"/>
                <a:cs typeface="+mn-ea"/>
                <a:sym typeface="+mn-ea"/>
              </a:rPr>
              <a:t>是一组用于描述类或组件的一个服务的操作，它是一个被命名的操作的集合，与类不同，它不描还任何结构(因此不包含任何属性),也不描述任何实现(因此不包括任何实现操作的方法）。每个接口都有一个唯一的名称。</a:t>
            </a:r>
            <a:endParaRPr 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组件的接口可以分为以下</a:t>
            </a:r>
            <a:r>
              <a:rPr lang="en-US" sz="2000" b="1" dirty="0">
                <a:solidFill>
                  <a:schemeClr val="accent2">
                    <a:lumMod val="75000"/>
                  </a:schemeClr>
                </a:solidFill>
                <a:latin typeface="宋体" pitchFamily="2" charset="-122"/>
                <a:ea typeface="宋体" pitchFamily="2" charset="-122"/>
                <a:cs typeface="+mn-ea"/>
                <a:sym typeface="+mn-ea"/>
              </a:rPr>
              <a:t>两种类型</a:t>
            </a: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a:t>
            </a:r>
            <a:r>
              <a:rPr lang="en-US" sz="2000" b="1" dirty="0">
                <a:solidFill>
                  <a:schemeClr val="accent2">
                    <a:lumMod val="75000"/>
                  </a:schemeClr>
                </a:solidFill>
                <a:latin typeface="宋体" pitchFamily="2" charset="-122"/>
                <a:ea typeface="宋体" pitchFamily="2" charset="-122"/>
                <a:cs typeface="+mn-ea"/>
                <a:sym typeface="+mn-ea"/>
              </a:rPr>
              <a:t>导出接口 </a:t>
            </a:r>
            <a:r>
              <a:rPr lang="en-US" sz="2000" b="1" dirty="0">
                <a:solidFill>
                  <a:schemeClr val="tx1"/>
                </a:solidFill>
                <a:latin typeface="宋体" pitchFamily="2" charset="-122"/>
                <a:ea typeface="宋体" pitchFamily="2" charset="-122"/>
                <a:cs typeface="+mn-ea"/>
                <a:sym typeface="+mn-ea"/>
              </a:rPr>
              <a:t>(Export Interface)：即为其他组件提供服务的接口，一个组件可以有多个导出接口。</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（2）</a:t>
            </a:r>
            <a:r>
              <a:rPr lang="en-US" sz="2000" b="1" dirty="0">
                <a:solidFill>
                  <a:schemeClr val="accent2">
                    <a:lumMod val="75000"/>
                  </a:schemeClr>
                </a:solidFill>
                <a:latin typeface="宋体" pitchFamily="2" charset="-122"/>
                <a:ea typeface="宋体" pitchFamily="2" charset="-122"/>
                <a:cs typeface="+mn-ea"/>
                <a:sym typeface="+mn-ea"/>
              </a:rPr>
              <a:t>导入接口</a:t>
            </a:r>
            <a:r>
              <a:rPr lang="en-US" sz="2000" b="1" dirty="0">
                <a:solidFill>
                  <a:schemeClr val="tx1"/>
                </a:solidFill>
                <a:latin typeface="宋体" pitchFamily="2" charset="-122"/>
                <a:ea typeface="宋体" pitchFamily="2" charset="-122"/>
                <a:cs typeface="+mn-ea"/>
                <a:sym typeface="+mn-ea"/>
              </a:rPr>
              <a:t> (Import Interface)：在组件中所用到的其他组件所提供的接口，称为导入接口，</a:t>
            </a:r>
            <a:r>
              <a:rPr lang="zh-CN" altLang="en-US" sz="2000" b="1" dirty="0">
                <a:solidFill>
                  <a:schemeClr val="tx1"/>
                </a:solidFill>
                <a:latin typeface="宋体" pitchFamily="2" charset="-122"/>
                <a:ea typeface="宋体" pitchFamily="2" charset="-122"/>
                <a:cs typeface="+mn-ea"/>
                <a:sym typeface="+mn-ea"/>
              </a:rPr>
              <a:t>一个组件</a:t>
            </a:r>
            <a:r>
              <a:rPr lang="en-US" sz="2000" b="1" dirty="0">
                <a:solidFill>
                  <a:schemeClr val="tx1"/>
                </a:solidFill>
                <a:latin typeface="宋体" pitchFamily="2" charset="-122"/>
                <a:ea typeface="宋体" pitchFamily="2" charset="-122"/>
                <a:cs typeface="+mn-ea"/>
                <a:sym typeface="+mn-ea"/>
              </a:rPr>
              <a:t>可以使用多个导入接口。 </a:t>
            </a:r>
            <a:endParaRPr 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.1.3 </a:t>
            </a:r>
            <a:r>
              <a:rPr lang="zh-CN" altLang="en-US" sz="3600" b="1" dirty="0">
                <a:solidFill>
                  <a:schemeClr val="accent5">
                    <a:lumMod val="50000"/>
                  </a:schemeClr>
                </a:solidFill>
                <a:latin typeface="宋体" pitchFamily="2" charset="-122"/>
                <a:ea typeface="宋体" pitchFamily="2" charset="-122"/>
                <a:cs typeface="+mn-ea"/>
                <a:sym typeface="+mn-lt"/>
              </a:rPr>
              <a:t>接口</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53746" y="2321006"/>
            <a:ext cx="3724096" cy="221599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目录</a:t>
            </a:r>
            <a:endParaRPr kumimoji="0" lang="zh-CN" altLang="en-US" sz="13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sp>
        <p:nvSpPr>
          <p:cNvPr id="3" name="文本框 2"/>
          <p:cNvSpPr txBox="1"/>
          <p:nvPr/>
        </p:nvSpPr>
        <p:spPr>
          <a:xfrm rot="5400000">
            <a:off x="1583978" y="3362102"/>
            <a:ext cx="3463633"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lumMod val="50000"/>
                  </a:prstClr>
                </a:solidFill>
                <a:effectLst/>
                <a:uLnTx/>
                <a:uFillTx/>
                <a:latin typeface="宋体" pitchFamily="2" charset="-122"/>
                <a:ea typeface="宋体" pitchFamily="2" charset="-122"/>
                <a:cs typeface="+mn-ea"/>
                <a:sym typeface="+mn-lt"/>
              </a:rPr>
              <a:t>CONTENTS</a:t>
            </a:r>
            <a:endParaRPr kumimoji="0" lang="zh-CN" altLang="en-US" sz="1800" b="0" i="0" u="none" strike="noStrike" kern="1200" cap="none" spc="0" normalizeH="0" baseline="0" noProof="0" dirty="0">
              <a:ln>
                <a:noFill/>
              </a:ln>
              <a:solidFill>
                <a:prstClr val="white">
                  <a:lumMod val="50000"/>
                </a:prstClr>
              </a:solidFill>
              <a:effectLst/>
              <a:uLnTx/>
              <a:uFillTx/>
              <a:latin typeface="宋体" pitchFamily="2" charset="-122"/>
              <a:ea typeface="宋体" pitchFamily="2" charset="-122"/>
              <a:cs typeface="+mn-ea"/>
              <a:sym typeface="+mn-lt"/>
            </a:endParaRPr>
          </a:p>
        </p:txBody>
      </p:sp>
      <p:sp>
        <p:nvSpPr>
          <p:cNvPr id="4" name="矩形 3"/>
          <p:cNvSpPr/>
          <p:nvPr/>
        </p:nvSpPr>
        <p:spPr>
          <a:xfrm>
            <a:off x="6262257" y="0"/>
            <a:ext cx="5929745" cy="6858000"/>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37" name="文本框 36"/>
          <p:cNvSpPr txBox="1"/>
          <p:nvPr/>
        </p:nvSpPr>
        <p:spPr>
          <a:xfrm>
            <a:off x="3213717" y="1562842"/>
            <a:ext cx="164236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F3F3F3"/>
                </a:solidFill>
                <a:effectLst/>
                <a:uLnTx/>
                <a:uFillTx/>
                <a:latin typeface="宋体" pitchFamily="2" charset="-122"/>
                <a:ea typeface="宋体" pitchFamily="2" charset="-122"/>
                <a:cs typeface="+mn-cs"/>
              </a:rPr>
              <a:t>https://www.ypppt.com/</a:t>
            </a:r>
            <a:endParaRPr kumimoji="0" lang="zh-CN" altLang="en-US" sz="900" b="0" i="0" u="none" strike="noStrike" kern="1200" cap="none" spc="0" normalizeH="0" baseline="0" noProof="0" dirty="0">
              <a:ln>
                <a:noFill/>
              </a:ln>
              <a:solidFill>
                <a:srgbClr val="F3F3F3"/>
              </a:solidFill>
              <a:effectLst/>
              <a:uLnTx/>
              <a:uFillTx/>
              <a:latin typeface="宋体" pitchFamily="2" charset="-122"/>
              <a:ea typeface="宋体" pitchFamily="2" charset="-122"/>
              <a:cs typeface="+mn-cs"/>
            </a:endParaRPr>
          </a:p>
        </p:txBody>
      </p:sp>
      <p:grpSp>
        <p:nvGrpSpPr>
          <p:cNvPr id="38"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54343" y="957157"/>
            <a:ext cx="2282901" cy="899519"/>
            <a:chOff x="4201762" y="1317333"/>
            <a:chExt cx="3140581" cy="1294499"/>
          </a:xfrm>
        </p:grpSpPr>
        <p:sp>
          <p:nvSpPr>
            <p:cNvPr id="39"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40" name="TextBox 48"/>
            <p:cNvSpPr txBox="1"/>
            <p:nvPr/>
          </p:nvSpPr>
          <p:spPr>
            <a:xfrm>
              <a:off x="4336243" y="1317333"/>
              <a:ext cx="2866391"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1</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类图和对象图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41" name="Group 45"/>
            <p:cNvGrpSpPr/>
            <p:nvPr/>
          </p:nvGrpSpPr>
          <p:grpSpPr>
            <a:xfrm>
              <a:off x="5578277" y="2257871"/>
              <a:ext cx="353961" cy="353961"/>
              <a:chOff x="5578277" y="2257871"/>
              <a:chExt cx="353961" cy="353961"/>
            </a:xfrm>
          </p:grpSpPr>
          <p:sp>
            <p:nvSpPr>
              <p:cNvPr id="42"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43"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62"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65602" y="2647250"/>
            <a:ext cx="2282901" cy="899518"/>
            <a:chOff x="4201762" y="1317334"/>
            <a:chExt cx="3140581" cy="1294498"/>
          </a:xfrm>
        </p:grpSpPr>
        <p:sp>
          <p:nvSpPr>
            <p:cNvPr id="63"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64" name="TextBox 48"/>
            <p:cNvSpPr txBox="1"/>
            <p:nvPr/>
          </p:nvSpPr>
          <p:spPr>
            <a:xfrm>
              <a:off x="4320756" y="1317334"/>
              <a:ext cx="2866389"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2</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构件图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65" name="Group 45"/>
            <p:cNvGrpSpPr/>
            <p:nvPr/>
          </p:nvGrpSpPr>
          <p:grpSpPr>
            <a:xfrm>
              <a:off x="5578277" y="2257871"/>
              <a:ext cx="353961" cy="353961"/>
              <a:chOff x="5578277" y="2257871"/>
              <a:chExt cx="353961" cy="353961"/>
            </a:xfrm>
          </p:grpSpPr>
          <p:sp>
            <p:nvSpPr>
              <p:cNvPr id="66"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6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74"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54343" y="4337342"/>
            <a:ext cx="2282901" cy="899519"/>
            <a:chOff x="4201762" y="1317333"/>
            <a:chExt cx="3140581" cy="1294499"/>
          </a:xfrm>
        </p:grpSpPr>
        <p:sp>
          <p:nvSpPr>
            <p:cNvPr id="75"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76" name="TextBox 48"/>
            <p:cNvSpPr txBox="1"/>
            <p:nvPr/>
          </p:nvSpPr>
          <p:spPr>
            <a:xfrm>
              <a:off x="4305265" y="1317333"/>
              <a:ext cx="2866391"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3</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包图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77" name="Group 45"/>
            <p:cNvGrpSpPr/>
            <p:nvPr/>
          </p:nvGrpSpPr>
          <p:grpSpPr>
            <a:xfrm>
              <a:off x="5578277" y="2257871"/>
              <a:ext cx="353961" cy="353961"/>
              <a:chOff x="5578277" y="2257871"/>
              <a:chExt cx="353961" cy="353961"/>
            </a:xfrm>
          </p:grpSpPr>
          <p:sp>
            <p:nvSpPr>
              <p:cNvPr id="78"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79"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80"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59458" y="3451981"/>
            <a:ext cx="2282901" cy="899519"/>
            <a:chOff x="4201762" y="1317333"/>
            <a:chExt cx="3140581" cy="1294499"/>
          </a:xfrm>
        </p:grpSpPr>
        <p:sp>
          <p:nvSpPr>
            <p:cNvPr id="81"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82"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lang="en-US" altLang="zh-CN" sz="1600" b="1" dirty="0">
                  <a:solidFill>
                    <a:prstClr val="black">
                      <a:lumMod val="75000"/>
                      <a:lumOff val="25000"/>
                    </a:prstClr>
                  </a:solidFill>
                  <a:latin typeface="宋体" pitchFamily="2" charset="-122"/>
                  <a:ea typeface="宋体" pitchFamily="2" charset="-122"/>
                  <a:cs typeface="+mn-ea"/>
                  <a:sym typeface="+mn-lt"/>
                </a:rPr>
                <a:t>5</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参考链接</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83" name="Group 45"/>
            <p:cNvGrpSpPr/>
            <p:nvPr/>
          </p:nvGrpSpPr>
          <p:grpSpPr>
            <a:xfrm>
              <a:off x="5578277" y="2257871"/>
              <a:ext cx="353961" cy="353961"/>
              <a:chOff x="5578277" y="2257871"/>
              <a:chExt cx="353961" cy="353961"/>
            </a:xfrm>
          </p:grpSpPr>
          <p:sp>
            <p:nvSpPr>
              <p:cNvPr id="84"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85"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86"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59458" y="1747731"/>
            <a:ext cx="2282901" cy="899519"/>
            <a:chOff x="4201762" y="1317333"/>
            <a:chExt cx="3140581" cy="1294499"/>
          </a:xfrm>
        </p:grpSpPr>
        <p:sp>
          <p:nvSpPr>
            <p:cNvPr id="87"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88"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4</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UML2.0</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89" name="Group 45"/>
            <p:cNvGrpSpPr/>
            <p:nvPr/>
          </p:nvGrpSpPr>
          <p:grpSpPr>
            <a:xfrm>
              <a:off x="5578277" y="2257871"/>
              <a:ext cx="353961" cy="353961"/>
              <a:chOff x="5578277" y="2257871"/>
              <a:chExt cx="353961" cy="353961"/>
            </a:xfrm>
          </p:grpSpPr>
          <p:sp>
            <p:nvSpPr>
              <p:cNvPr id="90"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1"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92"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70717" y="5154990"/>
            <a:ext cx="2282901" cy="899519"/>
            <a:chOff x="4201762" y="1317333"/>
            <a:chExt cx="3140581" cy="1294499"/>
          </a:xfrm>
        </p:grpSpPr>
        <p:sp>
          <p:nvSpPr>
            <p:cNvPr id="93"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4"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lang="en-US" altLang="zh-CN" sz="1600" b="1" dirty="0">
                  <a:solidFill>
                    <a:prstClr val="black">
                      <a:lumMod val="75000"/>
                      <a:lumOff val="25000"/>
                    </a:prstClr>
                  </a:solidFill>
                  <a:latin typeface="宋体" pitchFamily="2" charset="-122"/>
                  <a:ea typeface="宋体" pitchFamily="2" charset="-122"/>
                  <a:cs typeface="+mn-ea"/>
                  <a:sym typeface="+mn-lt"/>
                </a:rPr>
                <a:t>6</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组内分工</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95" name="Group 45"/>
            <p:cNvGrpSpPr/>
            <p:nvPr/>
          </p:nvGrpSpPr>
          <p:grpSpPr>
            <a:xfrm>
              <a:off x="5578277" y="2257871"/>
              <a:ext cx="353961" cy="353961"/>
              <a:chOff x="5578277" y="2257871"/>
              <a:chExt cx="353961" cy="353961"/>
            </a:xfrm>
          </p:grpSpPr>
          <p:sp>
            <p:nvSpPr>
              <p:cNvPr id="96"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ppt_x"/>
                                          </p:val>
                                        </p:tav>
                                        <p:tav tm="100000">
                                          <p:val>
                                            <p:strVal val="#ppt_x"/>
                                          </p:val>
                                        </p:tav>
                                      </p:tavLst>
                                    </p:anim>
                                    <p:anim calcmode="lin" valueType="num">
                                      <p:cBhvr additive="base">
                                        <p:cTn id="8" dur="75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750" fill="hold"/>
                                        <p:tgtEl>
                                          <p:spTgt spid="62"/>
                                        </p:tgtEl>
                                        <p:attrNameLst>
                                          <p:attrName>ppt_x</p:attrName>
                                        </p:attrNameLst>
                                      </p:cBhvr>
                                      <p:tavLst>
                                        <p:tav tm="0">
                                          <p:val>
                                            <p:strVal val="#ppt_x"/>
                                          </p:val>
                                        </p:tav>
                                        <p:tav tm="100000">
                                          <p:val>
                                            <p:strVal val="#ppt_x"/>
                                          </p:val>
                                        </p:tav>
                                      </p:tavLst>
                                    </p:anim>
                                    <p:anim calcmode="lin" valueType="num">
                                      <p:cBhvr additive="base">
                                        <p:cTn id="12" dur="75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00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750" fill="hold"/>
                                        <p:tgtEl>
                                          <p:spTgt spid="74"/>
                                        </p:tgtEl>
                                        <p:attrNameLst>
                                          <p:attrName>ppt_x</p:attrName>
                                        </p:attrNameLst>
                                      </p:cBhvr>
                                      <p:tavLst>
                                        <p:tav tm="0">
                                          <p:val>
                                            <p:strVal val="#ppt_x"/>
                                          </p:val>
                                        </p:tav>
                                        <p:tav tm="100000">
                                          <p:val>
                                            <p:strVal val="#ppt_x"/>
                                          </p:val>
                                        </p:tav>
                                      </p:tavLst>
                                    </p:anim>
                                    <p:anim calcmode="lin" valueType="num">
                                      <p:cBhvr additive="base">
                                        <p:cTn id="16" dur="75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00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750" fill="hold"/>
                                        <p:tgtEl>
                                          <p:spTgt spid="80"/>
                                        </p:tgtEl>
                                        <p:attrNameLst>
                                          <p:attrName>ppt_x</p:attrName>
                                        </p:attrNameLst>
                                      </p:cBhvr>
                                      <p:tavLst>
                                        <p:tav tm="0">
                                          <p:val>
                                            <p:strVal val="#ppt_x"/>
                                          </p:val>
                                        </p:tav>
                                        <p:tav tm="100000">
                                          <p:val>
                                            <p:strVal val="#ppt_x"/>
                                          </p:val>
                                        </p:tav>
                                      </p:tavLst>
                                    </p:anim>
                                    <p:anim calcmode="lin" valueType="num">
                                      <p:cBhvr additive="base">
                                        <p:cTn id="20" dur="750" fill="hold"/>
                                        <p:tgtEl>
                                          <p:spTgt spid="8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86"/>
                                        </p:tgtEl>
                                        <p:attrNameLst>
                                          <p:attrName>style.visibility</p:attrName>
                                        </p:attrNameLst>
                                      </p:cBhvr>
                                      <p:to>
                                        <p:strVal val="visible"/>
                                      </p:to>
                                    </p:set>
                                    <p:anim calcmode="lin" valueType="num">
                                      <p:cBhvr additive="base">
                                        <p:cTn id="23" dur="750" fill="hold"/>
                                        <p:tgtEl>
                                          <p:spTgt spid="86"/>
                                        </p:tgtEl>
                                        <p:attrNameLst>
                                          <p:attrName>ppt_x</p:attrName>
                                        </p:attrNameLst>
                                      </p:cBhvr>
                                      <p:tavLst>
                                        <p:tav tm="0">
                                          <p:val>
                                            <p:strVal val="#ppt_x"/>
                                          </p:val>
                                        </p:tav>
                                        <p:tav tm="100000">
                                          <p:val>
                                            <p:strVal val="#ppt_x"/>
                                          </p:val>
                                        </p:tav>
                                      </p:tavLst>
                                    </p:anim>
                                    <p:anim calcmode="lin" valueType="num">
                                      <p:cBhvr additive="base">
                                        <p:cTn id="24" dur="750" fill="hold"/>
                                        <p:tgtEl>
                                          <p:spTgt spid="86"/>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92"/>
                                        </p:tgtEl>
                                        <p:attrNameLst>
                                          <p:attrName>style.visibility</p:attrName>
                                        </p:attrNameLst>
                                      </p:cBhvr>
                                      <p:to>
                                        <p:strVal val="visible"/>
                                      </p:to>
                                    </p:set>
                                    <p:anim calcmode="lin" valueType="num">
                                      <p:cBhvr additive="base">
                                        <p:cTn id="27" dur="750" fill="hold"/>
                                        <p:tgtEl>
                                          <p:spTgt spid="92"/>
                                        </p:tgtEl>
                                        <p:attrNameLst>
                                          <p:attrName>ppt_x</p:attrName>
                                        </p:attrNameLst>
                                      </p:cBhvr>
                                      <p:tavLst>
                                        <p:tav tm="0">
                                          <p:val>
                                            <p:strVal val="#ppt_x"/>
                                          </p:val>
                                        </p:tav>
                                        <p:tav tm="100000">
                                          <p:val>
                                            <p:strVal val="#ppt_x"/>
                                          </p:val>
                                        </p:tav>
                                      </p:tavLst>
                                    </p:anim>
                                    <p:anim calcmode="lin" valueType="num">
                                      <p:cBhvr additive="base">
                                        <p:cTn id="28" dur="75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47775" y="1448435"/>
            <a:ext cx="8993505" cy="329438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a:t>
            </a:r>
            <a:r>
              <a:rPr lang="en-US" sz="2000" b="1" dirty="0">
                <a:solidFill>
                  <a:schemeClr val="tx1"/>
                </a:solidFill>
                <a:latin typeface="宋体" pitchFamily="2" charset="-122"/>
                <a:ea typeface="宋体" pitchFamily="2" charset="-122"/>
                <a:cs typeface="+mn-ea"/>
                <a:sym typeface="+mn-ea"/>
              </a:rPr>
              <a:t>组件和组件的接口可以采用</a:t>
            </a:r>
            <a:r>
              <a:rPr lang="en-US" sz="2000" b="1" dirty="0">
                <a:solidFill>
                  <a:schemeClr val="accent2">
                    <a:lumMod val="75000"/>
                  </a:schemeClr>
                </a:solidFill>
                <a:latin typeface="宋体" pitchFamily="2" charset="-122"/>
                <a:ea typeface="宋体" pitchFamily="2" charset="-122"/>
                <a:cs typeface="+mn-ea"/>
                <a:sym typeface="+mn-ea"/>
              </a:rPr>
              <a:t>两种表示法</a:t>
            </a: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一种表示方法是将接口用一个</a:t>
            </a:r>
            <a:r>
              <a:rPr lang="en-US" sz="2000" b="1" dirty="0">
                <a:solidFill>
                  <a:schemeClr val="accent2">
                    <a:lumMod val="75000"/>
                  </a:schemeClr>
                </a:solidFill>
                <a:latin typeface="宋体" pitchFamily="2" charset="-122"/>
                <a:ea typeface="宋体" pitchFamily="2" charset="-122"/>
                <a:cs typeface="+mn-ea"/>
                <a:sym typeface="+mn-ea"/>
              </a:rPr>
              <a:t>矩形</a:t>
            </a:r>
            <a:r>
              <a:rPr lang="en-US" sz="2000" b="1" dirty="0">
                <a:solidFill>
                  <a:schemeClr val="tx1"/>
                </a:solidFill>
                <a:latin typeface="宋体" pitchFamily="2" charset="-122"/>
                <a:ea typeface="宋体" pitchFamily="2" charset="-122"/>
                <a:cs typeface="+mn-ea"/>
                <a:sym typeface="+mn-ea"/>
              </a:rPr>
              <a:t>来表示,矩形中包含与接口有关的信息。接口与实现接口的组件之间用一条带空心三角形箭头的线连接，箭头指向接口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二是</a:t>
            </a:r>
            <a:r>
              <a:rPr lang="en-US" sz="2000" b="1" dirty="0">
                <a:solidFill>
                  <a:schemeClr val="tx1"/>
                </a:solidFill>
                <a:latin typeface="宋体" pitchFamily="2" charset="-122"/>
                <a:ea typeface="宋体" pitchFamily="2" charset="-122"/>
                <a:cs typeface="+mn-ea"/>
                <a:sym typeface="+mn-ea"/>
              </a:rPr>
              <a:t>可以用一个</a:t>
            </a:r>
            <a:r>
              <a:rPr lang="en-US" sz="2000" b="1" dirty="0">
                <a:solidFill>
                  <a:schemeClr val="accent2">
                    <a:lumMod val="75000"/>
                  </a:schemeClr>
                </a:solidFill>
                <a:latin typeface="宋体" pitchFamily="2" charset="-122"/>
                <a:ea typeface="宋体" pitchFamily="2" charset="-122"/>
                <a:cs typeface="+mn-ea"/>
                <a:sym typeface="+mn-ea"/>
              </a:rPr>
              <a:t>小圆圈</a:t>
            </a:r>
            <a:r>
              <a:rPr lang="en-US" sz="2000" b="1" dirty="0">
                <a:solidFill>
                  <a:schemeClr val="tx1"/>
                </a:solidFill>
                <a:latin typeface="宋体" pitchFamily="2" charset="-122"/>
                <a:ea typeface="宋体" pitchFamily="2" charset="-122"/>
                <a:cs typeface="+mn-ea"/>
                <a:sym typeface="+mn-ea"/>
              </a:rPr>
              <a:t>来代表接口,用实线和组件连接起来。在这种语境中,实线代表的是实现关系。图中的组件名称是 Dictionary 字典。该组件向外提供两个接口，即两个服务：Spell-check 拼写检查,Synonyms 同义词。</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a:t>
            </a:r>
            <a:r>
              <a:rPr lang="en-US" sz="3600" b="1" dirty="0">
                <a:solidFill>
                  <a:schemeClr val="accent5">
                    <a:lumMod val="50000"/>
                  </a:schemeClr>
                </a:solidFill>
                <a:latin typeface="宋体" pitchFamily="2" charset="-122"/>
                <a:ea typeface="宋体" pitchFamily="2" charset="-122"/>
                <a:cs typeface="+mn-ea"/>
                <a:sym typeface="+mn-lt"/>
              </a:rPr>
              <a:t>8.1.3 </a:t>
            </a:r>
            <a:r>
              <a:rPr lang="zh-CN" altLang="en-US" sz="3600" b="1" dirty="0">
                <a:solidFill>
                  <a:schemeClr val="accent5">
                    <a:lumMod val="50000"/>
                  </a:schemeClr>
                </a:solidFill>
                <a:latin typeface="宋体" pitchFamily="2" charset="-122"/>
                <a:ea typeface="宋体" pitchFamily="2" charset="-122"/>
                <a:cs typeface="+mn-ea"/>
                <a:sym typeface="+mn-lt"/>
              </a:rPr>
              <a:t>接口</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2" name="图片 1"/>
          <p:cNvPicPr>
            <a:picLocks noChangeAspect="1"/>
          </p:cNvPicPr>
          <p:nvPr/>
        </p:nvPicPr>
        <p:blipFill>
          <a:blip r:embed="rId2"/>
          <a:stretch>
            <a:fillRect/>
          </a:stretch>
        </p:blipFill>
        <p:spPr>
          <a:xfrm>
            <a:off x="1247775" y="4467225"/>
            <a:ext cx="3813175" cy="1729105"/>
          </a:xfrm>
          <a:prstGeom prst="rect">
            <a:avLst/>
          </a:prstGeom>
        </p:spPr>
      </p:pic>
      <p:pic>
        <p:nvPicPr>
          <p:cNvPr id="12" name="图片 11"/>
          <p:cNvPicPr>
            <a:picLocks noChangeAspect="1"/>
          </p:cNvPicPr>
          <p:nvPr/>
        </p:nvPicPr>
        <p:blipFill>
          <a:blip r:embed="rId3"/>
          <a:stretch>
            <a:fillRect/>
          </a:stretch>
        </p:blipFill>
        <p:spPr>
          <a:xfrm>
            <a:off x="5059045" y="4416425"/>
            <a:ext cx="5182235" cy="1779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548130"/>
            <a:ext cx="8993505" cy="3293745"/>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关系</a:t>
            </a:r>
            <a:r>
              <a:rPr lang="en-US" sz="2000" b="1" dirty="0">
                <a:solidFill>
                  <a:schemeClr val="tx1"/>
                </a:solidFill>
                <a:latin typeface="宋体" pitchFamily="2" charset="-122"/>
                <a:ea typeface="宋体" pitchFamily="2" charset="-122"/>
                <a:cs typeface="+mn-ea"/>
                <a:sym typeface="+mn-ea"/>
              </a:rPr>
              <a:t>是事物之间的联系，在面向对象的建模中，最重要的关系是依赖、泛化、关联和实现</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但构件图中使用最多的是依赖和实现关系。</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依赖关系</a:t>
            </a:r>
            <a:r>
              <a:rPr lang="en-US" sz="2000" b="1" dirty="0">
                <a:solidFill>
                  <a:schemeClr val="tx1"/>
                </a:solidFill>
                <a:latin typeface="宋体" pitchFamily="2" charset="-122"/>
                <a:ea typeface="宋体" pitchFamily="2" charset="-122"/>
                <a:cs typeface="+mn-ea"/>
                <a:sym typeface="+mn-ea"/>
              </a:rPr>
              <a:t>是指组件依赖外部提供的服务(由组件到接口）。构件图中的依赖关系使用虚线箭头表示</a:t>
            </a:r>
            <a:r>
              <a:rPr lang="zh-CN" altLang="en-US" sz="2000" b="1" dirty="0">
                <a:solidFill>
                  <a:schemeClr val="tx1"/>
                </a:solidFill>
                <a:latin typeface="宋体" pitchFamily="2" charset="-122"/>
                <a:ea typeface="宋体" pitchFamily="2" charset="-122"/>
                <a:cs typeface="+mn-ea"/>
                <a:sym typeface="+mn-ea"/>
              </a:rPr>
              <a:t>。</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实现关系</a:t>
            </a:r>
            <a:r>
              <a:rPr lang="en-US" sz="2000" b="1" dirty="0">
                <a:solidFill>
                  <a:schemeClr val="tx1"/>
                </a:solidFill>
                <a:latin typeface="宋体" pitchFamily="2" charset="-122"/>
                <a:ea typeface="宋体" pitchFamily="2" charset="-122"/>
                <a:cs typeface="+mn-ea"/>
                <a:sym typeface="+mn-ea"/>
              </a:rPr>
              <a:t>是指组件向外提供的服务。实现关系使用实线表示，如图8.7所示。实现关系多用于组件和接口之间。组件可以实现接口。</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.1.4 </a:t>
            </a:r>
            <a:r>
              <a:rPr lang="zh-CN" altLang="en-US" sz="3600" b="1" dirty="0">
                <a:solidFill>
                  <a:schemeClr val="accent5">
                    <a:lumMod val="50000"/>
                  </a:schemeClr>
                </a:solidFill>
                <a:latin typeface="宋体" pitchFamily="2" charset="-122"/>
                <a:ea typeface="宋体" pitchFamily="2" charset="-122"/>
                <a:cs typeface="+mn-ea"/>
                <a:sym typeface="+mn-lt"/>
              </a:rPr>
              <a:t>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4" name="图片 3"/>
          <p:cNvPicPr>
            <a:picLocks noChangeAspect="1"/>
          </p:cNvPicPr>
          <p:nvPr/>
        </p:nvPicPr>
        <p:blipFill>
          <a:blip r:embed="rId2"/>
          <a:stretch>
            <a:fillRect/>
          </a:stretch>
        </p:blipFill>
        <p:spPr>
          <a:xfrm>
            <a:off x="1228090" y="4514215"/>
            <a:ext cx="5204460" cy="1353820"/>
          </a:xfrm>
          <a:prstGeom prst="rect">
            <a:avLst/>
          </a:prstGeom>
        </p:spPr>
      </p:pic>
      <p:pic>
        <p:nvPicPr>
          <p:cNvPr id="7" name="图片 6"/>
          <p:cNvPicPr>
            <a:picLocks noChangeAspect="1"/>
          </p:cNvPicPr>
          <p:nvPr/>
        </p:nvPicPr>
        <p:blipFill>
          <a:blip r:embed="rId3"/>
          <a:stretch>
            <a:fillRect/>
          </a:stretch>
        </p:blipFill>
        <p:spPr>
          <a:xfrm>
            <a:off x="6301105" y="4514215"/>
            <a:ext cx="3920490" cy="1343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548130"/>
            <a:ext cx="8993505" cy="376174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构件图建模及绘图的步骤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使用构件图建模可按照下列步骤进行。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（1）对系统中的组件建模；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（2）定义相关组件提供的接口；</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（3）对它们间的关系建模；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（4）对建模的结果进行精化和细化。</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构件图是用来反映代码的</a:t>
            </a:r>
            <a:r>
              <a:rPr lang="en-US" sz="2000" b="1" dirty="0">
                <a:solidFill>
                  <a:schemeClr val="accent2">
                    <a:lumMod val="75000"/>
                  </a:schemeClr>
                </a:solidFill>
                <a:latin typeface="宋体" pitchFamily="2" charset="-122"/>
                <a:ea typeface="宋体" pitchFamily="2" charset="-122"/>
                <a:cs typeface="+mn-ea"/>
                <a:sym typeface="+mn-ea"/>
              </a:rPr>
              <a:t>物理结构</a:t>
            </a:r>
            <a:r>
              <a:rPr lang="en-US" sz="2000" b="1" dirty="0">
                <a:solidFill>
                  <a:schemeClr val="tx1"/>
                </a:solidFill>
                <a:latin typeface="宋体" pitchFamily="2" charset="-122"/>
                <a:ea typeface="宋体" pitchFamily="2" charset="-122"/>
                <a:cs typeface="+mn-ea"/>
                <a:sym typeface="+mn-ea"/>
              </a:rPr>
              <a:t>。从构件图中,可以了解各软件组件(如源代码文件或动态链接库)之间的编译器和运行时依赖关系。使用构件图可以将系统划分为内聚组件并显示代码自身的结构。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274445"/>
            <a:ext cx="8993505" cy="4684395"/>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构件图的4种使用方式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a:t>
            </a:r>
            <a:r>
              <a:rPr lang="en-US" sz="2000" b="1" dirty="0">
                <a:solidFill>
                  <a:schemeClr val="accent2">
                    <a:lumMod val="75000"/>
                  </a:schemeClr>
                </a:solidFill>
                <a:latin typeface="宋体" pitchFamily="2" charset="-122"/>
                <a:ea typeface="宋体" pitchFamily="2" charset="-122"/>
                <a:cs typeface="+mn-ea"/>
                <a:sym typeface="+mn-ea"/>
              </a:rPr>
              <a:t>对源代码建模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采用当前大多数面向对象编程语言，将使用集成化开发环境来分割代码，并将源代码存储到文件中。可以使用构件图来为这些文件的配置建模，并设置配置管理系统。</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对源代码建模，要遵循如下的</a:t>
            </a:r>
            <a:r>
              <a:rPr lang="en-US" sz="2000" b="1" dirty="0">
                <a:solidFill>
                  <a:schemeClr val="accent2">
                    <a:lumMod val="75000"/>
                  </a:schemeClr>
                </a:solidFill>
                <a:latin typeface="宋体" pitchFamily="2" charset="-122"/>
                <a:ea typeface="宋体" pitchFamily="2" charset="-122"/>
                <a:cs typeface="+mn-ea"/>
                <a:sym typeface="+mn-ea"/>
              </a:rPr>
              <a:t>策略</a:t>
            </a:r>
            <a:r>
              <a:rPr lang="en-US" sz="2000" b="1" dirty="0">
                <a:solidFill>
                  <a:schemeClr val="tx1"/>
                </a:solidFill>
                <a:latin typeface="宋体" pitchFamily="2" charset="-122"/>
                <a:ea typeface="宋体" pitchFamily="2" charset="-122"/>
                <a:cs typeface="+mn-ea"/>
                <a:sym typeface="+mn-ea"/>
              </a:rPr>
              <a:t>。</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1）识别出感兴趣的相关源代码文件的集合，并把它们建模为组件。 </a:t>
            </a:r>
            <a:endParaRPr 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2）对于较大的系统，利用包</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文件夹)对其进行分组。</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3）通过约束来表示源代码的版本号、作者和最后修改日期等信息，利用工具管理这个标记值。</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4）用依赖关系来表示这些文件间编译的依赖关系</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箭头指向为谁依赖谁。利用工具帮助产生并管理这些关系。</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453515"/>
            <a:ext cx="8993505" cy="403860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构件图的4种使用方式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rPr>
              <a:t>2）</a:t>
            </a:r>
            <a:r>
              <a:rPr lang="en-US" sz="2000" b="1" dirty="0">
                <a:solidFill>
                  <a:schemeClr val="accent2">
                    <a:lumMod val="75000"/>
                  </a:schemeClr>
                </a:solidFill>
                <a:latin typeface="宋体" pitchFamily="2" charset="-122"/>
                <a:ea typeface="宋体" pitchFamily="2" charset="-122"/>
                <a:cs typeface="+mn-ea"/>
              </a:rPr>
              <a:t>对</a:t>
            </a:r>
            <a:r>
              <a:rPr lang="en-US" sz="2000" b="1" dirty="0">
                <a:solidFill>
                  <a:schemeClr val="accent2">
                    <a:lumMod val="75000"/>
                  </a:schemeClr>
                </a:solidFill>
                <a:latin typeface="宋体" pitchFamily="2" charset="-122"/>
                <a:ea typeface="宋体" pitchFamily="2" charset="-122"/>
                <a:cs typeface="+mn-ea"/>
                <a:sym typeface="+mn-ea"/>
              </a:rPr>
              <a:t>可执行体的发布建模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软件的发布是交付给内部或外部用户的相对完整而且一致的组件系列。在组件的语境中</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一个发布注重交付一个运行系统所必需的部分。当用构件图对发布建模时，其实是在对构成软件的物理部分</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即部署组件)所做的决策进行可视化、详述和文档化。</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对可执行程序的结构建模要遵循如下</a:t>
            </a:r>
            <a:r>
              <a:rPr lang="en-US" sz="2000" b="1" dirty="0">
                <a:solidFill>
                  <a:schemeClr val="accent2">
                    <a:lumMod val="75000"/>
                  </a:schemeClr>
                </a:solidFill>
                <a:latin typeface="宋体" pitchFamily="2" charset="-122"/>
                <a:ea typeface="宋体" pitchFamily="2" charset="-122"/>
                <a:cs typeface="+mn-ea"/>
                <a:sym typeface="+mn-ea"/>
              </a:rPr>
              <a:t>策略</a:t>
            </a: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1）识别想建模的构件集合；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2）考虑集合中各构件的不同类型；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3）对这个集合中的每个构件，分析它们之间的关系。</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48410" y="1183005"/>
            <a:ext cx="8993505" cy="441579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构件图的4种使用方式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3）对物理数据库建模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可以把物理数据库看作模式</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Scherna）在比特世界中的具体实现。实际上,模式提供了对</a:t>
            </a:r>
            <a:r>
              <a:rPr lang="zh-CN" altLang="en-US" sz="2000" b="1" dirty="0">
                <a:solidFill>
                  <a:schemeClr val="tx1"/>
                </a:solidFill>
                <a:latin typeface="宋体" pitchFamily="2" charset="-122"/>
                <a:ea typeface="宋体" pitchFamily="2" charset="-122"/>
                <a:cs typeface="+mn-ea"/>
                <a:sym typeface="+mn-ea"/>
              </a:rPr>
              <a:t>永</a:t>
            </a:r>
            <a:r>
              <a:rPr lang="en-US" sz="2000" b="1" dirty="0">
                <a:solidFill>
                  <a:schemeClr val="tx1"/>
                </a:solidFill>
                <a:latin typeface="宋体" pitchFamily="2" charset="-122"/>
                <a:ea typeface="宋体" pitchFamily="2" charset="-122"/>
                <a:cs typeface="+mn-ea"/>
                <a:sym typeface="+mn-ea"/>
              </a:rPr>
              <a:t>久信息的应用程序编程按口CAPD，物理数据库模型表示了这些信息在关系型数据库的表中 或者在面向对系数据库的页中的存储。可以用构件图表示这些以及其他种类的物理数据库。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4）对可适应的系统建模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某些系统是相对静态的，其组件进入现场、参与执行、然后离开。另外一些系统则是较为动态的，其中,包括一些为了负载均衡和故障恢复而进行迁移的可移动的代理或组件。可以将构件图与对行为建模的 UML 的一些图结合起来表示这类系统。 </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itchFamily="2" charset="-122"/>
                  <a:ea typeface="宋体" pitchFamily="2" charset="-122"/>
                  <a:cs typeface="+mn-ea"/>
                  <a:sym typeface="+mn-lt"/>
                </a:rPr>
                <a:t>Question2</a:t>
              </a:r>
              <a:endParaRPr lang="en-US" sz="4400" b="1" dirty="0">
                <a:solidFill>
                  <a:schemeClr val="accent5"/>
                </a:solidFill>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420495"/>
          </a:xfrm>
          <a:prstGeom prst="rect">
            <a:avLst/>
          </a:prstGeom>
          <a:noFill/>
        </p:spPr>
        <p:txBody>
          <a:bodyPr wrap="square" rtlCol="0">
            <a:spAutoFit/>
          </a:bodyPr>
          <a:lstStyle/>
          <a:p>
            <a:pPr>
              <a:lnSpc>
                <a:spcPct val="120000"/>
              </a:lnSpc>
            </a:pPr>
            <a:r>
              <a:rPr lang="zh-CN" altLang="en-US" sz="2400" dirty="0">
                <a:latin typeface="宋体" pitchFamily="2" charset="-122"/>
                <a:ea typeface="宋体" pitchFamily="2" charset="-122"/>
                <a:cs typeface="+mn-ea"/>
                <a:sym typeface="+mn-ea"/>
              </a:rPr>
              <a:t>构件图中组件有哪三种类型？</a:t>
            </a:r>
            <a:endParaRPr lang="zh-CN" altLang="en-US" sz="2400" dirty="0">
              <a:latin typeface="宋体" pitchFamily="2" charset="-122"/>
              <a:ea typeface="宋体" pitchFamily="2" charset="-122"/>
              <a:cs typeface="+mn-ea"/>
            </a:endParaRPr>
          </a:p>
          <a:p>
            <a:pPr>
              <a:lnSpc>
                <a:spcPct val="120000"/>
              </a:lnSpc>
            </a:pPr>
            <a:endParaRPr lang="zh-CN" altLang="en-US" sz="2400" dirty="0">
              <a:latin typeface="宋体" pitchFamily="2" charset="-122"/>
              <a:ea typeface="宋体" pitchFamily="2" charset="-122"/>
              <a:cs typeface="+mn-ea"/>
            </a:endParaRPr>
          </a:p>
          <a:p>
            <a:pPr>
              <a:lnSpc>
                <a:spcPct val="120000"/>
              </a:lnSpc>
            </a:pPr>
            <a:endParaRPr lang="zh-CN" altLang="en-US" sz="2400" dirty="0">
              <a:latin typeface="宋体" pitchFamily="2" charset="-122"/>
              <a:ea typeface="宋体" pitchFamily="2" charset="-122"/>
              <a:cs typeface="+mn-ea"/>
              <a:sym typeface="+mn-lt"/>
            </a:endParaRPr>
          </a:p>
        </p:txBody>
      </p:sp>
      <p:sp>
        <p:nvSpPr>
          <p:cNvPr id="4" name="文本框 3"/>
          <p:cNvSpPr txBox="1"/>
          <p:nvPr/>
        </p:nvSpPr>
        <p:spPr>
          <a:xfrm>
            <a:off x="4019623" y="3630049"/>
            <a:ext cx="7579061" cy="1751965"/>
          </a:xfrm>
          <a:prstGeom prst="rect">
            <a:avLst/>
          </a:prstGeom>
          <a:noFill/>
        </p:spPr>
        <p:txBody>
          <a:bodyPr wrap="square" rtlCol="0">
            <a:spAutoFit/>
          </a:bodyPr>
          <a:lstStyle/>
          <a:p>
            <a:pPr indent="457200" algn="l">
              <a:lnSpc>
                <a:spcPct val="120000"/>
              </a:lnSpc>
              <a:buClrTx/>
              <a:buSzTx/>
              <a:buNone/>
              <a:extLst>
                <a:ext uri="{35155182-B16C-46BC-9424-99874614C6A1}">
                  <wpsdc:indentchars xmlns:wpsdc="http://www.wps.cn/officeDocument/2017/drawingmlCustomData" val="200" checksum="59296752"/>
                </a:ext>
              </a:extLst>
            </a:pPr>
            <a:r>
              <a:rPr lang="en-US" altLang="zh-CN" dirty="0">
                <a:latin typeface="宋体" pitchFamily="2" charset="-122"/>
                <a:ea typeface="宋体" pitchFamily="2" charset="-122"/>
                <a:cs typeface="+mn-ea"/>
                <a:sym typeface="+mn-ea"/>
              </a:rPr>
              <a:t>（1）实施组件</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val="200" checksum="59296752"/>
                </a:ext>
              </a:extLst>
            </a:pPr>
            <a:r>
              <a:rPr lang="en-US" altLang="zh-CN" dirty="0">
                <a:latin typeface="宋体" pitchFamily="2" charset="-122"/>
                <a:ea typeface="宋体" pitchFamily="2" charset="-122"/>
                <a:cs typeface="+mn-ea"/>
                <a:sym typeface="+mn-ea"/>
              </a:rPr>
              <a:t>（2）工作产品组件</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val="200" checksum="59296752"/>
                </a:ext>
              </a:extLst>
            </a:pPr>
            <a:r>
              <a:rPr lang="en-US" altLang="zh-CN" dirty="0">
                <a:latin typeface="宋体" pitchFamily="2" charset="-122"/>
                <a:ea typeface="宋体" pitchFamily="2" charset="-122"/>
                <a:cs typeface="+mn-ea"/>
                <a:sym typeface="+mn-ea"/>
              </a:rPr>
              <a:t>（3）执行组件</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val="200" checksum="59296752"/>
                </a:ext>
              </a:extLst>
            </a:pPr>
            <a:endParaRPr lang="en-US" altLang="zh-CN" dirty="0">
              <a:latin typeface="宋体" pitchFamily="2" charset="-122"/>
              <a:ea typeface="宋体" pitchFamily="2" charset="-122"/>
              <a:cs typeface="+mn-ea"/>
            </a:endParaRPr>
          </a:p>
          <a:p>
            <a:pPr indent="457200" fontAlgn="auto">
              <a:lnSpc>
                <a:spcPct val="120000"/>
              </a:lnSpc>
              <a:extLst>
                <a:ext uri="{35155182-B16C-46BC-9424-99874614C6A1}">
                  <wpsdc:indentchars xmlns:wpsdc="http://www.wps.cn/officeDocument/2017/drawingmlCustomData" val="200" checksum="59296752"/>
                </a:ext>
              </a:extLst>
            </a:pPr>
            <a:endParaRPr lang="zh-CN" altLang="en-US" sz="1800" dirty="0">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itchFamily="2" charset="-122"/>
                  <a:ea typeface="宋体" pitchFamily="2" charset="-122"/>
                  <a:cs typeface="+mn-ea"/>
                  <a:sym typeface="+mn-lt"/>
                </a:rPr>
                <a:t>Question3</a:t>
              </a:r>
              <a:endParaRPr lang="en-US" sz="4400" b="1" dirty="0">
                <a:solidFill>
                  <a:schemeClr val="accent5"/>
                </a:solidFill>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363065"/>
          </a:xfrm>
          <a:prstGeom prst="rect">
            <a:avLst/>
          </a:prstGeom>
          <a:noFill/>
        </p:spPr>
        <p:txBody>
          <a:bodyPr wrap="square" rtlCol="0">
            <a:spAutoFit/>
          </a:bodyPr>
          <a:lstStyle/>
          <a:p>
            <a:pPr>
              <a:lnSpc>
                <a:spcPct val="120000"/>
              </a:lnSpc>
            </a:pPr>
            <a:r>
              <a:rPr lang="zh-CN" altLang="en-US" sz="2400" dirty="0">
                <a:latin typeface="宋体" pitchFamily="2" charset="-122"/>
                <a:ea typeface="宋体" pitchFamily="2" charset="-122"/>
                <a:cs typeface="+mn-ea"/>
                <a:sym typeface="+mn-ea"/>
              </a:rPr>
              <a:t>组合结构图有哪几个基本元素？各元素表示什么意思？</a:t>
            </a:r>
            <a:endParaRPr lang="zh-CN" altLang="en-US" sz="2400" dirty="0">
              <a:latin typeface="宋体" pitchFamily="2" charset="-122"/>
              <a:ea typeface="宋体" pitchFamily="2" charset="-122"/>
              <a:cs typeface="+mn-ea"/>
            </a:endParaRPr>
          </a:p>
          <a:p>
            <a:pPr>
              <a:lnSpc>
                <a:spcPct val="120000"/>
              </a:lnSpc>
            </a:pPr>
            <a:endParaRPr lang="zh-CN" altLang="en-US" sz="2400" dirty="0">
              <a:latin typeface="宋体" pitchFamily="2" charset="-122"/>
              <a:ea typeface="宋体" pitchFamily="2" charset="-122"/>
              <a:cs typeface="+mn-ea"/>
              <a:sym typeface="+mn-lt"/>
            </a:endParaRPr>
          </a:p>
        </p:txBody>
      </p:sp>
      <p:sp>
        <p:nvSpPr>
          <p:cNvPr id="4" name="文本框 3"/>
          <p:cNvSpPr txBox="1"/>
          <p:nvPr/>
        </p:nvSpPr>
        <p:spPr>
          <a:xfrm>
            <a:off x="4019623" y="3630049"/>
            <a:ext cx="7579061" cy="1377749"/>
          </a:xfrm>
          <a:prstGeom prst="rect">
            <a:avLst/>
          </a:prstGeom>
          <a:noFill/>
        </p:spPr>
        <p:txBody>
          <a:bodyPr wrap="square" rtlCol="0">
            <a:spAutoFit/>
          </a:bodyPr>
          <a:lstStyle/>
          <a:p>
            <a:pPr indent="457200">
              <a:lnSpc>
                <a:spcPct val="120000"/>
              </a:lnSpc>
              <a:extLst>
                <a:ext uri="{35155182-B16C-46BC-9424-99874614C6A1}">
                  <wpsdc:indentchars xmlns:wpsdc="http://www.wps.cn/officeDocument/2017/drawingmlCustomData" val="200" checksum="59296752"/>
                </a:ext>
              </a:extLst>
            </a:pPr>
            <a:r>
              <a:rPr lang="en-US" altLang="zh-CN" dirty="0">
                <a:latin typeface="宋体" pitchFamily="2" charset="-122"/>
                <a:ea typeface="宋体" pitchFamily="2" charset="-122"/>
                <a:cs typeface="+mn-ea"/>
                <a:sym typeface="+mn-ea"/>
              </a:rPr>
              <a:t>（1）</a:t>
            </a:r>
            <a:r>
              <a:rPr lang="zh-CN" altLang="en-US" dirty="0">
                <a:latin typeface="宋体" pitchFamily="2" charset="-122"/>
                <a:ea typeface="宋体" pitchFamily="2" charset="-122"/>
                <a:cs typeface="+mn-ea"/>
              </a:rPr>
              <a:t>部件：表示被描述事物所拥有的内部成分。</a:t>
            </a:r>
            <a:endParaRPr lang="en-US" altLang="zh-CN" dirty="0">
              <a:latin typeface="宋体" pitchFamily="2" charset="-122"/>
              <a:ea typeface="宋体" pitchFamily="2" charset="-122"/>
              <a:cs typeface="+mn-ea"/>
            </a:endParaRPr>
          </a:p>
          <a:p>
            <a:pPr indent="457200">
              <a:lnSpc>
                <a:spcPct val="120000"/>
              </a:lnSpc>
              <a:extLst>
                <a:ext uri="{35155182-B16C-46BC-9424-99874614C6A1}">
                  <wpsdc:indentchars xmlns:wpsdc="http://www.wps.cn/officeDocument/2017/drawingmlCustomData" val="200" checksum="59296752"/>
                </a:ext>
              </a:extLst>
            </a:pPr>
            <a:r>
              <a:rPr lang="en-US" altLang="zh-CN" dirty="0">
                <a:latin typeface="宋体" pitchFamily="2" charset="-122"/>
                <a:ea typeface="宋体" pitchFamily="2" charset="-122"/>
                <a:cs typeface="+mn-ea"/>
                <a:sym typeface="+mn-ea"/>
              </a:rPr>
              <a:t>（2）</a:t>
            </a:r>
            <a:r>
              <a:rPr lang="zh-CN" altLang="en-US" dirty="0">
                <a:latin typeface="宋体" pitchFamily="2" charset="-122"/>
                <a:ea typeface="宋体" pitchFamily="2" charset="-122"/>
                <a:cs typeface="+mn-ea"/>
              </a:rPr>
              <a:t>连接件：表示部件之间的关系</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val="200" checksum="59296752"/>
                </a:ext>
              </a:extLst>
            </a:pPr>
            <a:r>
              <a:rPr lang="en-US" altLang="zh-CN" dirty="0">
                <a:latin typeface="宋体" pitchFamily="2" charset="-122"/>
                <a:ea typeface="宋体" pitchFamily="2" charset="-122"/>
                <a:cs typeface="+mn-ea"/>
                <a:sym typeface="+mn-ea"/>
              </a:rPr>
              <a:t>（3）</a:t>
            </a:r>
            <a:r>
              <a:rPr lang="zh-CN" altLang="en-US" dirty="0">
                <a:latin typeface="宋体" pitchFamily="2" charset="-122"/>
                <a:ea typeface="宋体" pitchFamily="2" charset="-122"/>
                <a:cs typeface="+mn-ea"/>
              </a:rPr>
              <a:t>端口：表示部件和外部环境的交互点。</a:t>
            </a:r>
            <a:endParaRPr lang="en-US" altLang="zh-CN" dirty="0">
              <a:latin typeface="宋体" pitchFamily="2" charset="-122"/>
              <a:ea typeface="宋体" pitchFamily="2" charset="-122"/>
              <a:cs typeface="+mn-ea"/>
            </a:endParaRPr>
          </a:p>
          <a:p>
            <a:pPr indent="457200" fontAlgn="auto">
              <a:lnSpc>
                <a:spcPct val="120000"/>
              </a:lnSpc>
              <a:extLst>
                <a:ext uri="{35155182-B16C-46BC-9424-99874614C6A1}">
                  <wpsdc:indentchars xmlns:wpsdc="http://www.wps.cn/officeDocument/2017/drawingmlCustomData" val="200" checksum="59296752"/>
                </a:ext>
              </a:extLst>
            </a:pPr>
            <a:endParaRPr lang="zh-CN" altLang="en-US" sz="1800" dirty="0">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272421" y="1807863"/>
            <a:ext cx="3647152"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03</a:t>
            </a:r>
            <a:endPar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包图</a:t>
            </a:r>
            <a:endPar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eform 9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a:spLocks noEditPoints="1"/>
          </p:cNvSpPr>
          <p:nvPr/>
        </p:nvSpPr>
        <p:spPr bwMode="auto">
          <a:xfrm>
            <a:off x="8972016" y="3996539"/>
            <a:ext cx="292504" cy="281518"/>
          </a:xfrm>
          <a:custGeom>
            <a:avLst/>
            <a:gdLst>
              <a:gd name="T0" fmla="*/ 97 w 216"/>
              <a:gd name="T1" fmla="*/ 0 h 208"/>
              <a:gd name="T2" fmla="*/ 59 w 216"/>
              <a:gd name="T3" fmla="*/ 12 h 208"/>
              <a:gd name="T4" fmla="*/ 69 w 216"/>
              <a:gd name="T5" fmla="*/ 33 h 208"/>
              <a:gd name="T6" fmla="*/ 3 w 216"/>
              <a:gd name="T7" fmla="*/ 199 h 208"/>
              <a:gd name="T8" fmla="*/ 0 w 216"/>
              <a:gd name="T9" fmla="*/ 202 h 208"/>
              <a:gd name="T10" fmla="*/ 2 w 216"/>
              <a:gd name="T11" fmla="*/ 207 h 208"/>
              <a:gd name="T12" fmla="*/ 6 w 216"/>
              <a:gd name="T13" fmla="*/ 208 h 208"/>
              <a:gd name="T14" fmla="*/ 174 w 216"/>
              <a:gd name="T15" fmla="*/ 137 h 208"/>
              <a:gd name="T16" fmla="*/ 178 w 216"/>
              <a:gd name="T17" fmla="*/ 147 h 208"/>
              <a:gd name="T18" fmla="*/ 195 w 216"/>
              <a:gd name="T19" fmla="*/ 148 h 208"/>
              <a:gd name="T20" fmla="*/ 173 w 216"/>
              <a:gd name="T21" fmla="*/ 34 h 208"/>
              <a:gd name="T22" fmla="*/ 88 w 216"/>
              <a:gd name="T23" fmla="*/ 61 h 208"/>
              <a:gd name="T24" fmla="*/ 53 w 216"/>
              <a:gd name="T25" fmla="*/ 100 h 208"/>
              <a:gd name="T26" fmla="*/ 49 w 216"/>
              <a:gd name="T27" fmla="*/ 107 h 208"/>
              <a:gd name="T28" fmla="*/ 94 w 216"/>
              <a:gd name="T29" fmla="*/ 56 h 208"/>
              <a:gd name="T30" fmla="*/ 81 w 216"/>
              <a:gd name="T31" fmla="*/ 31 h 208"/>
              <a:gd name="T32" fmla="*/ 99 w 216"/>
              <a:gd name="T33" fmla="*/ 25 h 208"/>
              <a:gd name="T34" fmla="*/ 141 w 216"/>
              <a:gd name="T35" fmla="*/ 48 h 208"/>
              <a:gd name="T36" fmla="*/ 182 w 216"/>
              <a:gd name="T37" fmla="*/ 102 h 208"/>
              <a:gd name="T38" fmla="*/ 177 w 216"/>
              <a:gd name="T39" fmla="*/ 127 h 208"/>
              <a:gd name="T40" fmla="*/ 114 w 216"/>
              <a:gd name="T41" fmla="*/ 146 h 208"/>
              <a:gd name="T42" fmla="*/ 57 w 216"/>
              <a:gd name="T43" fmla="*/ 177 h 208"/>
              <a:gd name="T44" fmla="*/ 49 w 216"/>
              <a:gd name="T45" fmla="*/ 107 h 208"/>
              <a:gd name="T46" fmla="*/ 155 w 216"/>
              <a:gd name="T47" fmla="*/ 52 h 208"/>
              <a:gd name="T48" fmla="*/ 146 w 216"/>
              <a:gd name="T49" fmla="*/ 91 h 208"/>
              <a:gd name="T50" fmla="*/ 152 w 216"/>
              <a:gd name="T51" fmla="*/ 50 h 208"/>
              <a:gd name="T52" fmla="*/ 109 w 216"/>
              <a:gd name="T53" fmla="*/ 151 h 208"/>
              <a:gd name="T54" fmla="*/ 64 w 216"/>
              <a:gd name="T55" fmla="*/ 174 h 208"/>
              <a:gd name="T56" fmla="*/ 192 w 216"/>
              <a:gd name="T57" fmla="*/ 139 h 208"/>
              <a:gd name="T58" fmla="*/ 189 w 216"/>
              <a:gd name="T59" fmla="*/ 142 h 208"/>
              <a:gd name="T60" fmla="*/ 183 w 216"/>
              <a:gd name="T61" fmla="*/ 141 h 208"/>
              <a:gd name="T62" fmla="*/ 184 w 216"/>
              <a:gd name="T63" fmla="*/ 135 h 208"/>
              <a:gd name="T64" fmla="*/ 185 w 216"/>
              <a:gd name="T65" fmla="*/ 132 h 208"/>
              <a:gd name="T66" fmla="*/ 99 w 216"/>
              <a:gd name="T67" fmla="*/ 17 h 208"/>
              <a:gd name="T68" fmla="*/ 75 w 216"/>
              <a:gd name="T69" fmla="*/ 23 h 208"/>
              <a:gd name="T70" fmla="*/ 66 w 216"/>
              <a:gd name="T71" fmla="*/ 24 h 208"/>
              <a:gd name="T72" fmla="*/ 68 w 216"/>
              <a:gd name="T73" fmla="*/ 15 h 208"/>
              <a:gd name="T74" fmla="*/ 97 w 216"/>
              <a:gd name="T75" fmla="*/ 8 h 208"/>
              <a:gd name="T76" fmla="*/ 192 w 216"/>
              <a:gd name="T77" fmla="*/ 13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208">
                <a:moveTo>
                  <a:pt x="173" y="34"/>
                </a:moveTo>
                <a:cubicBezTo>
                  <a:pt x="151" y="12"/>
                  <a:pt x="123" y="0"/>
                  <a:pt x="97" y="0"/>
                </a:cubicBezTo>
                <a:cubicBezTo>
                  <a:pt x="85" y="0"/>
                  <a:pt x="74" y="3"/>
                  <a:pt x="65" y="8"/>
                </a:cubicBezTo>
                <a:cubicBezTo>
                  <a:pt x="64" y="8"/>
                  <a:pt x="62" y="9"/>
                  <a:pt x="59" y="12"/>
                </a:cubicBezTo>
                <a:cubicBezTo>
                  <a:pt x="55" y="17"/>
                  <a:pt x="55" y="24"/>
                  <a:pt x="61" y="30"/>
                </a:cubicBezTo>
                <a:cubicBezTo>
                  <a:pt x="63" y="32"/>
                  <a:pt x="66" y="33"/>
                  <a:pt x="69" y="33"/>
                </a:cubicBezTo>
                <a:cubicBezTo>
                  <a:pt x="70" y="33"/>
                  <a:pt x="71" y="33"/>
                  <a:pt x="71" y="33"/>
                </a:cubicBezTo>
                <a:cubicBezTo>
                  <a:pt x="3" y="199"/>
                  <a:pt x="3" y="199"/>
                  <a:pt x="3" y="199"/>
                </a:cubicBezTo>
                <a:cubicBezTo>
                  <a:pt x="3" y="199"/>
                  <a:pt x="3" y="199"/>
                  <a:pt x="3" y="199"/>
                </a:cubicBezTo>
                <a:cubicBezTo>
                  <a:pt x="2" y="200"/>
                  <a:pt x="1" y="201"/>
                  <a:pt x="0" y="202"/>
                </a:cubicBezTo>
                <a:cubicBezTo>
                  <a:pt x="0" y="203"/>
                  <a:pt x="0" y="205"/>
                  <a:pt x="1" y="206"/>
                </a:cubicBezTo>
                <a:cubicBezTo>
                  <a:pt x="2" y="207"/>
                  <a:pt x="2" y="207"/>
                  <a:pt x="2" y="207"/>
                </a:cubicBezTo>
                <a:cubicBezTo>
                  <a:pt x="3" y="207"/>
                  <a:pt x="4" y="208"/>
                  <a:pt x="5" y="208"/>
                </a:cubicBezTo>
                <a:cubicBezTo>
                  <a:pt x="5" y="208"/>
                  <a:pt x="6" y="208"/>
                  <a:pt x="6" y="208"/>
                </a:cubicBezTo>
                <a:cubicBezTo>
                  <a:pt x="7" y="208"/>
                  <a:pt x="8" y="207"/>
                  <a:pt x="9" y="205"/>
                </a:cubicBezTo>
                <a:cubicBezTo>
                  <a:pt x="174" y="137"/>
                  <a:pt x="174" y="137"/>
                  <a:pt x="174" y="137"/>
                </a:cubicBezTo>
                <a:cubicBezTo>
                  <a:pt x="174" y="137"/>
                  <a:pt x="174" y="137"/>
                  <a:pt x="174" y="137"/>
                </a:cubicBezTo>
                <a:cubicBezTo>
                  <a:pt x="174" y="141"/>
                  <a:pt x="175" y="144"/>
                  <a:pt x="178" y="147"/>
                </a:cubicBezTo>
                <a:cubicBezTo>
                  <a:pt x="180" y="150"/>
                  <a:pt x="184" y="151"/>
                  <a:pt x="187" y="151"/>
                </a:cubicBezTo>
                <a:cubicBezTo>
                  <a:pt x="190" y="151"/>
                  <a:pt x="193" y="150"/>
                  <a:pt x="195" y="148"/>
                </a:cubicBezTo>
                <a:cubicBezTo>
                  <a:pt x="197" y="146"/>
                  <a:pt x="199" y="144"/>
                  <a:pt x="199" y="143"/>
                </a:cubicBezTo>
                <a:cubicBezTo>
                  <a:pt x="216" y="112"/>
                  <a:pt x="205" y="67"/>
                  <a:pt x="173" y="34"/>
                </a:cubicBezTo>
                <a:close/>
                <a:moveTo>
                  <a:pt x="72" y="54"/>
                </a:moveTo>
                <a:cubicBezTo>
                  <a:pt x="78" y="54"/>
                  <a:pt x="84" y="57"/>
                  <a:pt x="88" y="61"/>
                </a:cubicBezTo>
                <a:cubicBezTo>
                  <a:pt x="99" y="72"/>
                  <a:pt x="99" y="88"/>
                  <a:pt x="88" y="99"/>
                </a:cubicBezTo>
                <a:cubicBezTo>
                  <a:pt x="79" y="108"/>
                  <a:pt x="63" y="109"/>
                  <a:pt x="53" y="100"/>
                </a:cubicBezTo>
                <a:lnTo>
                  <a:pt x="72" y="54"/>
                </a:lnTo>
                <a:close/>
                <a:moveTo>
                  <a:pt x="49" y="107"/>
                </a:moveTo>
                <a:cubicBezTo>
                  <a:pt x="63" y="117"/>
                  <a:pt x="82" y="116"/>
                  <a:pt x="94" y="104"/>
                </a:cubicBezTo>
                <a:cubicBezTo>
                  <a:pt x="107" y="91"/>
                  <a:pt x="107" y="69"/>
                  <a:pt x="94" y="56"/>
                </a:cubicBezTo>
                <a:cubicBezTo>
                  <a:pt x="89" y="50"/>
                  <a:pt x="82" y="47"/>
                  <a:pt x="75" y="46"/>
                </a:cubicBezTo>
                <a:cubicBezTo>
                  <a:pt x="81" y="31"/>
                  <a:pt x="81" y="31"/>
                  <a:pt x="81" y="31"/>
                </a:cubicBezTo>
                <a:cubicBezTo>
                  <a:pt x="81" y="30"/>
                  <a:pt x="81" y="29"/>
                  <a:pt x="81" y="28"/>
                </a:cubicBezTo>
                <a:cubicBezTo>
                  <a:pt x="86" y="26"/>
                  <a:pt x="92" y="25"/>
                  <a:pt x="99" y="25"/>
                </a:cubicBezTo>
                <a:cubicBezTo>
                  <a:pt x="114" y="25"/>
                  <a:pt x="130" y="32"/>
                  <a:pt x="146" y="44"/>
                </a:cubicBezTo>
                <a:cubicBezTo>
                  <a:pt x="144" y="45"/>
                  <a:pt x="142" y="47"/>
                  <a:pt x="141" y="48"/>
                </a:cubicBezTo>
                <a:cubicBezTo>
                  <a:pt x="127" y="62"/>
                  <a:pt x="127" y="84"/>
                  <a:pt x="140" y="97"/>
                </a:cubicBezTo>
                <a:cubicBezTo>
                  <a:pt x="152" y="108"/>
                  <a:pt x="169" y="110"/>
                  <a:pt x="182" y="102"/>
                </a:cubicBezTo>
                <a:cubicBezTo>
                  <a:pt x="183" y="111"/>
                  <a:pt x="182" y="120"/>
                  <a:pt x="179" y="127"/>
                </a:cubicBezTo>
                <a:cubicBezTo>
                  <a:pt x="178" y="127"/>
                  <a:pt x="177" y="127"/>
                  <a:pt x="177" y="127"/>
                </a:cubicBezTo>
                <a:cubicBezTo>
                  <a:pt x="119" y="151"/>
                  <a:pt x="119" y="151"/>
                  <a:pt x="119" y="151"/>
                </a:cubicBezTo>
                <a:cubicBezTo>
                  <a:pt x="118" y="149"/>
                  <a:pt x="116" y="147"/>
                  <a:pt x="114" y="146"/>
                </a:cubicBezTo>
                <a:cubicBezTo>
                  <a:pt x="101" y="132"/>
                  <a:pt x="79" y="132"/>
                  <a:pt x="66" y="146"/>
                </a:cubicBezTo>
                <a:cubicBezTo>
                  <a:pt x="57" y="154"/>
                  <a:pt x="54" y="166"/>
                  <a:pt x="57" y="177"/>
                </a:cubicBezTo>
                <a:cubicBezTo>
                  <a:pt x="13" y="195"/>
                  <a:pt x="13" y="195"/>
                  <a:pt x="13" y="195"/>
                </a:cubicBezTo>
                <a:lnTo>
                  <a:pt x="49" y="107"/>
                </a:lnTo>
                <a:close/>
                <a:moveTo>
                  <a:pt x="152" y="50"/>
                </a:moveTo>
                <a:cubicBezTo>
                  <a:pt x="153" y="51"/>
                  <a:pt x="154" y="52"/>
                  <a:pt x="155" y="52"/>
                </a:cubicBezTo>
                <a:cubicBezTo>
                  <a:pt x="168" y="66"/>
                  <a:pt x="176" y="80"/>
                  <a:pt x="180" y="94"/>
                </a:cubicBezTo>
                <a:cubicBezTo>
                  <a:pt x="170" y="101"/>
                  <a:pt x="155" y="101"/>
                  <a:pt x="146" y="91"/>
                </a:cubicBezTo>
                <a:cubicBezTo>
                  <a:pt x="136" y="81"/>
                  <a:pt x="136" y="64"/>
                  <a:pt x="146" y="54"/>
                </a:cubicBezTo>
                <a:cubicBezTo>
                  <a:pt x="148" y="52"/>
                  <a:pt x="150" y="51"/>
                  <a:pt x="152" y="50"/>
                </a:cubicBezTo>
                <a:close/>
                <a:moveTo>
                  <a:pt x="72" y="151"/>
                </a:moveTo>
                <a:cubicBezTo>
                  <a:pt x="82" y="141"/>
                  <a:pt x="98" y="141"/>
                  <a:pt x="109" y="151"/>
                </a:cubicBezTo>
                <a:cubicBezTo>
                  <a:pt x="110" y="152"/>
                  <a:pt x="110" y="153"/>
                  <a:pt x="111" y="154"/>
                </a:cubicBezTo>
                <a:cubicBezTo>
                  <a:pt x="64" y="174"/>
                  <a:pt x="64" y="174"/>
                  <a:pt x="64" y="174"/>
                </a:cubicBezTo>
                <a:cubicBezTo>
                  <a:pt x="63" y="166"/>
                  <a:pt x="66" y="157"/>
                  <a:pt x="72" y="151"/>
                </a:cubicBezTo>
                <a:close/>
                <a:moveTo>
                  <a:pt x="192" y="139"/>
                </a:moveTo>
                <a:cubicBezTo>
                  <a:pt x="192" y="140"/>
                  <a:pt x="192" y="140"/>
                  <a:pt x="192" y="140"/>
                </a:cubicBezTo>
                <a:cubicBezTo>
                  <a:pt x="191" y="140"/>
                  <a:pt x="190" y="142"/>
                  <a:pt x="189" y="142"/>
                </a:cubicBezTo>
                <a:cubicBezTo>
                  <a:pt x="189" y="143"/>
                  <a:pt x="188" y="143"/>
                  <a:pt x="187" y="143"/>
                </a:cubicBezTo>
                <a:cubicBezTo>
                  <a:pt x="186" y="143"/>
                  <a:pt x="185" y="143"/>
                  <a:pt x="183" y="141"/>
                </a:cubicBezTo>
                <a:cubicBezTo>
                  <a:pt x="183" y="140"/>
                  <a:pt x="182" y="139"/>
                  <a:pt x="182" y="138"/>
                </a:cubicBezTo>
                <a:cubicBezTo>
                  <a:pt x="182" y="137"/>
                  <a:pt x="183" y="136"/>
                  <a:pt x="184" y="135"/>
                </a:cubicBezTo>
                <a:cubicBezTo>
                  <a:pt x="185" y="134"/>
                  <a:pt x="185" y="133"/>
                  <a:pt x="185" y="132"/>
                </a:cubicBezTo>
                <a:cubicBezTo>
                  <a:pt x="185" y="132"/>
                  <a:pt x="185" y="132"/>
                  <a:pt x="185" y="132"/>
                </a:cubicBezTo>
                <a:cubicBezTo>
                  <a:pt x="198" y="108"/>
                  <a:pt x="188" y="74"/>
                  <a:pt x="160" y="47"/>
                </a:cubicBezTo>
                <a:cubicBezTo>
                  <a:pt x="141" y="28"/>
                  <a:pt x="119" y="17"/>
                  <a:pt x="99" y="17"/>
                </a:cubicBezTo>
                <a:cubicBezTo>
                  <a:pt x="90" y="17"/>
                  <a:pt x="83" y="18"/>
                  <a:pt x="76" y="22"/>
                </a:cubicBezTo>
                <a:cubicBezTo>
                  <a:pt x="75" y="23"/>
                  <a:pt x="75" y="23"/>
                  <a:pt x="75" y="23"/>
                </a:cubicBezTo>
                <a:cubicBezTo>
                  <a:pt x="74" y="23"/>
                  <a:pt x="74" y="23"/>
                  <a:pt x="73" y="24"/>
                </a:cubicBezTo>
                <a:cubicBezTo>
                  <a:pt x="71" y="25"/>
                  <a:pt x="68" y="26"/>
                  <a:pt x="66" y="24"/>
                </a:cubicBezTo>
                <a:cubicBezTo>
                  <a:pt x="64" y="22"/>
                  <a:pt x="64" y="19"/>
                  <a:pt x="65" y="18"/>
                </a:cubicBezTo>
                <a:cubicBezTo>
                  <a:pt x="66" y="17"/>
                  <a:pt x="67" y="16"/>
                  <a:pt x="68" y="15"/>
                </a:cubicBezTo>
                <a:cubicBezTo>
                  <a:pt x="68" y="15"/>
                  <a:pt x="68" y="15"/>
                  <a:pt x="68" y="15"/>
                </a:cubicBezTo>
                <a:cubicBezTo>
                  <a:pt x="77" y="10"/>
                  <a:pt x="86" y="8"/>
                  <a:pt x="97" y="8"/>
                </a:cubicBezTo>
                <a:cubicBezTo>
                  <a:pt x="121" y="8"/>
                  <a:pt x="147" y="20"/>
                  <a:pt x="167" y="40"/>
                </a:cubicBezTo>
                <a:cubicBezTo>
                  <a:pt x="196" y="70"/>
                  <a:pt x="207" y="112"/>
                  <a:pt x="192" y="139"/>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69" name="Freeform 10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a:spLocks noEditPoints="1"/>
          </p:cNvSpPr>
          <p:nvPr/>
        </p:nvSpPr>
        <p:spPr bwMode="auto">
          <a:xfrm>
            <a:off x="5924016" y="3986690"/>
            <a:ext cx="259547" cy="304863"/>
          </a:xfrm>
          <a:custGeom>
            <a:avLst/>
            <a:gdLst>
              <a:gd name="T0" fmla="*/ 33 w 192"/>
              <a:gd name="T1" fmla="*/ 113 h 226"/>
              <a:gd name="T2" fmla="*/ 31 w 192"/>
              <a:gd name="T3" fmla="*/ 104 h 226"/>
              <a:gd name="T4" fmla="*/ 26 w 192"/>
              <a:gd name="T5" fmla="*/ 112 h 226"/>
              <a:gd name="T6" fmla="*/ 31 w 192"/>
              <a:gd name="T7" fmla="*/ 178 h 226"/>
              <a:gd name="T8" fmla="*/ 40 w 192"/>
              <a:gd name="T9" fmla="*/ 199 h 226"/>
              <a:gd name="T10" fmla="*/ 44 w 192"/>
              <a:gd name="T11" fmla="*/ 195 h 226"/>
              <a:gd name="T12" fmla="*/ 32 w 192"/>
              <a:gd name="T13" fmla="*/ 138 h 226"/>
              <a:gd name="T14" fmla="*/ 153 w 192"/>
              <a:gd name="T15" fmla="*/ 86 h 226"/>
              <a:gd name="T16" fmla="*/ 5 w 192"/>
              <a:gd name="T17" fmla="*/ 74 h 226"/>
              <a:gd name="T18" fmla="*/ 0 w 192"/>
              <a:gd name="T19" fmla="*/ 129 h 226"/>
              <a:gd name="T20" fmla="*/ 20 w 192"/>
              <a:gd name="T21" fmla="*/ 223 h 226"/>
              <a:gd name="T22" fmla="*/ 135 w 192"/>
              <a:gd name="T23" fmla="*/ 226 h 226"/>
              <a:gd name="T24" fmla="*/ 143 w 192"/>
              <a:gd name="T25" fmla="*/ 194 h 226"/>
              <a:gd name="T26" fmla="*/ 150 w 192"/>
              <a:gd name="T27" fmla="*/ 188 h 226"/>
              <a:gd name="T28" fmla="*/ 155 w 192"/>
              <a:gd name="T29" fmla="*/ 103 h 226"/>
              <a:gd name="T30" fmla="*/ 146 w 192"/>
              <a:gd name="T31" fmla="*/ 144 h 226"/>
              <a:gd name="T32" fmla="*/ 145 w 192"/>
              <a:gd name="T33" fmla="*/ 151 h 226"/>
              <a:gd name="T34" fmla="*/ 144 w 192"/>
              <a:gd name="T35" fmla="*/ 158 h 226"/>
              <a:gd name="T36" fmla="*/ 143 w 192"/>
              <a:gd name="T37" fmla="*/ 163 h 226"/>
              <a:gd name="T38" fmla="*/ 138 w 192"/>
              <a:gd name="T39" fmla="*/ 182 h 226"/>
              <a:gd name="T40" fmla="*/ 135 w 192"/>
              <a:gd name="T41" fmla="*/ 192 h 226"/>
              <a:gd name="T42" fmla="*/ 27 w 192"/>
              <a:gd name="T43" fmla="*/ 218 h 226"/>
              <a:gd name="T44" fmla="*/ 8 w 192"/>
              <a:gd name="T45" fmla="*/ 129 h 226"/>
              <a:gd name="T46" fmla="*/ 12 w 192"/>
              <a:gd name="T47" fmla="*/ 82 h 226"/>
              <a:gd name="T48" fmla="*/ 145 w 192"/>
              <a:gd name="T49" fmla="*/ 87 h 226"/>
              <a:gd name="T50" fmla="*/ 146 w 192"/>
              <a:gd name="T51" fmla="*/ 103 h 226"/>
              <a:gd name="T52" fmla="*/ 147 w 192"/>
              <a:gd name="T53" fmla="*/ 129 h 226"/>
              <a:gd name="T54" fmla="*/ 147 w 192"/>
              <a:gd name="T55" fmla="*/ 140 h 226"/>
              <a:gd name="T56" fmla="*/ 148 w 192"/>
              <a:gd name="T57" fmla="*/ 175 h 226"/>
              <a:gd name="T58" fmla="*/ 150 w 192"/>
              <a:gd name="T59" fmla="*/ 168 h 226"/>
              <a:gd name="T60" fmla="*/ 153 w 192"/>
              <a:gd name="T61" fmla="*/ 151 h 226"/>
              <a:gd name="T62" fmla="*/ 154 w 192"/>
              <a:gd name="T63" fmla="*/ 144 h 226"/>
              <a:gd name="T64" fmla="*/ 155 w 192"/>
              <a:gd name="T65" fmla="*/ 137 h 226"/>
              <a:gd name="T66" fmla="*/ 155 w 192"/>
              <a:gd name="T67" fmla="*/ 112 h 226"/>
              <a:gd name="T68" fmla="*/ 147 w 192"/>
              <a:gd name="T69" fmla="*/ 180 h 226"/>
              <a:gd name="T70" fmla="*/ 68 w 192"/>
              <a:gd name="T71" fmla="*/ 64 h 226"/>
              <a:gd name="T72" fmla="*/ 71 w 192"/>
              <a:gd name="T73" fmla="*/ 71 h 226"/>
              <a:gd name="T74" fmla="*/ 74 w 192"/>
              <a:gd name="T75" fmla="*/ 33 h 226"/>
              <a:gd name="T76" fmla="*/ 73 w 192"/>
              <a:gd name="T77" fmla="*/ 7 h 226"/>
              <a:gd name="T78" fmla="*/ 67 w 192"/>
              <a:gd name="T79" fmla="*/ 2 h 226"/>
              <a:gd name="T80" fmla="*/ 68 w 192"/>
              <a:gd name="T81" fmla="*/ 39 h 226"/>
              <a:gd name="T82" fmla="*/ 32 w 192"/>
              <a:gd name="T83" fmla="*/ 55 h 226"/>
              <a:gd name="T84" fmla="*/ 28 w 192"/>
              <a:gd name="T85" fmla="*/ 70 h 226"/>
              <a:gd name="T86" fmla="*/ 34 w 192"/>
              <a:gd name="T87" fmla="*/ 70 h 226"/>
              <a:gd name="T88" fmla="*/ 34 w 192"/>
              <a:gd name="T89" fmla="*/ 40 h 226"/>
              <a:gd name="T90" fmla="*/ 33 w 192"/>
              <a:gd name="T91" fmla="*/ 21 h 226"/>
              <a:gd name="T92" fmla="*/ 28 w 192"/>
              <a:gd name="T93" fmla="*/ 16 h 226"/>
              <a:gd name="T94" fmla="*/ 29 w 192"/>
              <a:gd name="T95" fmla="*/ 46 h 226"/>
              <a:gd name="T96" fmla="*/ 115 w 192"/>
              <a:gd name="T97" fmla="*/ 55 h 226"/>
              <a:gd name="T98" fmla="*/ 112 w 192"/>
              <a:gd name="T99" fmla="*/ 70 h 226"/>
              <a:gd name="T100" fmla="*/ 117 w 192"/>
              <a:gd name="T101" fmla="*/ 70 h 226"/>
              <a:gd name="T102" fmla="*/ 117 w 192"/>
              <a:gd name="T103" fmla="*/ 40 h 226"/>
              <a:gd name="T104" fmla="*/ 117 w 192"/>
              <a:gd name="T105" fmla="*/ 21 h 226"/>
              <a:gd name="T106" fmla="*/ 111 w 192"/>
              <a:gd name="T107" fmla="*/ 16 h 226"/>
              <a:gd name="T108" fmla="*/ 112 w 192"/>
              <a:gd name="T109" fmla="*/ 4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26">
                <a:moveTo>
                  <a:pt x="32" y="138"/>
                </a:moveTo>
                <a:cubicBezTo>
                  <a:pt x="32" y="126"/>
                  <a:pt x="32" y="122"/>
                  <a:pt x="33" y="113"/>
                </a:cubicBezTo>
                <a:cubicBezTo>
                  <a:pt x="34" y="108"/>
                  <a:pt x="34" y="108"/>
                  <a:pt x="34" y="108"/>
                </a:cubicBezTo>
                <a:cubicBezTo>
                  <a:pt x="34" y="106"/>
                  <a:pt x="33" y="104"/>
                  <a:pt x="31" y="104"/>
                </a:cubicBezTo>
                <a:cubicBezTo>
                  <a:pt x="28" y="103"/>
                  <a:pt x="26" y="105"/>
                  <a:pt x="26" y="107"/>
                </a:cubicBezTo>
                <a:cubicBezTo>
                  <a:pt x="26" y="112"/>
                  <a:pt x="26" y="112"/>
                  <a:pt x="26" y="112"/>
                </a:cubicBezTo>
                <a:cubicBezTo>
                  <a:pt x="24" y="121"/>
                  <a:pt x="24" y="126"/>
                  <a:pt x="24" y="138"/>
                </a:cubicBezTo>
                <a:cubicBezTo>
                  <a:pt x="24" y="152"/>
                  <a:pt x="28" y="166"/>
                  <a:pt x="31" y="178"/>
                </a:cubicBezTo>
                <a:cubicBezTo>
                  <a:pt x="33" y="184"/>
                  <a:pt x="35" y="190"/>
                  <a:pt x="36" y="196"/>
                </a:cubicBezTo>
                <a:cubicBezTo>
                  <a:pt x="36" y="198"/>
                  <a:pt x="38" y="199"/>
                  <a:pt x="40" y="199"/>
                </a:cubicBezTo>
                <a:cubicBezTo>
                  <a:pt x="40" y="199"/>
                  <a:pt x="41" y="199"/>
                  <a:pt x="41" y="199"/>
                </a:cubicBezTo>
                <a:cubicBezTo>
                  <a:pt x="43" y="199"/>
                  <a:pt x="44" y="197"/>
                  <a:pt x="44" y="195"/>
                </a:cubicBezTo>
                <a:cubicBezTo>
                  <a:pt x="43" y="188"/>
                  <a:pt x="41" y="182"/>
                  <a:pt x="39" y="175"/>
                </a:cubicBezTo>
                <a:cubicBezTo>
                  <a:pt x="35" y="163"/>
                  <a:pt x="32" y="151"/>
                  <a:pt x="32" y="138"/>
                </a:cubicBezTo>
                <a:close/>
                <a:moveTo>
                  <a:pt x="155" y="103"/>
                </a:moveTo>
                <a:cubicBezTo>
                  <a:pt x="154" y="98"/>
                  <a:pt x="154" y="93"/>
                  <a:pt x="153" y="86"/>
                </a:cubicBezTo>
                <a:cubicBezTo>
                  <a:pt x="152" y="74"/>
                  <a:pt x="152" y="74"/>
                  <a:pt x="152" y="74"/>
                </a:cubicBezTo>
                <a:cubicBezTo>
                  <a:pt x="5" y="74"/>
                  <a:pt x="5" y="74"/>
                  <a:pt x="5" y="74"/>
                </a:cubicBezTo>
                <a:cubicBezTo>
                  <a:pt x="3" y="86"/>
                  <a:pt x="3" y="86"/>
                  <a:pt x="3" y="86"/>
                </a:cubicBezTo>
                <a:cubicBezTo>
                  <a:pt x="1" y="101"/>
                  <a:pt x="0" y="109"/>
                  <a:pt x="0" y="129"/>
                </a:cubicBezTo>
                <a:cubicBezTo>
                  <a:pt x="0" y="152"/>
                  <a:pt x="6" y="173"/>
                  <a:pt x="12" y="194"/>
                </a:cubicBezTo>
                <a:cubicBezTo>
                  <a:pt x="15" y="205"/>
                  <a:pt x="18" y="213"/>
                  <a:pt x="20" y="223"/>
                </a:cubicBezTo>
                <a:cubicBezTo>
                  <a:pt x="21" y="226"/>
                  <a:pt x="21" y="226"/>
                  <a:pt x="21" y="226"/>
                </a:cubicBezTo>
                <a:cubicBezTo>
                  <a:pt x="135" y="226"/>
                  <a:pt x="135" y="226"/>
                  <a:pt x="135" y="226"/>
                </a:cubicBezTo>
                <a:cubicBezTo>
                  <a:pt x="136" y="223"/>
                  <a:pt x="136" y="223"/>
                  <a:pt x="136" y="223"/>
                </a:cubicBezTo>
                <a:cubicBezTo>
                  <a:pt x="138" y="213"/>
                  <a:pt x="140" y="205"/>
                  <a:pt x="143" y="194"/>
                </a:cubicBezTo>
                <a:cubicBezTo>
                  <a:pt x="144" y="192"/>
                  <a:pt x="144" y="189"/>
                  <a:pt x="145" y="187"/>
                </a:cubicBezTo>
                <a:cubicBezTo>
                  <a:pt x="147" y="188"/>
                  <a:pt x="149" y="188"/>
                  <a:pt x="150" y="188"/>
                </a:cubicBezTo>
                <a:cubicBezTo>
                  <a:pt x="173" y="188"/>
                  <a:pt x="192" y="169"/>
                  <a:pt x="192" y="145"/>
                </a:cubicBezTo>
                <a:cubicBezTo>
                  <a:pt x="192" y="124"/>
                  <a:pt x="176" y="106"/>
                  <a:pt x="155" y="103"/>
                </a:cubicBezTo>
                <a:close/>
                <a:moveTo>
                  <a:pt x="147" y="140"/>
                </a:moveTo>
                <a:cubicBezTo>
                  <a:pt x="147" y="141"/>
                  <a:pt x="147" y="142"/>
                  <a:pt x="146" y="144"/>
                </a:cubicBezTo>
                <a:cubicBezTo>
                  <a:pt x="146" y="145"/>
                  <a:pt x="146" y="146"/>
                  <a:pt x="146" y="148"/>
                </a:cubicBezTo>
                <a:cubicBezTo>
                  <a:pt x="146" y="149"/>
                  <a:pt x="146" y="150"/>
                  <a:pt x="145" y="151"/>
                </a:cubicBezTo>
                <a:cubicBezTo>
                  <a:pt x="145" y="152"/>
                  <a:pt x="145" y="154"/>
                  <a:pt x="145" y="155"/>
                </a:cubicBezTo>
                <a:cubicBezTo>
                  <a:pt x="145" y="156"/>
                  <a:pt x="144" y="157"/>
                  <a:pt x="144" y="158"/>
                </a:cubicBezTo>
                <a:cubicBezTo>
                  <a:pt x="144" y="159"/>
                  <a:pt x="144" y="161"/>
                  <a:pt x="143" y="162"/>
                </a:cubicBezTo>
                <a:cubicBezTo>
                  <a:pt x="143" y="163"/>
                  <a:pt x="143" y="163"/>
                  <a:pt x="143" y="163"/>
                </a:cubicBezTo>
                <a:cubicBezTo>
                  <a:pt x="142" y="169"/>
                  <a:pt x="140" y="175"/>
                  <a:pt x="138" y="181"/>
                </a:cubicBezTo>
                <a:cubicBezTo>
                  <a:pt x="138" y="182"/>
                  <a:pt x="138" y="182"/>
                  <a:pt x="138" y="182"/>
                </a:cubicBezTo>
                <a:cubicBezTo>
                  <a:pt x="137" y="185"/>
                  <a:pt x="137" y="185"/>
                  <a:pt x="137" y="185"/>
                </a:cubicBezTo>
                <a:cubicBezTo>
                  <a:pt x="137" y="187"/>
                  <a:pt x="136" y="189"/>
                  <a:pt x="135" y="192"/>
                </a:cubicBezTo>
                <a:cubicBezTo>
                  <a:pt x="133" y="201"/>
                  <a:pt x="131" y="209"/>
                  <a:pt x="129" y="218"/>
                </a:cubicBezTo>
                <a:cubicBezTo>
                  <a:pt x="27" y="218"/>
                  <a:pt x="27" y="218"/>
                  <a:pt x="27" y="218"/>
                </a:cubicBezTo>
                <a:cubicBezTo>
                  <a:pt x="25" y="209"/>
                  <a:pt x="23" y="201"/>
                  <a:pt x="20" y="192"/>
                </a:cubicBezTo>
                <a:cubicBezTo>
                  <a:pt x="14" y="172"/>
                  <a:pt x="8" y="151"/>
                  <a:pt x="8" y="129"/>
                </a:cubicBezTo>
                <a:cubicBezTo>
                  <a:pt x="8" y="110"/>
                  <a:pt x="9" y="102"/>
                  <a:pt x="11" y="87"/>
                </a:cubicBezTo>
                <a:cubicBezTo>
                  <a:pt x="12" y="82"/>
                  <a:pt x="12" y="82"/>
                  <a:pt x="12" y="82"/>
                </a:cubicBezTo>
                <a:cubicBezTo>
                  <a:pt x="144" y="82"/>
                  <a:pt x="144" y="82"/>
                  <a:pt x="144" y="82"/>
                </a:cubicBezTo>
                <a:cubicBezTo>
                  <a:pt x="145" y="87"/>
                  <a:pt x="145" y="87"/>
                  <a:pt x="145" y="87"/>
                </a:cubicBezTo>
                <a:cubicBezTo>
                  <a:pt x="146" y="93"/>
                  <a:pt x="146" y="98"/>
                  <a:pt x="147" y="103"/>
                </a:cubicBezTo>
                <a:cubicBezTo>
                  <a:pt x="146" y="103"/>
                  <a:pt x="146" y="103"/>
                  <a:pt x="146" y="103"/>
                </a:cubicBezTo>
                <a:cubicBezTo>
                  <a:pt x="147" y="108"/>
                  <a:pt x="147" y="108"/>
                  <a:pt x="147" y="108"/>
                </a:cubicBezTo>
                <a:cubicBezTo>
                  <a:pt x="147" y="114"/>
                  <a:pt x="147" y="120"/>
                  <a:pt x="147" y="129"/>
                </a:cubicBezTo>
                <a:cubicBezTo>
                  <a:pt x="147" y="132"/>
                  <a:pt x="147" y="134"/>
                  <a:pt x="147" y="137"/>
                </a:cubicBezTo>
                <a:cubicBezTo>
                  <a:pt x="147" y="138"/>
                  <a:pt x="147" y="139"/>
                  <a:pt x="147" y="140"/>
                </a:cubicBezTo>
                <a:close/>
                <a:moveTo>
                  <a:pt x="147" y="180"/>
                </a:moveTo>
                <a:cubicBezTo>
                  <a:pt x="148" y="178"/>
                  <a:pt x="148" y="176"/>
                  <a:pt x="148" y="175"/>
                </a:cubicBezTo>
                <a:cubicBezTo>
                  <a:pt x="149" y="174"/>
                  <a:pt x="149" y="174"/>
                  <a:pt x="149" y="173"/>
                </a:cubicBezTo>
                <a:cubicBezTo>
                  <a:pt x="149" y="171"/>
                  <a:pt x="150" y="170"/>
                  <a:pt x="150" y="168"/>
                </a:cubicBezTo>
                <a:cubicBezTo>
                  <a:pt x="150" y="167"/>
                  <a:pt x="150" y="167"/>
                  <a:pt x="151" y="166"/>
                </a:cubicBezTo>
                <a:cubicBezTo>
                  <a:pt x="152" y="161"/>
                  <a:pt x="153" y="156"/>
                  <a:pt x="153" y="151"/>
                </a:cubicBezTo>
                <a:cubicBezTo>
                  <a:pt x="154" y="150"/>
                  <a:pt x="154" y="149"/>
                  <a:pt x="154" y="148"/>
                </a:cubicBezTo>
                <a:cubicBezTo>
                  <a:pt x="154" y="146"/>
                  <a:pt x="154" y="145"/>
                  <a:pt x="154" y="144"/>
                </a:cubicBezTo>
                <a:cubicBezTo>
                  <a:pt x="155" y="143"/>
                  <a:pt x="155" y="141"/>
                  <a:pt x="155" y="140"/>
                </a:cubicBezTo>
                <a:cubicBezTo>
                  <a:pt x="155" y="139"/>
                  <a:pt x="155" y="138"/>
                  <a:pt x="155" y="137"/>
                </a:cubicBezTo>
                <a:cubicBezTo>
                  <a:pt x="155" y="134"/>
                  <a:pt x="155" y="132"/>
                  <a:pt x="155" y="129"/>
                </a:cubicBezTo>
                <a:cubicBezTo>
                  <a:pt x="155" y="122"/>
                  <a:pt x="155" y="117"/>
                  <a:pt x="155" y="112"/>
                </a:cubicBezTo>
                <a:cubicBezTo>
                  <a:pt x="171" y="114"/>
                  <a:pt x="184" y="128"/>
                  <a:pt x="184" y="145"/>
                </a:cubicBezTo>
                <a:cubicBezTo>
                  <a:pt x="184" y="165"/>
                  <a:pt x="167" y="181"/>
                  <a:pt x="147" y="180"/>
                </a:cubicBezTo>
                <a:close/>
                <a:moveTo>
                  <a:pt x="68" y="39"/>
                </a:moveTo>
                <a:cubicBezTo>
                  <a:pt x="75" y="46"/>
                  <a:pt x="75" y="57"/>
                  <a:pt x="68" y="64"/>
                </a:cubicBezTo>
                <a:cubicBezTo>
                  <a:pt x="66" y="66"/>
                  <a:pt x="66" y="68"/>
                  <a:pt x="68" y="70"/>
                </a:cubicBezTo>
                <a:cubicBezTo>
                  <a:pt x="69" y="71"/>
                  <a:pt x="70" y="71"/>
                  <a:pt x="71" y="71"/>
                </a:cubicBezTo>
                <a:cubicBezTo>
                  <a:pt x="72" y="71"/>
                  <a:pt x="73" y="71"/>
                  <a:pt x="74" y="70"/>
                </a:cubicBezTo>
                <a:cubicBezTo>
                  <a:pt x="84" y="60"/>
                  <a:pt x="84" y="43"/>
                  <a:pt x="74" y="33"/>
                </a:cubicBezTo>
                <a:cubicBezTo>
                  <a:pt x="73" y="33"/>
                  <a:pt x="73" y="33"/>
                  <a:pt x="73" y="32"/>
                </a:cubicBezTo>
                <a:cubicBezTo>
                  <a:pt x="66" y="25"/>
                  <a:pt x="66" y="14"/>
                  <a:pt x="73" y="7"/>
                </a:cubicBezTo>
                <a:cubicBezTo>
                  <a:pt x="74" y="6"/>
                  <a:pt x="74" y="3"/>
                  <a:pt x="73" y="2"/>
                </a:cubicBezTo>
                <a:cubicBezTo>
                  <a:pt x="71" y="0"/>
                  <a:pt x="69" y="0"/>
                  <a:pt x="67" y="2"/>
                </a:cubicBezTo>
                <a:cubicBezTo>
                  <a:pt x="57" y="12"/>
                  <a:pt x="57" y="28"/>
                  <a:pt x="67" y="38"/>
                </a:cubicBezTo>
                <a:cubicBezTo>
                  <a:pt x="68" y="39"/>
                  <a:pt x="68" y="39"/>
                  <a:pt x="68" y="39"/>
                </a:cubicBezTo>
                <a:close/>
                <a:moveTo>
                  <a:pt x="29" y="46"/>
                </a:moveTo>
                <a:cubicBezTo>
                  <a:pt x="31" y="48"/>
                  <a:pt x="32" y="52"/>
                  <a:pt x="32" y="55"/>
                </a:cubicBezTo>
                <a:cubicBezTo>
                  <a:pt x="32" y="58"/>
                  <a:pt x="31" y="62"/>
                  <a:pt x="28" y="64"/>
                </a:cubicBezTo>
                <a:cubicBezTo>
                  <a:pt x="27" y="66"/>
                  <a:pt x="27" y="68"/>
                  <a:pt x="28" y="70"/>
                </a:cubicBezTo>
                <a:cubicBezTo>
                  <a:pt x="29" y="71"/>
                  <a:pt x="30" y="71"/>
                  <a:pt x="31" y="71"/>
                </a:cubicBezTo>
                <a:cubicBezTo>
                  <a:pt x="32" y="71"/>
                  <a:pt x="33" y="71"/>
                  <a:pt x="34" y="70"/>
                </a:cubicBezTo>
                <a:cubicBezTo>
                  <a:pt x="38" y="66"/>
                  <a:pt x="40" y="61"/>
                  <a:pt x="40" y="55"/>
                </a:cubicBezTo>
                <a:cubicBezTo>
                  <a:pt x="40" y="49"/>
                  <a:pt x="38" y="44"/>
                  <a:pt x="34" y="40"/>
                </a:cubicBezTo>
                <a:cubicBezTo>
                  <a:pt x="34" y="40"/>
                  <a:pt x="33" y="40"/>
                  <a:pt x="33" y="40"/>
                </a:cubicBezTo>
                <a:cubicBezTo>
                  <a:pt x="28" y="34"/>
                  <a:pt x="28" y="26"/>
                  <a:pt x="33" y="21"/>
                </a:cubicBezTo>
                <a:cubicBezTo>
                  <a:pt x="35" y="20"/>
                  <a:pt x="35" y="17"/>
                  <a:pt x="33" y="16"/>
                </a:cubicBezTo>
                <a:cubicBezTo>
                  <a:pt x="32" y="14"/>
                  <a:pt x="29" y="14"/>
                  <a:pt x="28" y="16"/>
                </a:cubicBezTo>
                <a:cubicBezTo>
                  <a:pt x="20" y="24"/>
                  <a:pt x="20" y="37"/>
                  <a:pt x="28" y="45"/>
                </a:cubicBezTo>
                <a:cubicBezTo>
                  <a:pt x="28" y="46"/>
                  <a:pt x="28" y="46"/>
                  <a:pt x="29" y="46"/>
                </a:cubicBezTo>
                <a:close/>
                <a:moveTo>
                  <a:pt x="112" y="46"/>
                </a:moveTo>
                <a:cubicBezTo>
                  <a:pt x="114" y="48"/>
                  <a:pt x="115" y="52"/>
                  <a:pt x="115" y="55"/>
                </a:cubicBezTo>
                <a:cubicBezTo>
                  <a:pt x="115" y="58"/>
                  <a:pt x="114" y="62"/>
                  <a:pt x="112" y="64"/>
                </a:cubicBezTo>
                <a:cubicBezTo>
                  <a:pt x="110" y="66"/>
                  <a:pt x="110" y="68"/>
                  <a:pt x="112" y="70"/>
                </a:cubicBezTo>
                <a:cubicBezTo>
                  <a:pt x="112" y="71"/>
                  <a:pt x="113" y="71"/>
                  <a:pt x="115" y="71"/>
                </a:cubicBezTo>
                <a:cubicBezTo>
                  <a:pt x="116" y="71"/>
                  <a:pt x="117" y="71"/>
                  <a:pt x="117" y="70"/>
                </a:cubicBezTo>
                <a:cubicBezTo>
                  <a:pt x="121" y="66"/>
                  <a:pt x="123" y="61"/>
                  <a:pt x="123" y="55"/>
                </a:cubicBezTo>
                <a:cubicBezTo>
                  <a:pt x="123" y="49"/>
                  <a:pt x="121" y="44"/>
                  <a:pt x="117" y="40"/>
                </a:cubicBezTo>
                <a:cubicBezTo>
                  <a:pt x="117" y="40"/>
                  <a:pt x="117" y="40"/>
                  <a:pt x="117" y="40"/>
                </a:cubicBezTo>
                <a:cubicBezTo>
                  <a:pt x="112" y="34"/>
                  <a:pt x="112" y="26"/>
                  <a:pt x="117" y="21"/>
                </a:cubicBezTo>
                <a:cubicBezTo>
                  <a:pt x="118" y="20"/>
                  <a:pt x="118" y="17"/>
                  <a:pt x="117" y="16"/>
                </a:cubicBezTo>
                <a:cubicBezTo>
                  <a:pt x="115" y="14"/>
                  <a:pt x="113" y="14"/>
                  <a:pt x="111" y="16"/>
                </a:cubicBezTo>
                <a:cubicBezTo>
                  <a:pt x="103" y="24"/>
                  <a:pt x="103" y="37"/>
                  <a:pt x="111" y="45"/>
                </a:cubicBezTo>
                <a:cubicBezTo>
                  <a:pt x="111" y="46"/>
                  <a:pt x="112" y="46"/>
                  <a:pt x="112" y="46"/>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20"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17" name="文本框 16"/>
          <p:cNvSpPr txBox="1"/>
          <p:nvPr/>
        </p:nvSpPr>
        <p:spPr>
          <a:xfrm>
            <a:off x="3080964" y="1854911"/>
            <a:ext cx="8213024" cy="3416320"/>
          </a:xfrm>
          <a:prstGeom prst="rect">
            <a:avLst/>
          </a:prstGeom>
          <a:noFill/>
        </p:spPr>
        <p:txBody>
          <a:bodyPr wrap="square" rtlCol="0">
            <a:spAutoFit/>
          </a:bodyPr>
          <a:lstStyle/>
          <a:p>
            <a:r>
              <a:rPr lang="zh-CN" altLang="en-US" sz="2400" b="1" dirty="0">
                <a:latin typeface="宋体" pitchFamily="2" charset="-122"/>
                <a:ea typeface="宋体" pitchFamily="2" charset="-122"/>
              </a:rPr>
              <a:t>包</a:t>
            </a:r>
            <a:r>
              <a:rPr lang="zh-CN" altLang="en-US" sz="2400" dirty="0">
                <a:latin typeface="宋体" pitchFamily="2" charset="-122"/>
                <a:ea typeface="宋体" pitchFamily="2" charset="-122"/>
              </a:rPr>
              <a:t>是一种</a:t>
            </a:r>
            <a:r>
              <a:rPr lang="zh-CN" altLang="en-US" sz="2400" b="1" dirty="0">
                <a:latin typeface="宋体" pitchFamily="2" charset="-122"/>
                <a:ea typeface="宋体" pitchFamily="2" charset="-122"/>
              </a:rPr>
              <a:t>把元素组织到一起的通用机制</a:t>
            </a:r>
            <a:r>
              <a:rPr lang="zh-CN" altLang="en-US" sz="2400" dirty="0">
                <a:latin typeface="宋体" pitchFamily="2" charset="-122"/>
                <a:ea typeface="宋体" pitchFamily="2" charset="-122"/>
              </a:rPr>
              <a:t>，包可以嵌套与其他包中。</a:t>
            </a:r>
            <a:endParaRPr lang="en-US" altLang="zh-CN" sz="2400" dirty="0">
              <a:latin typeface="宋体" pitchFamily="2" charset="-122"/>
              <a:ea typeface="宋体" pitchFamily="2" charset="-122"/>
            </a:endParaRPr>
          </a:p>
          <a:p>
            <a:r>
              <a:rPr lang="zh-CN" altLang="en-US" sz="2400" b="1" dirty="0">
                <a:latin typeface="宋体" pitchFamily="2" charset="-122"/>
                <a:ea typeface="宋体" pitchFamily="2" charset="-122"/>
              </a:rPr>
              <a:t>包</a:t>
            </a:r>
            <a:r>
              <a:rPr lang="zh-CN" altLang="en-US" sz="2400" dirty="0">
                <a:latin typeface="宋体" pitchFamily="2" charset="-122"/>
                <a:ea typeface="宋体" pitchFamily="2" charset="-122"/>
              </a:rPr>
              <a:t>是一个</a:t>
            </a:r>
            <a:r>
              <a:rPr lang="zh-CN" altLang="en-US" sz="2400" b="1" dirty="0">
                <a:latin typeface="宋体" pitchFamily="2" charset="-122"/>
                <a:ea typeface="宋体" pitchFamily="2" charset="-122"/>
              </a:rPr>
              <a:t>命名空间</a:t>
            </a:r>
            <a:r>
              <a:rPr lang="zh-CN" altLang="en-US" sz="2400" dirty="0">
                <a:latin typeface="宋体" pitchFamily="2" charset="-122"/>
                <a:ea typeface="宋体" pitchFamily="2" charset="-122"/>
              </a:rPr>
              <a:t>，也是一个</a:t>
            </a:r>
            <a:r>
              <a:rPr lang="zh-CN" altLang="en-US" sz="2400" b="1" dirty="0">
                <a:latin typeface="宋体" pitchFamily="2" charset="-122"/>
                <a:ea typeface="宋体" pitchFamily="2" charset="-122"/>
              </a:rPr>
              <a:t>元素</a:t>
            </a:r>
            <a:r>
              <a:rPr lang="zh-CN" altLang="en-US" sz="2400" dirty="0">
                <a:latin typeface="宋体" pitchFamily="2" charset="-122"/>
                <a:ea typeface="宋体" pitchFamily="2" charset="-122"/>
              </a:rPr>
              <a:t>。可以包含在其他命名空间中。包可以拥有其他包或与其他包合并，它的元素可以导入包命名空间中。</a:t>
            </a:r>
            <a:endParaRPr lang="zh-CN" altLang="en-US" sz="2400" dirty="0">
              <a:latin typeface="宋体" pitchFamily="2" charset="-122"/>
              <a:ea typeface="宋体" pitchFamily="2" charset="-122"/>
            </a:endParaRPr>
          </a:p>
          <a:p>
            <a:endParaRPr lang="en-US" altLang="zh-CN" sz="2400" dirty="0">
              <a:latin typeface="宋体" pitchFamily="2" charset="-122"/>
              <a:ea typeface="宋体" pitchFamily="2" charset="-122"/>
            </a:endParaRPr>
          </a:p>
          <a:p>
            <a:r>
              <a:rPr lang="zh-CN" altLang="en-US" sz="2400" b="1" dirty="0">
                <a:latin typeface="宋体" pitchFamily="2" charset="-122"/>
                <a:ea typeface="宋体" pitchFamily="2" charset="-122"/>
              </a:rPr>
              <a:t>包图</a:t>
            </a:r>
            <a:r>
              <a:rPr lang="zh-CN" altLang="en-US" sz="2400" dirty="0">
                <a:latin typeface="宋体" pitchFamily="2" charset="-122"/>
                <a:ea typeface="宋体" pitchFamily="2" charset="-122"/>
              </a:rPr>
              <a:t>用于描述</a:t>
            </a:r>
            <a:r>
              <a:rPr lang="zh-CN" altLang="en-US" sz="2400" b="1" dirty="0">
                <a:latin typeface="宋体" pitchFamily="2" charset="-122"/>
                <a:ea typeface="宋体" pitchFamily="2" charset="-122"/>
              </a:rPr>
              <a:t>包与包之间的关系</a:t>
            </a:r>
            <a:r>
              <a:rPr lang="zh-CN" altLang="en-US" sz="2400" dirty="0">
                <a:latin typeface="宋体" pitchFamily="2" charset="-122"/>
                <a:ea typeface="宋体" pitchFamily="2" charset="-122"/>
              </a:rPr>
              <a:t>，包的图标是一个</a:t>
            </a:r>
            <a:r>
              <a:rPr lang="zh-CN" altLang="en-US" sz="2400" b="1" dirty="0">
                <a:latin typeface="宋体" pitchFamily="2" charset="-122"/>
                <a:ea typeface="宋体" pitchFamily="2" charset="-122"/>
              </a:rPr>
              <a:t>带标签的文件夹</a:t>
            </a:r>
            <a:r>
              <a:rPr lang="zh-CN" altLang="en-US" sz="2400" dirty="0">
                <a:latin typeface="宋体" pitchFamily="2" charset="-122"/>
                <a:ea typeface="宋体" pitchFamily="2" charset="-122"/>
              </a:rPr>
              <a:t>。包图描绘模型元素在包内的组织和依赖关系，包括包的导入和包扩展，它们还提供相应命名空间的可视化。</a:t>
            </a:r>
            <a:endParaRPr lang="en-US" altLang="zh-CN" sz="2400" dirty="0">
              <a:latin typeface="宋体" pitchFamily="2" charset="-122"/>
              <a:ea typeface="宋体" pitchFamily="2" charset="-122"/>
            </a:endParaRPr>
          </a:p>
        </p:txBody>
      </p:sp>
      <p:pic>
        <p:nvPicPr>
          <p:cNvPr id="9" name="图片 8"/>
          <p:cNvPicPr>
            <a:picLocks noChangeAspect="1"/>
          </p:cNvPicPr>
          <p:nvPr/>
        </p:nvPicPr>
        <p:blipFill>
          <a:blip r:embed="rId1"/>
          <a:stretch>
            <a:fillRect/>
          </a:stretch>
        </p:blipFill>
        <p:spPr>
          <a:xfrm>
            <a:off x="153485" y="1604358"/>
            <a:ext cx="2927479" cy="2532940"/>
          </a:xfrm>
          <a:prstGeom prst="rect">
            <a:avLst/>
          </a:prstGeo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30399" y="414452"/>
            <a:ext cx="3695246"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3.1 </a:t>
            </a:r>
            <a:r>
              <a:rPr lang="zh-CN" altLang="en-US" sz="3600" b="1" dirty="0">
                <a:solidFill>
                  <a:schemeClr val="accent5">
                    <a:lumMod val="50000"/>
                  </a:schemeClr>
                </a:solidFill>
                <a:latin typeface="宋体" pitchFamily="2" charset="-122"/>
                <a:ea typeface="宋体" pitchFamily="2" charset="-122"/>
                <a:cs typeface="+mn-ea"/>
                <a:sym typeface="+mn-lt"/>
              </a:rPr>
              <a:t>包图概述</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200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 calcmode="lin" valueType="num">
                                      <p:cBhvr>
                                        <p:cTn id="9" dur="500" fill="hold"/>
                                        <p:tgtEl>
                                          <p:spTgt spid="69"/>
                                        </p:tgtEl>
                                        <p:attrNameLst>
                                          <p:attrName>style.rotation</p:attrName>
                                        </p:attrNameLst>
                                      </p:cBhvr>
                                      <p:tavLst>
                                        <p:tav tm="0">
                                          <p:val>
                                            <p:fltVal val="360"/>
                                          </p:val>
                                        </p:tav>
                                        <p:tav tm="100000">
                                          <p:val>
                                            <p:fltVal val="0"/>
                                          </p:val>
                                        </p:tav>
                                      </p:tavLst>
                                    </p:anim>
                                    <p:animEffect transition="in" filter="fade">
                                      <p:cBhvr>
                                        <p:cTn id="10" dur="500"/>
                                        <p:tgtEl>
                                          <p:spTgt spid="69"/>
                                        </p:tgtEl>
                                      </p:cBhvr>
                                    </p:animEffect>
                                  </p:childTnLst>
                                </p:cTn>
                              </p:par>
                              <p:par>
                                <p:cTn id="11" presetID="49" presetClass="entr" presetSubtype="0" decel="100000" fill="hold" grpId="0" nodeType="withEffect">
                                  <p:stCondLst>
                                    <p:cond delay="2250"/>
                                  </p:stCondLst>
                                  <p:childTnLst>
                                    <p:set>
                                      <p:cBhvr>
                                        <p:cTn id="12" dur="1" fill="hold">
                                          <p:stCondLst>
                                            <p:cond delay="0"/>
                                          </p:stCondLst>
                                        </p:cTn>
                                        <p:tgtEl>
                                          <p:spTgt spid="68"/>
                                        </p:tgtEl>
                                        <p:attrNameLst>
                                          <p:attrName>style.visibility</p:attrName>
                                        </p:attrNameLst>
                                      </p:cBhvr>
                                      <p:to>
                                        <p:strVal val="visible"/>
                                      </p:to>
                                    </p:set>
                                    <p:anim calcmode="lin" valueType="num">
                                      <p:cBhvr>
                                        <p:cTn id="13" dur="500" fill="hold"/>
                                        <p:tgtEl>
                                          <p:spTgt spid="68"/>
                                        </p:tgtEl>
                                        <p:attrNameLst>
                                          <p:attrName>ppt_w</p:attrName>
                                        </p:attrNameLst>
                                      </p:cBhvr>
                                      <p:tavLst>
                                        <p:tav tm="0">
                                          <p:val>
                                            <p:fltVal val="0"/>
                                          </p:val>
                                        </p:tav>
                                        <p:tav tm="100000">
                                          <p:val>
                                            <p:strVal val="#ppt_w"/>
                                          </p:val>
                                        </p:tav>
                                      </p:tavLst>
                                    </p:anim>
                                    <p:anim calcmode="lin" valueType="num">
                                      <p:cBhvr>
                                        <p:cTn id="14" dur="500" fill="hold"/>
                                        <p:tgtEl>
                                          <p:spTgt spid="68"/>
                                        </p:tgtEl>
                                        <p:attrNameLst>
                                          <p:attrName>ppt_h</p:attrName>
                                        </p:attrNameLst>
                                      </p:cBhvr>
                                      <p:tavLst>
                                        <p:tav tm="0">
                                          <p:val>
                                            <p:fltVal val="0"/>
                                          </p:val>
                                        </p:tav>
                                        <p:tav tm="100000">
                                          <p:val>
                                            <p:strVal val="#ppt_h"/>
                                          </p:val>
                                        </p:tav>
                                      </p:tavLst>
                                    </p:anim>
                                    <p:anim calcmode="lin" valueType="num">
                                      <p:cBhvr>
                                        <p:cTn id="15" dur="500" fill="hold"/>
                                        <p:tgtEl>
                                          <p:spTgt spid="68"/>
                                        </p:tgtEl>
                                        <p:attrNameLst>
                                          <p:attrName>style.rotation</p:attrName>
                                        </p:attrNameLst>
                                      </p:cBhvr>
                                      <p:tavLst>
                                        <p:tav tm="0">
                                          <p:val>
                                            <p:fltVal val="360"/>
                                          </p:val>
                                        </p:tav>
                                        <p:tav tm="100000">
                                          <p:val>
                                            <p:fltVal val="0"/>
                                          </p:val>
                                        </p:tav>
                                      </p:tavLst>
                                    </p:anim>
                                    <p:animEffect transition="in" filter="fade">
                                      <p:cBhvr>
                                        <p:cTn id="16" dur="500"/>
                                        <p:tgtEl>
                                          <p:spTgt spid="68"/>
                                        </p:tgtEl>
                                      </p:cBhvr>
                                    </p:animEffect>
                                  </p:childTnLst>
                                </p:cTn>
                              </p:par>
                              <p:par>
                                <p:cTn id="17" presetID="2" presetClass="entr" presetSubtype="1"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10896" y="1443224"/>
            <a:ext cx="3570208" cy="35394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01</a:t>
            </a:r>
            <a:endParaRPr kumimoji="0" lang="en-US" altLang="zh-CN" sz="4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类图和</a:t>
            </a:r>
            <a:endParaRPr kumimoji="0" lang="en-US" altLang="zh-CN" sz="8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对象图</a:t>
            </a:r>
            <a:endParaRPr kumimoji="0" lang="zh-CN" altLang="en-US" sz="8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a:xfrm>
            <a:off x="0" y="1809745"/>
            <a:ext cx="12192000" cy="5048255"/>
          </a:xfrm>
        </p:spPr>
      </p:pic>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741623" y="1365219"/>
            <a:ext cx="8708753" cy="5048254"/>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68370" y="288419"/>
            <a:ext cx="4454184"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3.2 </a:t>
            </a:r>
            <a:r>
              <a:rPr lang="zh-CN" altLang="en-US" sz="3600" b="1" dirty="0">
                <a:solidFill>
                  <a:schemeClr val="accent5">
                    <a:lumMod val="50000"/>
                  </a:schemeClr>
                </a:solidFill>
                <a:latin typeface="宋体" pitchFamily="2" charset="-122"/>
                <a:ea typeface="宋体" pitchFamily="2" charset="-122"/>
                <a:cs typeface="+mn-ea"/>
                <a:sym typeface="+mn-lt"/>
              </a:rPr>
              <a:t>包之间的关系</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7"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0558" y="342490"/>
            <a:ext cx="9637484" cy="707886"/>
          </a:xfrm>
          <a:prstGeom prst="rect">
            <a:avLst/>
          </a:prstGeom>
          <a:noFill/>
        </p:spPr>
        <p:txBody>
          <a:bodyPr wrap="square" rtlCol="0">
            <a:spAutoFit/>
          </a:bodyPr>
          <a:lstStyle/>
          <a:p>
            <a:pPr algn="ctr"/>
            <a:r>
              <a:rPr lang="zh-CN" altLang="en-US" sz="4000" b="1" dirty="0">
                <a:latin typeface="宋体" pitchFamily="2" charset="-122"/>
                <a:ea typeface="宋体" pitchFamily="2" charset="-122"/>
                <a:cs typeface="+mn-ea"/>
                <a:sym typeface="+mn-lt"/>
              </a:rPr>
              <a:t>引入关系</a:t>
            </a:r>
            <a:endParaRPr lang="en-US" sz="4000" b="1" dirty="0">
              <a:latin typeface="宋体" pitchFamily="2" charset="-122"/>
              <a:ea typeface="宋体" pitchFamily="2" charset="-122"/>
              <a:cs typeface="+mn-ea"/>
              <a:sym typeface="+mn-lt"/>
            </a:endParaRPr>
          </a:p>
        </p:txBody>
      </p:sp>
      <p:grpSp>
        <p:nvGrpSpPr>
          <p:cNvPr id="28" name="Group 1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492749" y="1050376"/>
            <a:ext cx="603251" cy="0"/>
            <a:chOff x="7150100" y="3662052"/>
            <a:chExt cx="603250" cy="0"/>
          </a:xfrm>
        </p:grpSpPr>
        <p:cxnSp>
          <p:nvCxnSpPr>
            <p:cNvPr id="29" name="Straight Connector 14"/>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1904999" y="1687581"/>
            <a:ext cx="8381999" cy="1631216"/>
          </a:xfrm>
          <a:prstGeom prst="rect">
            <a:avLst/>
          </a:prstGeom>
          <a:noFill/>
        </p:spPr>
        <p:txBody>
          <a:bodyPr wrap="square" rtlCol="0">
            <a:spAutoFit/>
          </a:bodyPr>
          <a:lstStyle/>
          <a:p>
            <a:r>
              <a:rPr lang="zh-CN" altLang="en-US" sz="2000" b="1" dirty="0">
                <a:latin typeface="宋体" pitchFamily="2" charset="-122"/>
                <a:ea typeface="宋体" pitchFamily="2" charset="-122"/>
              </a:rPr>
              <a:t>引入关系</a:t>
            </a:r>
            <a:r>
              <a:rPr lang="zh-CN" altLang="en-US" sz="2000" dirty="0">
                <a:latin typeface="宋体" pitchFamily="2" charset="-122"/>
                <a:ea typeface="宋体" pitchFamily="2" charset="-122"/>
              </a:rPr>
              <a:t>：一个包中的类可以被另一个指定包（以及嵌套于其中的那些包）中的</a:t>
            </a:r>
            <a:r>
              <a:rPr lang="zh-CN" altLang="en-US" sz="2000" b="1" dirty="0">
                <a:latin typeface="宋体" pitchFamily="2" charset="-122"/>
                <a:ea typeface="宋体" pitchFamily="2" charset="-122"/>
              </a:rPr>
              <a:t>类引用</a:t>
            </a:r>
            <a:r>
              <a:rPr lang="zh-CN" altLang="en-US" sz="2000" dirty="0">
                <a:latin typeface="宋体" pitchFamily="2" charset="-122"/>
                <a:ea typeface="宋体" pitchFamily="2" charset="-122"/>
              </a:rPr>
              <a:t>。</a:t>
            </a:r>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引入关系是</a:t>
            </a:r>
            <a:r>
              <a:rPr lang="zh-CN" altLang="en-US" sz="2000" b="1" dirty="0">
                <a:latin typeface="宋体" pitchFamily="2" charset="-122"/>
                <a:ea typeface="宋体" pitchFamily="2" charset="-122"/>
              </a:rPr>
              <a:t>依赖关系</a:t>
            </a:r>
            <a:r>
              <a:rPr lang="zh-CN" altLang="en-US" sz="2000" dirty="0">
                <a:latin typeface="宋体" pitchFamily="2" charset="-122"/>
                <a:ea typeface="宋体" pitchFamily="2" charset="-122"/>
              </a:rPr>
              <a:t>的一种，需要在依赖线上增加一个</a:t>
            </a:r>
            <a:r>
              <a:rPr lang="en-US" altLang="zh-CN" sz="2000" b="1" dirty="0">
                <a:latin typeface="宋体" pitchFamily="2" charset="-122"/>
                <a:ea typeface="宋体" pitchFamily="2" charset="-122"/>
              </a:rPr>
              <a:t>&lt;&lt;import&gt;&gt;</a:t>
            </a:r>
            <a:r>
              <a:rPr lang="zh-CN" altLang="en-US" sz="2000" b="1" dirty="0">
                <a:latin typeface="宋体" pitchFamily="2" charset="-122"/>
                <a:ea typeface="宋体" pitchFamily="2" charset="-122"/>
              </a:rPr>
              <a:t>衍型</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包之间一般依赖关系都属于引入关系</a:t>
            </a:r>
            <a:r>
              <a:rPr lang="zh-CN" altLang="en-US" sz="2000" dirty="0">
                <a:latin typeface="宋体" pitchFamily="2" charset="-122"/>
                <a:ea typeface="宋体" pitchFamily="2" charset="-122"/>
              </a:rPr>
              <a:t>。</a:t>
            </a:r>
            <a:endParaRPr lang="zh-CN" altLang="en-US" sz="2000" dirty="0">
              <a:latin typeface="宋体" pitchFamily="2" charset="-122"/>
              <a:ea typeface="宋体" pitchFamily="2" charset="-122"/>
            </a:endParaRPr>
          </a:p>
          <a:p>
            <a:endParaRPr lang="zh-CN" altLang="en-US" sz="2000" dirty="0">
              <a:latin typeface="宋体" pitchFamily="2" charset="-122"/>
              <a:ea typeface="宋体" pitchFamily="2" charset="-122"/>
            </a:endParaRPr>
          </a:p>
        </p:txBody>
      </p:sp>
      <p:pic>
        <p:nvPicPr>
          <p:cNvPr id="4" name="图片 3"/>
          <p:cNvPicPr>
            <a:picLocks noChangeAspect="1"/>
          </p:cNvPicPr>
          <p:nvPr/>
        </p:nvPicPr>
        <p:blipFill>
          <a:blip r:embed="rId2"/>
          <a:stretch>
            <a:fillRect/>
          </a:stretch>
        </p:blipFill>
        <p:spPr>
          <a:xfrm>
            <a:off x="5308928" y="3186189"/>
            <a:ext cx="4718992" cy="2830070"/>
          </a:xfrm>
          <a:prstGeom prst="rect">
            <a:avLst/>
          </a:prstGeom>
        </p:spPr>
      </p:pic>
      <p:pic>
        <p:nvPicPr>
          <p:cNvPr id="10" name="图片 9"/>
          <p:cNvPicPr>
            <a:picLocks noChangeAspect="1"/>
          </p:cNvPicPr>
          <p:nvPr/>
        </p:nvPicPr>
        <p:blipFill>
          <a:blip r:embed="rId3"/>
          <a:stretch>
            <a:fillRect/>
          </a:stretch>
        </p:blipFill>
        <p:spPr>
          <a:xfrm>
            <a:off x="5308928" y="3113004"/>
            <a:ext cx="4814694" cy="2931555"/>
          </a:xfrm>
          <a:prstGeom prst="rect">
            <a:avLst/>
          </a:prstGeom>
        </p:spPr>
      </p:pic>
      <p:sp>
        <p:nvSpPr>
          <p:cNvPr id="3" name="文本框 2"/>
          <p:cNvSpPr txBox="1"/>
          <p:nvPr/>
        </p:nvSpPr>
        <p:spPr>
          <a:xfrm>
            <a:off x="1741623" y="5170420"/>
            <a:ext cx="8381999" cy="1188982"/>
          </a:xfrm>
          <a:prstGeom prst="rect">
            <a:avLst/>
          </a:prstGeom>
          <a:noFill/>
        </p:spPr>
        <p:txBody>
          <a:bodyPr wrap="square" rtlCol="0">
            <a:spAutoFit/>
          </a:bodyPr>
          <a:lstStyle/>
          <a:p>
            <a:r>
              <a:rPr lang="zh-CN" altLang="en-US" sz="1400" b="1" i="0" dirty="0">
                <a:solidFill>
                  <a:srgbClr val="333333"/>
                </a:solidFill>
                <a:effectLst/>
                <a:latin typeface="宋体" pitchFamily="2" charset="-122"/>
                <a:ea typeface="宋体" pitchFamily="2" charset="-122"/>
              </a:rPr>
              <a:t>衍型：</a:t>
            </a:r>
            <a:r>
              <a:rPr lang="zh-CN" altLang="en-US" sz="1400" i="0" dirty="0">
                <a:solidFill>
                  <a:srgbClr val="333333"/>
                </a:solidFill>
                <a:effectLst/>
                <a:latin typeface="宋体" pitchFamily="2" charset="-122"/>
                <a:ea typeface="宋体" pitchFamily="2" charset="-122"/>
              </a:rPr>
              <a:t>衍型</a:t>
            </a:r>
            <a:r>
              <a:rPr lang="zh-CN" altLang="en-US" sz="1400" b="0" i="0" dirty="0">
                <a:solidFill>
                  <a:srgbClr val="333333"/>
                </a:solidFill>
                <a:effectLst/>
                <a:latin typeface="宋体" pitchFamily="2" charset="-122"/>
                <a:ea typeface="宋体" pitchFamily="2" charset="-122"/>
              </a:rPr>
              <a:t>是对</a:t>
            </a:r>
            <a:r>
              <a:rPr lang="en-US" altLang="zh-CN" sz="1400" b="0" i="0" dirty="0">
                <a:solidFill>
                  <a:srgbClr val="333333"/>
                </a:solidFill>
                <a:effectLst/>
                <a:latin typeface="宋体" pitchFamily="2" charset="-122"/>
                <a:ea typeface="宋体" pitchFamily="2" charset="-122"/>
              </a:rPr>
              <a:t>UML</a:t>
            </a:r>
            <a:r>
              <a:rPr lang="zh-CN" altLang="en-US" sz="1400" b="0" i="0" dirty="0">
                <a:solidFill>
                  <a:srgbClr val="333333"/>
                </a:solidFill>
                <a:effectLst/>
                <a:latin typeface="宋体" pitchFamily="2" charset="-122"/>
                <a:ea typeface="宋体" pitchFamily="2" charset="-122"/>
              </a:rPr>
              <a:t>的词汇扩展，允许创建</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与已有的构造块但针对特定问题的新种类的</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构造块。在图形上，把衍型表示为双尖括号</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（即</a:t>
            </a:r>
            <a:r>
              <a:rPr lang="en-US" altLang="zh-CN" sz="1400" b="0" i="0" dirty="0">
                <a:solidFill>
                  <a:srgbClr val="333333"/>
                </a:solidFill>
                <a:effectLst/>
                <a:latin typeface="宋体" pitchFamily="2" charset="-122"/>
                <a:ea typeface="宋体" pitchFamily="2" charset="-122"/>
              </a:rPr>
              <a:t>&lt;&lt;</a:t>
            </a:r>
            <a:r>
              <a:rPr lang="zh-CN" altLang="en-US" sz="1400" b="0" i="0" dirty="0">
                <a:solidFill>
                  <a:srgbClr val="333333"/>
                </a:solidFill>
                <a:effectLst/>
                <a:latin typeface="宋体" pitchFamily="2" charset="-122"/>
                <a:ea typeface="宋体" pitchFamily="2" charset="-122"/>
              </a:rPr>
              <a:t>和</a:t>
            </a:r>
            <a:r>
              <a:rPr lang="en-US" altLang="zh-CN" sz="1400" b="0" i="0" dirty="0">
                <a:solidFill>
                  <a:srgbClr val="333333"/>
                </a:solidFill>
                <a:effectLst/>
                <a:latin typeface="宋体" pitchFamily="2" charset="-122"/>
                <a:ea typeface="宋体" pitchFamily="2" charset="-122"/>
              </a:rPr>
              <a:t>&gt;&gt;</a:t>
            </a:r>
            <a:r>
              <a:rPr lang="zh-CN" altLang="en-US" sz="1400" b="0" i="0" dirty="0">
                <a:solidFill>
                  <a:srgbClr val="333333"/>
                </a:solidFill>
                <a:effectLst/>
                <a:latin typeface="宋体" pitchFamily="2" charset="-122"/>
                <a:ea typeface="宋体" pitchFamily="2" charset="-122"/>
              </a:rPr>
              <a:t>）括起来的名字，放在其他元素</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名之上。作为一种选择，可以用一种与衍型相联系的新图标表示被衍型化的元素。</a:t>
            </a:r>
            <a:endParaRPr lang="zh-CN" altLang="en-US" sz="1400" dirty="0">
              <a:latin typeface="宋体" pitchFamily="2" charset="-122"/>
              <a:ea typeface="宋体" pitchFamily="2" charset="-122"/>
            </a:endParaRPr>
          </a:p>
        </p:txBody>
      </p:sp>
      <p:cxnSp>
        <p:nvCxnSpPr>
          <p:cNvPr id="17" name="直接连接符 16"/>
          <p:cNvCxnSpPr/>
          <p:nvPr/>
        </p:nvCxnSpPr>
        <p:spPr>
          <a:xfrm>
            <a:off x="779405" y="6525991"/>
            <a:ext cx="10383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99450" y="6535637"/>
            <a:ext cx="8928470" cy="369332"/>
          </a:xfrm>
          <a:prstGeom prst="rect">
            <a:avLst/>
          </a:prstGeom>
          <a:noFill/>
        </p:spPr>
        <p:txBody>
          <a:bodyPr wrap="none" rtlCol="0">
            <a:spAutoFit/>
          </a:bodyPr>
          <a:lstStyle/>
          <a:p>
            <a:r>
              <a:rPr lang="en-US" altLang="zh-CN" dirty="0">
                <a:hlinkClick r:id="rId4"/>
              </a:rPr>
              <a:t>https://baike.baidu.com/item/%E8%A1%8D%E5%9E%8B/9540368</a:t>
            </a:r>
            <a:r>
              <a:rPr lang="en-US" altLang="zh-CN" dirty="0"/>
              <a:t>   2022-05-08</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5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25000">
                                          <p:cBhvr additive="base">
                                            <p:cTn id="7"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1" cstate="screen"/>
          <a:srcRect/>
          <a:stretch>
            <a:fillRect/>
          </a:stretch>
        </p:blipFill>
        <p:spPr>
          <a:xfrm>
            <a:off x="0" y="0"/>
            <a:ext cx="12191988" cy="5048250"/>
          </a:xfrm>
        </p:spPr>
      </p:pic>
      <p:grpSp>
        <p:nvGrpSpPr>
          <p:cNvPr id="13" name="Group 1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492749" y="1050376"/>
            <a:ext cx="603251" cy="0"/>
            <a:chOff x="7150100" y="3662052"/>
            <a:chExt cx="603250" cy="0"/>
          </a:xfrm>
        </p:grpSpPr>
        <p:cxnSp>
          <p:nvCxnSpPr>
            <p:cNvPr id="15" name="Straight Connector 14"/>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0471" y="5106308"/>
            <a:ext cx="916395" cy="286232"/>
            <a:chOff x="1545011" y="5048250"/>
            <a:chExt cx="916395" cy="286232"/>
          </a:xfrm>
        </p:grpSpPr>
        <p:sp>
          <p:nvSpPr>
            <p:cNvPr id="42" name="TextBox 41"/>
            <p:cNvSpPr txBox="1"/>
            <p:nvPr/>
          </p:nvSpPr>
          <p:spPr>
            <a:xfrm>
              <a:off x="1545011" y="5048250"/>
              <a:ext cx="817190" cy="286232"/>
            </a:xfrm>
            <a:prstGeom prst="rect">
              <a:avLst/>
            </a:prstGeom>
            <a:noFill/>
          </p:spPr>
          <p:txBody>
            <a:bodyPr wrap="square" rtlCol="0">
              <a:spAutoFit/>
            </a:bodyPr>
            <a:lstStyle/>
            <a:p>
              <a:pPr>
                <a:lnSpc>
                  <a:spcPct val="120000"/>
                </a:lnSpc>
              </a:pPr>
              <a:r>
                <a:rPr lang="en-US" sz="1050" dirty="0">
                  <a:solidFill>
                    <a:schemeClr val="bg1"/>
                  </a:solidFill>
                  <a:cs typeface="+mn-ea"/>
                  <a:sym typeface="+mn-lt"/>
                </a:rPr>
                <a:t>More text</a:t>
              </a:r>
              <a:endParaRPr lang="en-US" sz="1050" dirty="0">
                <a:solidFill>
                  <a:schemeClr val="bg1"/>
                </a:solidFill>
                <a:cs typeface="+mn-ea"/>
                <a:sym typeface="+mn-lt"/>
              </a:endParaRPr>
            </a:p>
          </p:txBody>
        </p:sp>
        <p:sp>
          <p:nvSpPr>
            <p:cNvPr id="43" name="Freeform 4561"/>
            <p:cNvSpPr/>
            <p:nvPr/>
          </p:nvSpPr>
          <p:spPr bwMode="auto">
            <a:xfrm>
              <a:off x="2317291" y="5143902"/>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gr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0"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595120" y="1659200"/>
            <a:ext cx="9154159" cy="4203117"/>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文本框 1"/>
          <p:cNvSpPr txBox="1"/>
          <p:nvPr/>
        </p:nvSpPr>
        <p:spPr>
          <a:xfrm>
            <a:off x="2194221" y="2828835"/>
            <a:ext cx="5262019" cy="1200329"/>
          </a:xfrm>
          <a:prstGeom prst="rect">
            <a:avLst/>
          </a:prstGeom>
          <a:noFill/>
        </p:spPr>
        <p:txBody>
          <a:bodyPr wrap="square" rtlCol="0">
            <a:spAutoFit/>
          </a:bodyPr>
          <a:lstStyle/>
          <a:p>
            <a:r>
              <a:rPr lang="zh-CN" altLang="en-US" sz="2400" b="1" dirty="0">
                <a:latin typeface="宋体" pitchFamily="2" charset="-122"/>
                <a:ea typeface="宋体" pitchFamily="2" charset="-122"/>
              </a:rPr>
              <a:t>泛化关系</a:t>
            </a:r>
            <a:r>
              <a:rPr lang="zh-CN" altLang="en-US" sz="2400" dirty="0">
                <a:latin typeface="宋体" pitchFamily="2" charset="-122"/>
                <a:ea typeface="宋体" pitchFamily="2" charset="-122"/>
              </a:rPr>
              <a:t>：表示一个包</a:t>
            </a:r>
            <a:r>
              <a:rPr lang="zh-CN" altLang="en-US" sz="2400" b="1" dirty="0">
                <a:latin typeface="宋体" pitchFamily="2" charset="-122"/>
                <a:ea typeface="宋体" pitchFamily="2" charset="-122"/>
              </a:rPr>
              <a:t>继承</a:t>
            </a:r>
            <a:r>
              <a:rPr lang="zh-CN" altLang="en-US" sz="2400" dirty="0">
                <a:latin typeface="宋体" pitchFamily="2" charset="-122"/>
                <a:ea typeface="宋体" pitchFamily="2" charset="-122"/>
              </a:rPr>
              <a:t>了另一个包的</a:t>
            </a:r>
            <a:r>
              <a:rPr lang="zh-CN" altLang="en-US" sz="2400" b="1" dirty="0">
                <a:latin typeface="宋体" pitchFamily="2" charset="-122"/>
                <a:ea typeface="宋体" pitchFamily="2" charset="-122"/>
              </a:rPr>
              <a:t>全部内容</a:t>
            </a:r>
            <a:r>
              <a:rPr lang="zh-CN" altLang="en-US" sz="2400" dirty="0">
                <a:latin typeface="宋体" pitchFamily="2" charset="-122"/>
                <a:ea typeface="宋体" pitchFamily="2" charset="-122"/>
              </a:rPr>
              <a:t>，同时又</a:t>
            </a:r>
            <a:r>
              <a:rPr lang="zh-CN" altLang="en-US" sz="2400" b="1" dirty="0">
                <a:latin typeface="宋体" pitchFamily="2" charset="-122"/>
                <a:ea typeface="宋体" pitchFamily="2" charset="-122"/>
              </a:rPr>
              <a:t>补充自己增加的内容</a:t>
            </a:r>
            <a:r>
              <a:rPr lang="zh-CN" altLang="en-US" sz="2400" dirty="0">
                <a:latin typeface="宋体" pitchFamily="2" charset="-122"/>
                <a:ea typeface="宋体" pitchFamily="2" charset="-122"/>
              </a:rPr>
              <a:t>。</a:t>
            </a:r>
            <a:endParaRPr lang="zh-CN" altLang="en-US" sz="2400" dirty="0">
              <a:latin typeface="宋体" pitchFamily="2" charset="-122"/>
              <a:ea typeface="宋体" pitchFamily="2" charset="-122"/>
            </a:endParaRPr>
          </a:p>
        </p:txBody>
      </p:sp>
      <p:sp>
        <p:nvSpPr>
          <p:cNvPr id="1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47429" y="288419"/>
            <a:ext cx="4537945"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3.2 </a:t>
            </a:r>
            <a:r>
              <a:rPr lang="zh-CN" altLang="en-US" sz="3600" b="1" dirty="0">
                <a:solidFill>
                  <a:schemeClr val="accent5">
                    <a:lumMod val="50000"/>
                  </a:schemeClr>
                </a:solidFill>
                <a:latin typeface="宋体" pitchFamily="2" charset="-122"/>
                <a:ea typeface="宋体" pitchFamily="2" charset="-122"/>
                <a:cs typeface="+mn-ea"/>
                <a:sym typeface="+mn-lt"/>
              </a:rPr>
              <a:t>包之间的关系</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1"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0558" y="342490"/>
            <a:ext cx="9637484" cy="707886"/>
          </a:xfrm>
          <a:prstGeom prst="rect">
            <a:avLst/>
          </a:prstGeom>
          <a:noFill/>
        </p:spPr>
        <p:txBody>
          <a:bodyPr wrap="square" rtlCol="0">
            <a:spAutoFit/>
          </a:bodyPr>
          <a:lstStyle/>
          <a:p>
            <a:pPr algn="ctr"/>
            <a:r>
              <a:rPr lang="zh-CN" altLang="en-US" sz="4000" b="1" dirty="0">
                <a:latin typeface="宋体" pitchFamily="2" charset="-122"/>
                <a:ea typeface="宋体" pitchFamily="2" charset="-122"/>
                <a:cs typeface="+mn-ea"/>
                <a:sym typeface="+mn-lt"/>
              </a:rPr>
              <a:t>泛化关系</a:t>
            </a:r>
            <a:endParaRPr lang="en-US" sz="4000" b="1" dirty="0">
              <a:latin typeface="宋体" pitchFamily="2" charset="-122"/>
              <a:ea typeface="宋体" pitchFamily="2" charset="-122"/>
              <a:cs typeface="+mn-ea"/>
              <a:sym typeface="+mn-lt"/>
            </a:endParaRPr>
          </a:p>
        </p:txBody>
      </p:sp>
      <p:pic>
        <p:nvPicPr>
          <p:cNvPr id="10" name="图片 9"/>
          <p:cNvPicPr>
            <a:picLocks noChangeAspect="1"/>
          </p:cNvPicPr>
          <p:nvPr/>
        </p:nvPicPr>
        <p:blipFill>
          <a:blip r:embed="rId2"/>
          <a:stretch>
            <a:fillRect/>
          </a:stretch>
        </p:blipFill>
        <p:spPr>
          <a:xfrm>
            <a:off x="7575275" y="1961950"/>
            <a:ext cx="2034716" cy="3589331"/>
          </a:xfrm>
          <a:prstGeom prst="rect">
            <a:avLst/>
          </a:prstGeom>
        </p:spPr>
      </p:pic>
      <p:pic>
        <p:nvPicPr>
          <p:cNvPr id="7" name="图片 6"/>
          <p:cNvPicPr>
            <a:picLocks noChangeAspect="1"/>
          </p:cNvPicPr>
          <p:nvPr/>
        </p:nvPicPr>
        <p:blipFill>
          <a:blip r:embed="rId3"/>
          <a:stretch>
            <a:fillRect/>
          </a:stretch>
        </p:blipFill>
        <p:spPr>
          <a:xfrm>
            <a:off x="7456240" y="2000053"/>
            <a:ext cx="2141406" cy="35512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2500"/>
                                      </p:stCondLst>
                                      <p:childTnLst>
                                        <p:set>
                                          <p:cBhvr>
                                            <p:cTn id="10" dur="1" fill="hold">
                                              <p:stCondLst>
                                                <p:cond delay="0"/>
                                              </p:stCondLst>
                                            </p:cTn>
                                            <p:tgtEl>
                                              <p:spTgt spid="41"/>
                                            </p:tgtEl>
                                            <p:attrNameLst>
                                              <p:attrName>style.visibility</p:attrName>
                                            </p:attrNameLst>
                                          </p:cBhvr>
                                          <p:to>
                                            <p:strVal val="visible"/>
                                          </p:to>
                                        </p:set>
                                        <p:animEffect transition="in" filter="circle(out)">
                                          <p:cBhvr>
                                            <p:cTn id="11" dur="500"/>
                                            <p:tgtEl>
                                              <p:spTgt spid="41"/>
                                            </p:tgtEl>
                                          </p:cBhvr>
                                        </p:animEffect>
                                      </p:childTnLst>
                                    </p:cTn>
                                  </p:par>
                                  <p:par>
                                    <p:cTn id="12" presetID="2" presetClass="entr" presetSubtype="1" fill="hold" grpId="0" nodeType="withEffect" p14:presetBounceEnd="25000">
                                      <p:stCondLst>
                                        <p:cond delay="500"/>
                                      </p:stCondLst>
                                      <p:childTnLst>
                                        <p:set>
                                          <p:cBhvr>
                                            <p:cTn id="13" dur="1" fill="hold">
                                              <p:stCondLst>
                                                <p:cond delay="0"/>
                                              </p:stCondLst>
                                            </p:cTn>
                                            <p:tgtEl>
                                              <p:spTgt spid="20"/>
                                            </p:tgtEl>
                                            <p:attrNameLst>
                                              <p:attrName>style.visibility</p:attrName>
                                            </p:attrNameLst>
                                          </p:cBhvr>
                                          <p:to>
                                            <p:strVal val="visible"/>
                                          </p:to>
                                        </p:set>
                                        <p:anim calcmode="lin" valueType="num" p14:bounceEnd="25000">
                                          <p:cBhvr additive="base">
                                            <p:cTn id="14" dur="75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15" dur="750" fill="hold"/>
                                            <p:tgtEl>
                                              <p:spTgt spid="20"/>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ppt_x"/>
                                              </p:val>
                                            </p:tav>
                                            <p:tav tm="100000">
                                              <p:val>
                                                <p:strVal val="#ppt_x"/>
                                              </p:val>
                                            </p:tav>
                                          </p:tavLst>
                                        </p:anim>
                                        <p:anim calcmode="lin" valueType="num">
                                          <p:cBhvr additive="base">
                                            <p:cTn id="19" dur="750" fill="hold"/>
                                            <p:tgtEl>
                                              <p:spTgt spid="19"/>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50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750" fill="hold"/>
                                            <p:tgtEl>
                                              <p:spTgt spid="21"/>
                                            </p:tgtEl>
                                            <p:attrNameLst>
                                              <p:attrName>ppt_x</p:attrName>
                                            </p:attrNameLst>
                                          </p:cBhvr>
                                          <p:tavLst>
                                            <p:tav tm="0">
                                              <p:val>
                                                <p:strVal val="#ppt_x"/>
                                              </p:val>
                                            </p:tav>
                                            <p:tav tm="100000">
                                              <p:val>
                                                <p:strVal val="#ppt_x"/>
                                              </p:val>
                                            </p:tav>
                                          </p:tavLst>
                                        </p:anim>
                                        <p:anim calcmode="lin" valueType="num">
                                          <p:cBhvr additive="base">
                                            <p:cTn id="23"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2500"/>
                                      </p:stCondLst>
                                      <p:childTnLst>
                                        <p:set>
                                          <p:cBhvr>
                                            <p:cTn id="10" dur="1" fill="hold">
                                              <p:stCondLst>
                                                <p:cond delay="0"/>
                                              </p:stCondLst>
                                            </p:cTn>
                                            <p:tgtEl>
                                              <p:spTgt spid="41"/>
                                            </p:tgtEl>
                                            <p:attrNameLst>
                                              <p:attrName>style.visibility</p:attrName>
                                            </p:attrNameLst>
                                          </p:cBhvr>
                                          <p:to>
                                            <p:strVal val="visible"/>
                                          </p:to>
                                        </p:set>
                                        <p:animEffect transition="in" filter="circle(out)">
                                          <p:cBhvr>
                                            <p:cTn id="11" dur="500"/>
                                            <p:tgtEl>
                                              <p:spTgt spid="41"/>
                                            </p:tgtEl>
                                          </p:cBhvr>
                                        </p:animEffect>
                                      </p:childTnLst>
                                    </p:cTn>
                                  </p:par>
                                  <p:par>
                                    <p:cTn id="12" presetID="2" presetClass="entr" presetSubtype="1" fill="hold" grpId="0" nodeType="withEffect">
                                      <p:stCondLst>
                                        <p:cond delay="50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750" fill="hold"/>
                                            <p:tgtEl>
                                              <p:spTgt spid="20"/>
                                            </p:tgtEl>
                                            <p:attrNameLst>
                                              <p:attrName>ppt_x</p:attrName>
                                            </p:attrNameLst>
                                          </p:cBhvr>
                                          <p:tavLst>
                                            <p:tav tm="0">
                                              <p:val>
                                                <p:strVal val="#ppt_x"/>
                                              </p:val>
                                            </p:tav>
                                            <p:tav tm="100000">
                                              <p:val>
                                                <p:strVal val="#ppt_x"/>
                                              </p:val>
                                            </p:tav>
                                          </p:tavLst>
                                        </p:anim>
                                        <p:anim calcmode="lin" valueType="num">
                                          <p:cBhvr additive="base">
                                            <p:cTn id="15" dur="750" fill="hold"/>
                                            <p:tgtEl>
                                              <p:spTgt spid="20"/>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ppt_x"/>
                                              </p:val>
                                            </p:tav>
                                            <p:tav tm="100000">
                                              <p:val>
                                                <p:strVal val="#ppt_x"/>
                                              </p:val>
                                            </p:tav>
                                          </p:tavLst>
                                        </p:anim>
                                        <p:anim calcmode="lin" valueType="num">
                                          <p:cBhvr additive="base">
                                            <p:cTn id="19" dur="750" fill="hold"/>
                                            <p:tgtEl>
                                              <p:spTgt spid="19"/>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50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750" fill="hold"/>
                                            <p:tgtEl>
                                              <p:spTgt spid="21"/>
                                            </p:tgtEl>
                                            <p:attrNameLst>
                                              <p:attrName>ppt_x</p:attrName>
                                            </p:attrNameLst>
                                          </p:cBhvr>
                                          <p:tavLst>
                                            <p:tav tm="0">
                                              <p:val>
                                                <p:strVal val="#ppt_x"/>
                                              </p:val>
                                            </p:tav>
                                            <p:tav tm="100000">
                                              <p:val>
                                                <p:strVal val="#ppt_x"/>
                                              </p:val>
                                            </p:tav>
                                          </p:tavLst>
                                        </p:anim>
                                        <p:anim calcmode="lin" valueType="num">
                                          <p:cBhvr additive="base">
                                            <p:cTn id="23"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p:bldP spid="21"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a:xfrm>
            <a:off x="0" y="1809750"/>
            <a:ext cx="12191988" cy="5048250"/>
          </a:xfrm>
        </p:spPr>
      </p:pic>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422400" y="1470551"/>
            <a:ext cx="9418321" cy="4920084"/>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915745" y="298182"/>
            <a:ext cx="9888918"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3.2 </a:t>
            </a:r>
            <a:r>
              <a:rPr lang="zh-CN" altLang="en-US" sz="3600" b="1" dirty="0">
                <a:solidFill>
                  <a:schemeClr val="accent5">
                    <a:lumMod val="50000"/>
                  </a:schemeClr>
                </a:solidFill>
                <a:latin typeface="宋体" pitchFamily="2" charset="-122"/>
                <a:ea typeface="宋体" pitchFamily="2" charset="-122"/>
                <a:cs typeface="+mn-ea"/>
                <a:sym typeface="+mn-lt"/>
              </a:rPr>
              <a:t>包之间的关系</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7"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0558" y="342490"/>
            <a:ext cx="9637484" cy="707886"/>
          </a:xfrm>
          <a:prstGeom prst="rect">
            <a:avLst/>
          </a:prstGeom>
          <a:noFill/>
        </p:spPr>
        <p:txBody>
          <a:bodyPr wrap="square" rtlCol="0">
            <a:spAutoFit/>
          </a:bodyPr>
          <a:lstStyle/>
          <a:p>
            <a:pPr algn="ctr"/>
            <a:r>
              <a:rPr lang="zh-CN" altLang="en-US" sz="4000" b="1" dirty="0">
                <a:latin typeface="宋体" pitchFamily="2" charset="-122"/>
                <a:ea typeface="宋体" pitchFamily="2" charset="-122"/>
                <a:cs typeface="+mn-ea"/>
                <a:sym typeface="+mn-lt"/>
              </a:rPr>
              <a:t>嵌套关系</a:t>
            </a:r>
            <a:endParaRPr lang="en-US" sz="4000" b="1" dirty="0">
              <a:latin typeface="宋体" pitchFamily="2" charset="-122"/>
              <a:ea typeface="宋体" pitchFamily="2" charset="-122"/>
              <a:cs typeface="+mn-ea"/>
              <a:sym typeface="+mn-lt"/>
            </a:endParaRPr>
          </a:p>
        </p:txBody>
      </p:sp>
      <p:grpSp>
        <p:nvGrpSpPr>
          <p:cNvPr id="28" name="Group 1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492749" y="1050376"/>
            <a:ext cx="603251" cy="0"/>
            <a:chOff x="7150100" y="3662052"/>
            <a:chExt cx="603250" cy="0"/>
          </a:xfrm>
        </p:grpSpPr>
        <p:cxnSp>
          <p:nvCxnSpPr>
            <p:cNvPr id="29" name="Straight Connector 14"/>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1543958" y="2921168"/>
            <a:ext cx="3843293" cy="1015663"/>
          </a:xfrm>
          <a:prstGeom prst="rect">
            <a:avLst/>
          </a:prstGeom>
          <a:noFill/>
        </p:spPr>
        <p:txBody>
          <a:bodyPr wrap="square" rtlCol="0">
            <a:spAutoFit/>
          </a:bodyPr>
          <a:lstStyle/>
          <a:p>
            <a:r>
              <a:rPr lang="zh-CN" altLang="en-US" sz="2000" b="1" dirty="0">
                <a:latin typeface="宋体" pitchFamily="2" charset="-122"/>
                <a:ea typeface="宋体" pitchFamily="2" charset="-122"/>
              </a:rPr>
              <a:t>嵌套关系</a:t>
            </a:r>
            <a:r>
              <a:rPr lang="zh-CN" altLang="en-US" sz="2000" dirty="0">
                <a:latin typeface="宋体" pitchFamily="2" charset="-122"/>
                <a:ea typeface="宋体" pitchFamily="2" charset="-122"/>
              </a:rPr>
              <a:t>：一个包中可以</a:t>
            </a:r>
            <a:r>
              <a:rPr lang="zh-CN" altLang="en-US" sz="2000" b="1" dirty="0">
                <a:latin typeface="宋体" pitchFamily="2" charset="-122"/>
                <a:ea typeface="宋体" pitchFamily="2" charset="-122"/>
              </a:rPr>
              <a:t>包含若干个子包</a:t>
            </a:r>
            <a:r>
              <a:rPr lang="zh-CN" altLang="en-US" sz="2000" dirty="0">
                <a:latin typeface="宋体" pitchFamily="2" charset="-122"/>
                <a:ea typeface="宋体" pitchFamily="2" charset="-122"/>
              </a:rPr>
              <a:t>，构成了包的</a:t>
            </a:r>
            <a:r>
              <a:rPr lang="zh-CN" altLang="en-US" sz="2000" b="1" dirty="0">
                <a:latin typeface="宋体" pitchFamily="2" charset="-122"/>
                <a:ea typeface="宋体" pitchFamily="2" charset="-122"/>
              </a:rPr>
              <a:t>嵌套层次结构</a:t>
            </a:r>
            <a:r>
              <a:rPr lang="zh-CN" altLang="en-US" sz="2000" dirty="0">
                <a:latin typeface="宋体" pitchFamily="2" charset="-122"/>
                <a:ea typeface="宋体" pitchFamily="2" charset="-122"/>
              </a:rPr>
              <a:t>。 </a:t>
            </a:r>
            <a:endParaRPr lang="zh-CN" altLang="en-US" sz="2000" dirty="0">
              <a:latin typeface="宋体" pitchFamily="2" charset="-122"/>
              <a:ea typeface="宋体" pitchFamily="2" charset="-122"/>
            </a:endParaRPr>
          </a:p>
        </p:txBody>
      </p:sp>
      <p:pic>
        <p:nvPicPr>
          <p:cNvPr id="3" name="图片 2"/>
          <p:cNvPicPr>
            <a:picLocks noChangeAspect="1"/>
          </p:cNvPicPr>
          <p:nvPr/>
        </p:nvPicPr>
        <p:blipFill>
          <a:blip r:embed="rId2"/>
          <a:stretch>
            <a:fillRect/>
          </a:stretch>
        </p:blipFill>
        <p:spPr>
          <a:xfrm>
            <a:off x="5458372" y="2132588"/>
            <a:ext cx="5189670" cy="39551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5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25000">
                                          <p:cBhvr additive="base">
                                            <p:cTn id="7"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pic>
        <p:nvPicPr>
          <p:cNvPr id="27" name="图片占位符 23"/>
          <p:cNvPicPr>
            <a:picLocks noGrp="1" noChangeAspect="1"/>
          </p:cNvPicPr>
          <p:nvPr>
            <p:ph type="pic" sz="quarter" idx="10"/>
          </p:nvPr>
        </p:nvPicPr>
        <p:blipFill>
          <a:blip r:embed="rId1" cstate="screen"/>
          <a:srcRect t="19143" b="19143"/>
          <a:stretch>
            <a:fillRect/>
          </a:stretch>
        </p:blipFill>
        <p:spPr>
          <a:xfrm>
            <a:off x="401440" y="1414830"/>
            <a:ext cx="4651823" cy="4651823"/>
          </a:xfrm>
        </p:spPr>
      </p:pic>
      <p:sp>
        <p:nvSpPr>
          <p:cNvPr id="28"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858426" y="468181"/>
            <a:ext cx="1020668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3.3 </a:t>
            </a:r>
            <a:r>
              <a:rPr lang="zh-CN" altLang="en-US" sz="3600" b="1" dirty="0">
                <a:solidFill>
                  <a:schemeClr val="accent5">
                    <a:lumMod val="50000"/>
                  </a:schemeClr>
                </a:solidFill>
                <a:latin typeface="宋体" pitchFamily="2" charset="-122"/>
                <a:ea typeface="宋体" pitchFamily="2" charset="-122"/>
                <a:cs typeface="+mn-ea"/>
                <a:sym typeface="+mn-lt"/>
              </a:rPr>
              <a:t>包图的建模技术及应用</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19" name="文本框 18"/>
          <p:cNvSpPr txBox="1"/>
          <p:nvPr/>
        </p:nvSpPr>
        <p:spPr>
          <a:xfrm>
            <a:off x="5053263" y="2053856"/>
            <a:ext cx="7436466" cy="3170099"/>
          </a:xfrm>
          <a:prstGeom prst="rect">
            <a:avLst/>
          </a:prstGeom>
          <a:noFill/>
        </p:spPr>
        <p:txBody>
          <a:bodyPr wrap="square" rtlCol="0">
            <a:spAutoFit/>
          </a:bodyPr>
          <a:lstStyle/>
          <a:p>
            <a:r>
              <a:rPr lang="zh-CN" altLang="en-US" sz="2000" dirty="0">
                <a:latin typeface="宋体" pitchFamily="2" charset="-122"/>
                <a:ea typeface="宋体" pitchFamily="2" charset="-122"/>
              </a:rPr>
              <a:t>包图</a:t>
            </a:r>
            <a:r>
              <a:rPr lang="zh-CN" altLang="en-US" sz="2000" b="1" dirty="0">
                <a:latin typeface="宋体" pitchFamily="2" charset="-122"/>
                <a:ea typeface="宋体" pitchFamily="2" charset="-122"/>
              </a:rPr>
              <a:t>建模技巧</a:t>
            </a:r>
            <a:r>
              <a:rPr lang="zh-CN" altLang="en-US" sz="2000" dirty="0">
                <a:latin typeface="宋体" pitchFamily="2" charset="-122"/>
                <a:ea typeface="宋体" pitchFamily="2" charset="-122"/>
              </a:rPr>
              <a:t>：</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）两种组包方式：</a:t>
            </a:r>
            <a:endParaRPr lang="zh-CN" altLang="en-US" sz="2000" dirty="0">
              <a:latin typeface="宋体" pitchFamily="2" charset="-122"/>
              <a:ea typeface="宋体" pitchFamily="2" charset="-122"/>
            </a:endParaRPr>
          </a:p>
          <a:p>
            <a:r>
              <a:rPr lang="en-US" altLang="zh-CN" sz="2000" dirty="0">
                <a:latin typeface="宋体" pitchFamily="2" charset="-122"/>
                <a:ea typeface="宋体" pitchFamily="2" charset="-122"/>
              </a:rPr>
              <a:t>	</a:t>
            </a:r>
            <a:r>
              <a:rPr lang="zh-CN" altLang="en-US" sz="2000" dirty="0">
                <a:latin typeface="宋体" pitchFamily="2" charset="-122"/>
                <a:ea typeface="宋体" pitchFamily="2" charset="-122"/>
              </a:rPr>
              <a:t>根据</a:t>
            </a:r>
            <a:r>
              <a:rPr lang="zh-CN" altLang="en-US" sz="2000" b="1" dirty="0">
                <a:latin typeface="宋体" pitchFamily="2" charset="-122"/>
                <a:ea typeface="宋体" pitchFamily="2" charset="-122"/>
              </a:rPr>
              <a:t>系统分层架构</a:t>
            </a:r>
            <a:r>
              <a:rPr lang="zh-CN" altLang="en-US" sz="2000" dirty="0">
                <a:latin typeface="宋体" pitchFamily="2" charset="-122"/>
                <a:ea typeface="宋体" pitchFamily="2" charset="-122"/>
              </a:rPr>
              <a:t>组包（推荐使用）；</a:t>
            </a:r>
            <a:endParaRPr lang="zh-CN" altLang="en-US" sz="2000" dirty="0">
              <a:latin typeface="宋体" pitchFamily="2" charset="-122"/>
              <a:ea typeface="宋体" pitchFamily="2" charset="-122"/>
            </a:endParaRPr>
          </a:p>
          <a:p>
            <a:r>
              <a:rPr lang="en-US" altLang="zh-CN" sz="2000" dirty="0">
                <a:latin typeface="宋体" pitchFamily="2" charset="-122"/>
                <a:ea typeface="宋体" pitchFamily="2" charset="-122"/>
              </a:rPr>
              <a:t>	</a:t>
            </a:r>
            <a:r>
              <a:rPr lang="zh-CN" altLang="en-US" sz="2000" dirty="0">
                <a:latin typeface="宋体" pitchFamily="2" charset="-122"/>
                <a:ea typeface="宋体" pitchFamily="2" charset="-122"/>
              </a:rPr>
              <a:t>根据</a:t>
            </a:r>
            <a:r>
              <a:rPr lang="zh-CN" altLang="en-US" sz="2000" b="1" dirty="0">
                <a:latin typeface="宋体" pitchFamily="2" charset="-122"/>
                <a:ea typeface="宋体" pitchFamily="2" charset="-122"/>
              </a:rPr>
              <a:t>系统业务功能模块</a:t>
            </a:r>
            <a:r>
              <a:rPr lang="zh-CN" altLang="en-US" sz="2000" dirty="0">
                <a:latin typeface="宋体" pitchFamily="2" charset="-122"/>
                <a:ea typeface="宋体" pitchFamily="2" charset="-122"/>
              </a:rPr>
              <a:t>组包。</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）参照类之间的关系确定包之间的关系；</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）减少包的嵌套层次，一般不超过三层；</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4</a:t>
            </a:r>
            <a:r>
              <a:rPr lang="zh-CN" altLang="en-US" sz="2000" dirty="0">
                <a:latin typeface="宋体" pitchFamily="2" charset="-122"/>
                <a:ea typeface="宋体" pitchFamily="2" charset="-122"/>
              </a:rPr>
              <a:t>）每个包的子包控制在</a:t>
            </a:r>
            <a:r>
              <a:rPr lang="en-US" altLang="zh-CN" sz="2000" dirty="0">
                <a:latin typeface="宋体" pitchFamily="2" charset="-122"/>
                <a:ea typeface="宋体" pitchFamily="2" charset="-122"/>
              </a:rPr>
              <a:t>7±2</a:t>
            </a:r>
            <a:r>
              <a:rPr lang="zh-CN" altLang="en-US" sz="2000" dirty="0">
                <a:latin typeface="宋体" pitchFamily="2" charset="-122"/>
                <a:ea typeface="宋体" pitchFamily="2" charset="-122"/>
              </a:rPr>
              <a:t>个；</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5</a:t>
            </a:r>
            <a:r>
              <a:rPr lang="zh-CN" altLang="en-US" sz="2000" dirty="0">
                <a:latin typeface="宋体" pitchFamily="2" charset="-122"/>
                <a:ea typeface="宋体" pitchFamily="2" charset="-122"/>
              </a:rPr>
              <a:t>）如果几个包有若干相同组成部分，可优先考虑将它们合并；</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6</a:t>
            </a:r>
            <a:r>
              <a:rPr lang="zh-CN" altLang="en-US" sz="2000" dirty="0">
                <a:latin typeface="宋体" pitchFamily="2" charset="-122"/>
                <a:ea typeface="宋体" pitchFamily="2" charset="-122"/>
              </a:rPr>
              <a:t>）可通过包图来体现系统的分层架构。 </a:t>
            </a:r>
            <a:endParaRPr lang="zh-CN" altLang="en-US" sz="2000" dirty="0">
              <a:latin typeface="宋体" pitchFamily="2" charset="-122"/>
              <a:ea typeface="宋体" pitchFamily="2" charset="-122"/>
            </a:endParaRPr>
          </a:p>
          <a:p>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ppt_x"/>
                                          </p:val>
                                        </p:tav>
                                        <p:tav tm="100000">
                                          <p:val>
                                            <p:strVal val="#ppt_x"/>
                                          </p:val>
                                        </p:tav>
                                      </p:tavLst>
                                    </p:anim>
                                    <p:anim calcmode="lin" valueType="num">
                                      <p:cBhvr additive="base">
                                        <p:cTn id="8"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cs typeface="+mn-ea"/>
                  <a:sym typeface="+mn-lt"/>
                </a:rPr>
                <a:t>Question4</a:t>
              </a:r>
              <a:endParaRPr lang="en-US" sz="4400" b="1" dirty="0">
                <a:solidFill>
                  <a:schemeClr val="accent5"/>
                </a:solidFill>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052500" y="2820888"/>
            <a:ext cx="6438519" cy="476669"/>
          </a:xfrm>
          <a:prstGeom prst="rect">
            <a:avLst/>
          </a:prstGeom>
          <a:noFill/>
        </p:spPr>
        <p:txBody>
          <a:bodyPr wrap="square" rtlCol="0">
            <a:spAutoFit/>
          </a:bodyPr>
          <a:lstStyle/>
          <a:p>
            <a:pPr>
              <a:lnSpc>
                <a:spcPct val="120000"/>
              </a:lnSpc>
            </a:pPr>
            <a:r>
              <a:rPr lang="zh-CN" altLang="en-US" sz="2400" b="1" dirty="0">
                <a:latin typeface="宋体" pitchFamily="2" charset="-122"/>
                <a:ea typeface="宋体" pitchFamily="2" charset="-122"/>
              </a:rPr>
              <a:t>包之间一般依赖关系都属于（ ）关系</a:t>
            </a:r>
            <a:r>
              <a:rPr lang="zh-CN" altLang="en-US" sz="2400" dirty="0">
                <a:latin typeface="宋体" pitchFamily="2" charset="-122"/>
                <a:ea typeface="宋体" pitchFamily="2" charset="-122"/>
                <a:cs typeface="+mn-ea"/>
                <a:sym typeface="+mn-lt"/>
              </a:rPr>
              <a:t>？</a:t>
            </a:r>
            <a:endParaRPr lang="zh-CN" altLang="en-US" sz="2400" dirty="0">
              <a:latin typeface="宋体" pitchFamily="2" charset="-122"/>
              <a:ea typeface="宋体" pitchFamily="2" charset="-122"/>
              <a:cs typeface="+mn-ea"/>
              <a:sym typeface="+mn-lt"/>
            </a:endParaRPr>
          </a:p>
        </p:txBody>
      </p:sp>
      <p:sp>
        <p:nvSpPr>
          <p:cNvPr id="4" name="文本框 3"/>
          <p:cNvSpPr txBox="1"/>
          <p:nvPr/>
        </p:nvSpPr>
        <p:spPr>
          <a:xfrm>
            <a:off x="4219649" y="3518121"/>
            <a:ext cx="7579061" cy="1151277"/>
          </a:xfrm>
          <a:prstGeom prst="rect">
            <a:avLst/>
          </a:prstGeom>
          <a:noFill/>
        </p:spPr>
        <p:txBody>
          <a:bodyPr wrap="square" rtlCol="0">
            <a:spAutoFit/>
          </a:bodyPr>
          <a:lstStyle/>
          <a:p>
            <a:pPr>
              <a:lnSpc>
                <a:spcPct val="120000"/>
              </a:lnSpc>
            </a:pPr>
            <a:r>
              <a:rPr lang="en-US" altLang="zh-CN" sz="2000" dirty="0">
                <a:latin typeface="宋体" pitchFamily="2" charset="-122"/>
                <a:ea typeface="宋体" pitchFamily="2" charset="-122"/>
              </a:rPr>
              <a:t>A.</a:t>
            </a:r>
            <a:r>
              <a:rPr lang="zh-CN" altLang="en-US" sz="2000" dirty="0">
                <a:latin typeface="宋体" pitchFamily="2" charset="-122"/>
                <a:ea typeface="宋体" pitchFamily="2" charset="-122"/>
              </a:rPr>
              <a:t>引入关系</a:t>
            </a:r>
            <a:endParaRPr lang="en-US" altLang="zh-CN" sz="2000" dirty="0">
              <a:latin typeface="宋体" pitchFamily="2" charset="-122"/>
              <a:ea typeface="宋体" pitchFamily="2" charset="-122"/>
            </a:endParaRPr>
          </a:p>
          <a:p>
            <a:pPr>
              <a:lnSpc>
                <a:spcPct val="120000"/>
              </a:lnSpc>
            </a:pPr>
            <a:r>
              <a:rPr lang="en-US" altLang="zh-CN" sz="2000" dirty="0">
                <a:latin typeface="宋体" pitchFamily="2" charset="-122"/>
                <a:ea typeface="宋体" pitchFamily="2" charset="-122"/>
              </a:rPr>
              <a:t>B.</a:t>
            </a:r>
            <a:r>
              <a:rPr lang="zh-CN" altLang="en-US" sz="2000" dirty="0">
                <a:latin typeface="宋体" pitchFamily="2" charset="-122"/>
                <a:ea typeface="宋体" pitchFamily="2" charset="-122"/>
              </a:rPr>
              <a:t>泛化关系</a:t>
            </a:r>
            <a:endParaRPr lang="en-US" altLang="zh-CN" sz="2000" dirty="0">
              <a:latin typeface="宋体" pitchFamily="2" charset="-122"/>
              <a:ea typeface="宋体" pitchFamily="2" charset="-122"/>
            </a:endParaRPr>
          </a:p>
          <a:p>
            <a:pPr>
              <a:lnSpc>
                <a:spcPct val="120000"/>
              </a:lnSpc>
            </a:pPr>
            <a:r>
              <a:rPr lang="en-US" altLang="zh-CN" sz="2000" dirty="0">
                <a:latin typeface="宋体" pitchFamily="2" charset="-122"/>
                <a:ea typeface="宋体" pitchFamily="2" charset="-122"/>
              </a:rPr>
              <a:t>C.</a:t>
            </a:r>
            <a:r>
              <a:rPr lang="zh-CN" altLang="en-US" sz="2000" dirty="0">
                <a:latin typeface="宋体" pitchFamily="2" charset="-122"/>
                <a:ea typeface="宋体" pitchFamily="2" charset="-122"/>
              </a:rPr>
              <a:t>嵌套关系</a:t>
            </a:r>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7004" y="1807863"/>
            <a:ext cx="3877986"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04</a:t>
            </a:r>
            <a:endPar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UML2.0</a:t>
            </a:r>
            <a:endPar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68371" y="288419"/>
            <a:ext cx="5899076"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4.1 </a:t>
            </a:r>
            <a:r>
              <a:rPr lang="zh-CN" altLang="en-US" sz="3600" b="1" dirty="0">
                <a:solidFill>
                  <a:schemeClr val="accent5">
                    <a:lumMod val="50000"/>
                  </a:schemeClr>
                </a:solidFill>
                <a:latin typeface="宋体" pitchFamily="2" charset="-122"/>
                <a:ea typeface="宋体" pitchFamily="2" charset="-122"/>
                <a:cs typeface="+mn-ea"/>
                <a:sym typeface="+mn-lt"/>
              </a:rPr>
              <a:t>组合结构图概述</a:t>
            </a:r>
            <a:endParaRPr lang="en-US" sz="3600" b="1" dirty="0">
              <a:solidFill>
                <a:schemeClr val="accent5">
                  <a:lumMod val="50000"/>
                </a:schemeClr>
              </a:solidFill>
              <a:latin typeface="宋体" pitchFamily="2" charset="-122"/>
              <a:ea typeface="宋体" pitchFamily="2" charset="-122"/>
              <a:cs typeface="+mn-ea"/>
              <a:sym typeface="+mn-lt"/>
            </a:endParaRPr>
          </a:p>
        </p:txBody>
      </p:sp>
      <p:pic>
        <p:nvPicPr>
          <p:cNvPr id="4" name="图片占位符 5"/>
          <p:cNvPicPr>
            <a:picLocks noChangeAspect="1"/>
          </p:cNvPicPr>
          <p:nvPr/>
        </p:nvPicPr>
        <p:blipFill>
          <a:blip r:embed="rId1" cstate="screen"/>
          <a:srcRect/>
          <a:stretch>
            <a:fillRect/>
          </a:stretch>
        </p:blipFill>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pic>
      <p:pic>
        <p:nvPicPr>
          <p:cNvPr id="5" name="图片 4"/>
          <p:cNvPicPr>
            <a:picLocks noChangeAspect="1"/>
          </p:cNvPicPr>
          <p:nvPr/>
        </p:nvPicPr>
        <p:blipFill>
          <a:blip r:embed="rId2"/>
          <a:stretch>
            <a:fillRect/>
          </a:stretch>
        </p:blipFill>
        <p:spPr>
          <a:xfrm>
            <a:off x="7019103" y="3221204"/>
            <a:ext cx="5172897" cy="2100622"/>
          </a:xfrm>
          <a:prstGeom prst="rect">
            <a:avLst/>
          </a:prstGeom>
        </p:spPr>
      </p:pic>
      <p:sp>
        <p:nvSpPr>
          <p:cNvPr id="6" name="文本框 5"/>
          <p:cNvSpPr txBox="1"/>
          <p:nvPr/>
        </p:nvSpPr>
        <p:spPr>
          <a:xfrm>
            <a:off x="207148" y="1958961"/>
            <a:ext cx="7629162" cy="3785652"/>
          </a:xfrm>
          <a:prstGeom prst="rect">
            <a:avLst/>
          </a:prstGeom>
          <a:noFill/>
        </p:spPr>
        <p:txBody>
          <a:bodyPr wrap="square" rtlCol="0">
            <a:spAutoFit/>
          </a:bodyPr>
          <a:lstStyle/>
          <a:p>
            <a:pPr algn="just"/>
            <a:r>
              <a:rPr lang="zh-CN" altLang="en-US" sz="2000" b="1" dirty="0">
                <a:latin typeface="宋体" pitchFamily="2" charset="-122"/>
                <a:ea typeface="宋体" pitchFamily="2" charset="-122"/>
              </a:rPr>
              <a:t>组合结构图：</a:t>
            </a:r>
            <a:r>
              <a:rPr lang="zh-CN" altLang="en-US" sz="2000" dirty="0">
                <a:latin typeface="宋体" pitchFamily="2" charset="-122"/>
                <a:ea typeface="宋体" pitchFamily="2" charset="-122"/>
              </a:rPr>
              <a:t>组合结构图将每一个类放在一个整体中，</a:t>
            </a:r>
            <a:r>
              <a:rPr lang="zh-CN" altLang="en-US" sz="2000" b="1" dirty="0">
                <a:latin typeface="宋体" pitchFamily="2" charset="-122"/>
                <a:ea typeface="宋体" pitchFamily="2" charset="-122"/>
              </a:rPr>
              <a:t>从类的内部结构来审视一个类</a:t>
            </a:r>
            <a:r>
              <a:rPr lang="zh-CN" altLang="en-US" sz="2000" dirty="0">
                <a:latin typeface="宋体" pitchFamily="2" charset="-122"/>
                <a:ea typeface="宋体" pitchFamily="2" charset="-122"/>
              </a:rPr>
              <a:t>。组合结构图可用于</a:t>
            </a:r>
            <a:r>
              <a:rPr lang="zh-CN" altLang="en-US" sz="2000" b="1" dirty="0">
                <a:latin typeface="宋体" pitchFamily="2" charset="-122"/>
                <a:ea typeface="宋体" pitchFamily="2" charset="-122"/>
              </a:rPr>
              <a:t>表示一个类的内部结构</a:t>
            </a:r>
            <a:r>
              <a:rPr lang="zh-CN" altLang="en-US" sz="2000" dirty="0">
                <a:latin typeface="宋体" pitchFamily="2" charset="-122"/>
                <a:ea typeface="宋体" pitchFamily="2" charset="-122"/>
              </a:rPr>
              <a:t>。</a:t>
            </a:r>
            <a:endParaRPr lang="zh-CN" altLang="en-US" sz="2000" dirty="0">
              <a:latin typeface="宋体" pitchFamily="2" charset="-122"/>
              <a:ea typeface="宋体" pitchFamily="2" charset="-122"/>
            </a:endParaRPr>
          </a:p>
          <a:p>
            <a:pPr algn="just"/>
            <a:endParaRPr lang="en-US" altLang="zh-CN" sz="2000" dirty="0">
              <a:latin typeface="宋体" pitchFamily="2" charset="-122"/>
              <a:ea typeface="宋体" pitchFamily="2" charset="-122"/>
            </a:endParaRPr>
          </a:p>
          <a:p>
            <a:pPr algn="just"/>
            <a:r>
              <a:rPr lang="zh-CN" altLang="en-US" sz="2000" dirty="0">
                <a:latin typeface="宋体" pitchFamily="2" charset="-122"/>
                <a:ea typeface="宋体" pitchFamily="2" charset="-122"/>
              </a:rPr>
              <a:t>组合结构图反映</a:t>
            </a:r>
            <a:r>
              <a:rPr lang="zh-CN" altLang="en-US" sz="2000" b="1" dirty="0">
                <a:latin typeface="宋体" pitchFamily="2" charset="-122"/>
                <a:ea typeface="宋体" pitchFamily="2" charset="-122"/>
              </a:rPr>
              <a:t>类、接口或组件（和它们的属性）来描述功能内部的合作</a:t>
            </a:r>
            <a:r>
              <a:rPr lang="zh-CN" altLang="en-US" sz="2000" dirty="0">
                <a:latin typeface="宋体" pitchFamily="2" charset="-122"/>
                <a:ea typeface="宋体" pitchFamily="2" charset="-122"/>
              </a:rPr>
              <a:t>。组合结构图和类图类似，是它们的模型结构的特定</a:t>
            </a:r>
            <a:endParaRPr lang="en-US" altLang="zh-CN" sz="2000" dirty="0">
              <a:latin typeface="宋体" pitchFamily="2" charset="-122"/>
              <a:ea typeface="宋体" pitchFamily="2" charset="-122"/>
            </a:endParaRPr>
          </a:p>
          <a:p>
            <a:pPr algn="just"/>
            <a:r>
              <a:rPr lang="zh-CN" altLang="en-US" sz="2000" dirty="0">
                <a:latin typeface="宋体" pitchFamily="2" charset="-122"/>
                <a:ea typeface="宋体" pitchFamily="2" charset="-122"/>
              </a:rPr>
              <a:t>使用。类图建模类的静态结构，包括它们的属性和行为。</a:t>
            </a:r>
            <a:endParaRPr lang="en-US" altLang="zh-CN" sz="2000" dirty="0">
              <a:latin typeface="宋体" pitchFamily="2" charset="-122"/>
              <a:ea typeface="宋体" pitchFamily="2" charset="-122"/>
            </a:endParaRPr>
          </a:p>
          <a:p>
            <a:pPr algn="just"/>
            <a:endParaRPr lang="en-US" altLang="zh-CN" sz="2000" dirty="0">
              <a:latin typeface="宋体" pitchFamily="2" charset="-122"/>
              <a:ea typeface="宋体" pitchFamily="2" charset="-122"/>
            </a:endParaRPr>
          </a:p>
          <a:p>
            <a:pPr algn="just"/>
            <a:r>
              <a:rPr lang="zh-CN" altLang="en-US" sz="2000" b="1" dirty="0">
                <a:latin typeface="宋体" pitchFamily="2" charset="-122"/>
                <a:ea typeface="宋体" pitchFamily="2" charset="-122"/>
              </a:rPr>
              <a:t>基本元素：</a:t>
            </a:r>
            <a:endParaRPr lang="zh-CN" altLang="en-US"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部件</a:t>
            </a:r>
            <a:r>
              <a:rPr lang="zh-CN" altLang="en-US" sz="2000" dirty="0">
                <a:latin typeface="宋体" pitchFamily="2" charset="-122"/>
                <a:ea typeface="宋体" pitchFamily="2" charset="-122"/>
              </a:rPr>
              <a:t>：表示被描述事物所拥有的内部成分。</a:t>
            </a:r>
            <a:endParaRPr lang="zh-CN" altLang="en-US" sz="2000" dirty="0">
              <a:latin typeface="宋体" pitchFamily="2" charset="-122"/>
              <a:ea typeface="宋体" pitchFamily="2" charset="-122"/>
            </a:endParaRPr>
          </a:p>
          <a:p>
            <a:pPr algn="just"/>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连接件</a:t>
            </a:r>
            <a:r>
              <a:rPr lang="zh-CN" altLang="en-US" sz="2000" dirty="0">
                <a:latin typeface="宋体" pitchFamily="2" charset="-122"/>
                <a:ea typeface="宋体" pitchFamily="2" charset="-122"/>
              </a:rPr>
              <a:t>：表示部件之间的关系。</a:t>
            </a:r>
            <a:endParaRPr lang="zh-CN" altLang="en-US" sz="2000" dirty="0">
              <a:latin typeface="宋体" pitchFamily="2" charset="-122"/>
              <a:ea typeface="宋体" pitchFamily="2" charset="-122"/>
            </a:endParaRPr>
          </a:p>
          <a:p>
            <a:pPr algn="just"/>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端口</a:t>
            </a:r>
            <a:r>
              <a:rPr lang="zh-CN" altLang="en-US" sz="2000" dirty="0">
                <a:latin typeface="宋体" pitchFamily="2" charset="-122"/>
                <a:ea typeface="宋体" pitchFamily="2" charset="-122"/>
              </a:rPr>
              <a:t>：表示部件和外部环境的交互点。</a:t>
            </a:r>
            <a:endParaRPr lang="zh-CN" altLang="en-US" sz="2000" dirty="0">
              <a:latin typeface="宋体" pitchFamily="2" charset="-122"/>
              <a:ea typeface="宋体" pitchFamily="2" charset="-122"/>
            </a:endParaRPr>
          </a:p>
          <a:p>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68370" y="288419"/>
            <a:ext cx="6402018"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4.2 </a:t>
            </a:r>
            <a:r>
              <a:rPr lang="zh-CN" altLang="en-US" sz="3600" b="1" dirty="0">
                <a:solidFill>
                  <a:schemeClr val="accent5">
                    <a:lumMod val="50000"/>
                  </a:schemeClr>
                </a:solidFill>
                <a:latin typeface="宋体" pitchFamily="2" charset="-122"/>
                <a:ea typeface="宋体" pitchFamily="2" charset="-122"/>
                <a:cs typeface="+mn-ea"/>
                <a:sym typeface="+mn-lt"/>
              </a:rPr>
              <a:t>组合结构图建模技巧</a:t>
            </a:r>
            <a:endParaRPr lang="en-US" sz="3600" b="1" dirty="0">
              <a:solidFill>
                <a:schemeClr val="accent5">
                  <a:lumMod val="50000"/>
                </a:schemeClr>
              </a:solidFill>
              <a:latin typeface="宋体" pitchFamily="2" charset="-122"/>
              <a:ea typeface="宋体" pitchFamily="2" charset="-122"/>
              <a:cs typeface="+mn-ea"/>
              <a:sym typeface="+mn-lt"/>
            </a:endParaRPr>
          </a:p>
        </p:txBody>
      </p:sp>
      <p:pic>
        <p:nvPicPr>
          <p:cNvPr id="4" name="图片占位符 5"/>
          <p:cNvPicPr>
            <a:picLocks noChangeAspect="1"/>
          </p:cNvPicPr>
          <p:nvPr/>
        </p:nvPicPr>
        <p:blipFill>
          <a:blip r:embed="rId1" cstate="screen"/>
          <a:srcRect/>
          <a:stretch>
            <a:fillRect/>
          </a:stretch>
        </p:blipFill>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pic>
      <p:sp>
        <p:nvSpPr>
          <p:cNvPr id="6" name="文本框 5"/>
          <p:cNvSpPr txBox="1"/>
          <p:nvPr/>
        </p:nvSpPr>
        <p:spPr>
          <a:xfrm>
            <a:off x="216311" y="2578308"/>
            <a:ext cx="6154998" cy="2308324"/>
          </a:xfrm>
          <a:prstGeom prst="rect">
            <a:avLst/>
          </a:prstGeom>
          <a:noFill/>
        </p:spPr>
        <p:txBody>
          <a:bodyPr wrap="square" rtlCol="0">
            <a:spAutoFit/>
          </a:bodyPr>
          <a:lstStyle/>
          <a:p>
            <a:r>
              <a:rPr lang="zh-CN" altLang="en-US" sz="2000" dirty="0">
                <a:latin typeface="宋体" pitchFamily="2" charset="-122"/>
                <a:ea typeface="宋体" pitchFamily="2" charset="-122"/>
              </a:rPr>
              <a:t>组合结构图</a:t>
            </a:r>
            <a:r>
              <a:rPr lang="zh-CN" altLang="en-US" sz="2000" b="1" dirty="0">
                <a:latin typeface="宋体" pitchFamily="2" charset="-122"/>
                <a:ea typeface="宋体" pitchFamily="2" charset="-122"/>
              </a:rPr>
              <a:t>建模技巧</a:t>
            </a:r>
            <a:endParaRPr lang="zh-CN" altLang="en-US" sz="2000" b="1"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组合结构图所能够表达的信息，使用组合或者聚合也能够表示，只是一种</a:t>
            </a:r>
            <a:r>
              <a:rPr lang="zh-CN" altLang="en-US" sz="2000" b="1" dirty="0">
                <a:latin typeface="宋体" pitchFamily="2" charset="-122"/>
                <a:ea typeface="宋体" pitchFamily="2" charset="-122"/>
              </a:rPr>
              <a:t>新的表达形式</a:t>
            </a:r>
            <a:r>
              <a:rPr lang="zh-CN" altLang="en-US" sz="2000" dirty="0">
                <a:latin typeface="宋体" pitchFamily="2" charset="-122"/>
                <a:ea typeface="宋体" pitchFamily="2" charset="-122"/>
              </a:rPr>
              <a:t>。</a:t>
            </a:r>
            <a:endParaRPr lang="zh-CN" altLang="en-US" sz="2000" b="1"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）组合结构图可以表示一个</a:t>
            </a:r>
            <a:r>
              <a:rPr lang="zh-CN" altLang="en-US" sz="2000" b="1" dirty="0">
                <a:latin typeface="宋体" pitchFamily="2" charset="-122"/>
                <a:ea typeface="宋体" pitchFamily="2" charset="-122"/>
              </a:rPr>
              <a:t>类的内部成员对象之间的相互关系</a:t>
            </a:r>
            <a:r>
              <a:rPr lang="zh-CN" altLang="en-US" sz="2000" dirty="0">
                <a:latin typeface="宋体" pitchFamily="2" charset="-122"/>
                <a:ea typeface="宋体" pitchFamily="2" charset="-122"/>
              </a:rPr>
              <a:t>，是对</a:t>
            </a:r>
            <a:r>
              <a:rPr lang="zh-CN" altLang="en-US" sz="2000" b="1" dirty="0">
                <a:latin typeface="宋体" pitchFamily="2" charset="-122"/>
                <a:ea typeface="宋体" pitchFamily="2" charset="-122"/>
              </a:rPr>
              <a:t>传统类图的一个补充</a:t>
            </a:r>
            <a:r>
              <a:rPr lang="zh-CN" altLang="en-US" sz="2000" dirty="0">
                <a:latin typeface="宋体" pitchFamily="2" charset="-122"/>
                <a:ea typeface="宋体" pitchFamily="2" charset="-122"/>
              </a:rPr>
              <a:t>。</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）组合结构图</a:t>
            </a:r>
            <a:r>
              <a:rPr lang="zh-CN" altLang="en-US" sz="2000" b="1" dirty="0">
                <a:latin typeface="宋体" pitchFamily="2" charset="-122"/>
                <a:ea typeface="宋体" pitchFamily="2" charset="-122"/>
              </a:rPr>
              <a:t>适用于表示含有内部类的类与外部接口之间的相互关系</a:t>
            </a:r>
            <a:r>
              <a:rPr lang="zh-CN" altLang="en-US" sz="2000" dirty="0">
                <a:latin typeface="宋体" pitchFamily="2" charset="-122"/>
                <a:ea typeface="宋体" pitchFamily="2" charset="-122"/>
              </a:rPr>
              <a:t>。</a:t>
            </a:r>
            <a:endParaRPr lang="zh-CN" altLang="en-US" sz="2000" b="1" dirty="0">
              <a:latin typeface="宋体" pitchFamily="2" charset="-122"/>
              <a:ea typeface="宋体" pitchFamily="2" charset="-122"/>
            </a:endParaRPr>
          </a:p>
        </p:txBody>
      </p:sp>
      <p:pic>
        <p:nvPicPr>
          <p:cNvPr id="8" name="图片 7"/>
          <p:cNvPicPr>
            <a:picLocks noChangeAspect="1"/>
          </p:cNvPicPr>
          <p:nvPr/>
        </p:nvPicPr>
        <p:blipFill>
          <a:blip r:embed="rId2"/>
          <a:stretch>
            <a:fillRect/>
          </a:stretch>
        </p:blipFill>
        <p:spPr>
          <a:xfrm>
            <a:off x="6233648" y="2396453"/>
            <a:ext cx="5958352" cy="26720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4" name="TextBox 23"/>
          <p:cNvSpPr txBox="1"/>
          <p:nvPr/>
        </p:nvSpPr>
        <p:spPr>
          <a:xfrm>
            <a:off x="107505" y="6559329"/>
            <a:ext cx="1800200" cy="123111"/>
          </a:xfrm>
          <a:prstGeom prst="rect">
            <a:avLst/>
          </a:prstGeom>
          <a:noFill/>
        </p:spPr>
        <p:txBody>
          <a:bodyPr wrap="square" rtlCol="0">
            <a:spAutoFit/>
          </a:bodyPr>
          <a:lstStyle/>
          <a:p>
            <a:pPr>
              <a:lnSpc>
                <a:spcPct val="200000"/>
              </a:lnSpc>
            </a:pPr>
            <a:r>
              <a:rPr lang="en-US" altLang="zh-CN" sz="100" dirty="0">
                <a:solidFill>
                  <a:schemeClr val="bg1">
                    <a:lumMod val="95000"/>
                  </a:schemeClr>
                </a:solidFill>
                <a:ea typeface="微软雅黑" panose="020B0503020204020204" charset="-122"/>
              </a:rPr>
              <a:t>PPT</a:t>
            </a:r>
            <a:r>
              <a:rPr lang="zh-CN" altLang="en-US" sz="100" dirty="0">
                <a:solidFill>
                  <a:schemeClr val="bg1">
                    <a:lumMod val="95000"/>
                  </a:schemeClr>
                </a:solidFill>
                <a:ea typeface="微软雅黑" panose="020B0503020204020204" charset="-122"/>
              </a:rPr>
              <a:t>模板 </a:t>
            </a:r>
            <a:r>
              <a:rPr lang="en-US" altLang="zh-CN" sz="100" dirty="0">
                <a:solidFill>
                  <a:schemeClr val="bg1">
                    <a:lumMod val="95000"/>
                  </a:schemeClr>
                </a:solidFill>
                <a:ea typeface="微软雅黑" panose="020B0503020204020204" charset="-122"/>
              </a:rPr>
              <a:t>http://www.1ppt.com/moban/</a:t>
            </a:r>
            <a:r>
              <a:rPr lang="zh-CN" altLang="en-US" sz="100" dirty="0">
                <a:solidFill>
                  <a:schemeClr val="bg1">
                    <a:lumMod val="95000"/>
                  </a:schemeClr>
                </a:solidFill>
                <a:ea typeface="微软雅黑" panose="020B0503020204020204" charset="-122"/>
              </a:rPr>
              <a:t> </a:t>
            </a:r>
            <a:endParaRPr lang="en-US" altLang="zh-CN" sz="100" dirty="0">
              <a:solidFill>
                <a:schemeClr val="bg1">
                  <a:lumMod val="95000"/>
                </a:schemeClr>
              </a:solidFill>
              <a:ea typeface="微软雅黑" panose="020B0503020204020204" charset="-122"/>
            </a:endParaRPr>
          </a:p>
        </p:txBody>
      </p:sp>
      <p:pic>
        <p:nvPicPr>
          <p:cNvPr id="27" name="图片占位符 23"/>
          <p:cNvPicPr>
            <a:picLocks noGrp="1" noChangeAspect="1"/>
          </p:cNvPicPr>
          <p:nvPr>
            <p:ph type="pic" sz="quarter" idx="10"/>
          </p:nvPr>
        </p:nvPicPr>
        <p:blipFill>
          <a:blip r:embed="rId1" cstate="screen"/>
          <a:srcRect t="11171" b="11171"/>
          <a:stretch>
            <a:fillRect/>
          </a:stretch>
        </p:blipFill>
        <p:spPr>
          <a:xfrm>
            <a:off x="6742113" y="0"/>
            <a:ext cx="5449887" cy="6858000"/>
          </a:xfrm>
        </p:spPr>
      </p:pic>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90093" y="336545"/>
            <a:ext cx="515966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4.3 </a:t>
            </a:r>
            <a:r>
              <a:rPr lang="zh-CN" altLang="en-US" sz="3600" b="1" dirty="0">
                <a:solidFill>
                  <a:schemeClr val="accent5">
                    <a:lumMod val="50000"/>
                  </a:schemeClr>
                </a:solidFill>
                <a:latin typeface="宋体" pitchFamily="2" charset="-122"/>
                <a:ea typeface="宋体" pitchFamily="2" charset="-122"/>
                <a:cs typeface="+mn-ea"/>
                <a:sym typeface="+mn-lt"/>
              </a:rPr>
              <a:t>定时图</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 name="文本框 1"/>
          <p:cNvSpPr txBox="1"/>
          <p:nvPr/>
        </p:nvSpPr>
        <p:spPr>
          <a:xfrm>
            <a:off x="190437" y="1592825"/>
            <a:ext cx="6692144" cy="4082849"/>
          </a:xfrm>
          <a:prstGeom prst="rect">
            <a:avLst/>
          </a:prstGeom>
          <a:noFill/>
        </p:spPr>
        <p:txBody>
          <a:bodyPr wrap="square" rtlCol="0">
            <a:spAutoFit/>
          </a:bodyPr>
          <a:lstStyle/>
          <a:p>
            <a:pPr>
              <a:lnSpc>
                <a:spcPct val="150000"/>
              </a:lnSpc>
            </a:pPr>
            <a:r>
              <a:rPr lang="zh-CN" altLang="en-US" sz="2000" b="1" dirty="0">
                <a:latin typeface="宋体" pitchFamily="2" charset="-122"/>
                <a:ea typeface="宋体" pitchFamily="2" charset="-122"/>
              </a:rPr>
              <a:t>定时图</a:t>
            </a:r>
            <a:r>
              <a:rPr lang="zh-CN" altLang="en-US" sz="2000" dirty="0">
                <a:latin typeface="宋体" pitchFamily="2" charset="-122"/>
                <a:ea typeface="宋体" pitchFamily="2" charset="-122"/>
              </a:rPr>
              <a:t>：定时图</a:t>
            </a:r>
            <a:r>
              <a:rPr lang="zh-CN" altLang="en-US" sz="2000" b="1" dirty="0">
                <a:latin typeface="宋体" pitchFamily="2" charset="-122"/>
                <a:ea typeface="宋体" pitchFamily="2" charset="-122"/>
              </a:rPr>
              <a:t>采用一种带数字刻度的时间轴</a:t>
            </a:r>
            <a:r>
              <a:rPr lang="zh-CN" altLang="en-US" sz="2000" dirty="0">
                <a:latin typeface="宋体" pitchFamily="2" charset="-122"/>
                <a:ea typeface="宋体" pitchFamily="2" charset="-122"/>
              </a:rPr>
              <a:t>来精确地</a:t>
            </a:r>
            <a:r>
              <a:rPr lang="zh-CN" altLang="en-US" sz="2000" b="1" dirty="0">
                <a:latin typeface="宋体" pitchFamily="2" charset="-122"/>
                <a:ea typeface="宋体" pitchFamily="2" charset="-122"/>
              </a:rPr>
              <a:t>描述消息的顺序</a:t>
            </a:r>
            <a:r>
              <a:rPr lang="zh-CN" altLang="en-US" sz="2000" dirty="0">
                <a:latin typeface="宋体" pitchFamily="2" charset="-122"/>
                <a:ea typeface="宋体" pitchFamily="2" charset="-122"/>
              </a:rPr>
              <a:t>，而不是像顺序图那样只是指定消息的相对顺序，而且它还允许</a:t>
            </a:r>
            <a:r>
              <a:rPr lang="zh-CN" altLang="en-US" sz="2000" b="1" dirty="0">
                <a:latin typeface="宋体" pitchFamily="2" charset="-122"/>
                <a:ea typeface="宋体" pitchFamily="2" charset="-122"/>
              </a:rPr>
              <a:t>可视化地表示每条生命线的状态变化</a:t>
            </a:r>
            <a:r>
              <a:rPr lang="zh-CN" altLang="en-US" sz="2000" dirty="0">
                <a:latin typeface="宋体" pitchFamily="2" charset="-122"/>
                <a:ea typeface="宋体" pitchFamily="2" charset="-122"/>
              </a:rPr>
              <a:t>。</a:t>
            </a:r>
            <a:endParaRPr lang="en-US" altLang="zh-CN" sz="2000" b="1" dirty="0">
              <a:latin typeface="宋体" pitchFamily="2" charset="-122"/>
              <a:ea typeface="宋体" pitchFamily="2" charset="-122"/>
            </a:endParaRPr>
          </a:p>
          <a:p>
            <a:pPr>
              <a:lnSpc>
                <a:spcPct val="150000"/>
              </a:lnSpc>
            </a:pPr>
            <a:endParaRPr lang="en-US" altLang="zh-CN" sz="800" dirty="0">
              <a:latin typeface="宋体" pitchFamily="2" charset="-122"/>
              <a:ea typeface="宋体" pitchFamily="2" charset="-122"/>
            </a:endParaRPr>
          </a:p>
          <a:p>
            <a:pPr>
              <a:lnSpc>
                <a:spcPct val="150000"/>
              </a:lnSpc>
            </a:pPr>
            <a:r>
              <a:rPr lang="zh-CN" altLang="en-US" sz="2000" b="1" dirty="0">
                <a:latin typeface="宋体" pitchFamily="2" charset="-122"/>
                <a:ea typeface="宋体" pitchFamily="2" charset="-122"/>
              </a:rPr>
              <a:t>定时图的焦点</a:t>
            </a:r>
            <a:r>
              <a:rPr lang="zh-CN" altLang="en-US" sz="2000" dirty="0">
                <a:latin typeface="宋体" pitchFamily="2" charset="-122"/>
                <a:ea typeface="宋体" pitchFamily="2" charset="-122"/>
              </a:rPr>
              <a:t>集中千生命线内部及它们之间沿着时间轴的条件变化。</a:t>
            </a:r>
            <a:endParaRPr lang="en-US" altLang="zh-CN" sz="2000" dirty="0">
              <a:latin typeface="宋体" pitchFamily="2" charset="-122"/>
              <a:ea typeface="宋体" pitchFamily="2" charset="-122"/>
            </a:endParaRPr>
          </a:p>
          <a:p>
            <a:pPr>
              <a:lnSpc>
                <a:spcPct val="150000"/>
              </a:lnSpc>
            </a:pPr>
            <a:endParaRPr lang="en-US" altLang="zh-CN" sz="800" dirty="0">
              <a:latin typeface="宋体" pitchFamily="2" charset="-122"/>
              <a:ea typeface="宋体" pitchFamily="2" charset="-122"/>
            </a:endParaRPr>
          </a:p>
          <a:p>
            <a:pPr>
              <a:lnSpc>
                <a:spcPct val="150000"/>
              </a:lnSpc>
            </a:pPr>
            <a:r>
              <a:rPr lang="zh-CN" altLang="en-US" sz="2000" b="1" dirty="0">
                <a:latin typeface="宋体" pitchFamily="2" charset="-122"/>
                <a:ea typeface="宋体" pitchFamily="2" charset="-122"/>
              </a:rPr>
              <a:t>定时图</a:t>
            </a:r>
            <a:r>
              <a:rPr lang="zh-CN" altLang="en-US" sz="2000" dirty="0">
                <a:latin typeface="宋体" pitchFamily="2" charset="-122"/>
                <a:ea typeface="宋体" pitchFamily="2" charset="-122"/>
              </a:rPr>
              <a:t>可以把</a:t>
            </a:r>
            <a:r>
              <a:rPr lang="zh-CN" altLang="en-US" sz="2000" b="1" dirty="0">
                <a:latin typeface="宋体" pitchFamily="2" charset="-122"/>
                <a:ea typeface="宋体" pitchFamily="2" charset="-122"/>
              </a:rPr>
              <a:t>状态发生变化的时刻</a:t>
            </a:r>
            <a:r>
              <a:rPr lang="zh-CN" altLang="en-US" sz="2000" dirty="0">
                <a:latin typeface="宋体" pitchFamily="2" charset="-122"/>
                <a:ea typeface="宋体" pitchFamily="2" charset="-122"/>
              </a:rPr>
              <a:t>及</a:t>
            </a:r>
            <a:r>
              <a:rPr lang="zh-CN" altLang="en-US" sz="2000" b="1" dirty="0">
                <a:latin typeface="宋体" pitchFamily="2" charset="-122"/>
                <a:ea typeface="宋体" pitchFamily="2" charset="-122"/>
              </a:rPr>
              <a:t>各个状态所持续的时间</a:t>
            </a:r>
            <a:r>
              <a:rPr lang="zh-CN" altLang="en-US" sz="2000" dirty="0">
                <a:latin typeface="宋体" pitchFamily="2" charset="-122"/>
                <a:ea typeface="宋体" pitchFamily="2" charset="-122"/>
              </a:rPr>
              <a:t>具体地表示出来。如果把多个对象放在一个定时图中，还可以把它们之间发送和接收消息的时刻表示出来。</a:t>
            </a:r>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4" name="TextBox 23"/>
          <p:cNvSpPr txBox="1"/>
          <p:nvPr/>
        </p:nvSpPr>
        <p:spPr>
          <a:xfrm>
            <a:off x="107505" y="6559329"/>
            <a:ext cx="1800200" cy="123111"/>
          </a:xfrm>
          <a:prstGeom prst="rect">
            <a:avLst/>
          </a:prstGeom>
          <a:noFill/>
        </p:spPr>
        <p:txBody>
          <a:bodyPr wrap="square" rtlCol="0">
            <a:spAutoFit/>
          </a:bodyPr>
          <a:lstStyle/>
          <a:p>
            <a:pPr>
              <a:lnSpc>
                <a:spcPct val="200000"/>
              </a:lnSpc>
            </a:pPr>
            <a:r>
              <a:rPr lang="en-US" altLang="zh-CN" sz="100" dirty="0">
                <a:solidFill>
                  <a:schemeClr val="bg1">
                    <a:lumMod val="95000"/>
                  </a:schemeClr>
                </a:solidFill>
                <a:ea typeface="微软雅黑" panose="020B0503020204020204" charset="-122"/>
              </a:rPr>
              <a:t>PPT</a:t>
            </a:r>
            <a:r>
              <a:rPr lang="zh-CN" altLang="en-US" sz="100" dirty="0">
                <a:solidFill>
                  <a:schemeClr val="bg1">
                    <a:lumMod val="95000"/>
                  </a:schemeClr>
                </a:solidFill>
                <a:ea typeface="微软雅黑" panose="020B0503020204020204" charset="-122"/>
              </a:rPr>
              <a:t>模板 </a:t>
            </a:r>
            <a:r>
              <a:rPr lang="en-US" altLang="zh-CN" sz="100" dirty="0">
                <a:solidFill>
                  <a:schemeClr val="bg1">
                    <a:lumMod val="95000"/>
                  </a:schemeClr>
                </a:solidFill>
                <a:ea typeface="微软雅黑" panose="020B0503020204020204" charset="-122"/>
              </a:rPr>
              <a:t>http://www.1ppt.com/moban/</a:t>
            </a:r>
            <a:r>
              <a:rPr lang="zh-CN" altLang="en-US" sz="100" dirty="0">
                <a:solidFill>
                  <a:schemeClr val="bg1">
                    <a:lumMod val="95000"/>
                  </a:schemeClr>
                </a:solidFill>
                <a:ea typeface="微软雅黑" panose="020B0503020204020204" charset="-122"/>
              </a:rPr>
              <a:t> </a:t>
            </a:r>
            <a:endParaRPr lang="en-US" altLang="zh-CN" sz="100" dirty="0">
              <a:solidFill>
                <a:schemeClr val="bg1">
                  <a:lumMod val="95000"/>
                </a:schemeClr>
              </a:solidFill>
              <a:ea typeface="微软雅黑" panose="020B0503020204020204" charset="-122"/>
            </a:endParaRPr>
          </a:p>
        </p:txBody>
      </p:sp>
      <p:pic>
        <p:nvPicPr>
          <p:cNvPr id="27" name="图片占位符 23"/>
          <p:cNvPicPr>
            <a:picLocks noGrp="1" noChangeAspect="1"/>
          </p:cNvPicPr>
          <p:nvPr>
            <p:ph type="pic" sz="quarter" idx="10"/>
          </p:nvPr>
        </p:nvPicPr>
        <p:blipFill>
          <a:blip r:embed="rId1" cstate="screen"/>
          <a:srcRect t="11171" b="11171"/>
          <a:stretch>
            <a:fillRect/>
          </a:stretch>
        </p:blipFill>
        <p:spPr>
          <a:xfrm>
            <a:off x="6742113" y="0"/>
            <a:ext cx="5449887" cy="6858000"/>
          </a:xfrm>
        </p:spPr>
      </p:pic>
      <p:sp>
        <p:nvSpPr>
          <p:cNvPr id="2" name="文本框 1"/>
          <p:cNvSpPr txBox="1"/>
          <p:nvPr/>
        </p:nvSpPr>
        <p:spPr>
          <a:xfrm>
            <a:off x="190437" y="1592825"/>
            <a:ext cx="6692144" cy="3713517"/>
          </a:xfrm>
          <a:prstGeom prst="rect">
            <a:avLst/>
          </a:prstGeom>
          <a:noFill/>
        </p:spPr>
        <p:txBody>
          <a:bodyPr wrap="square" rtlCol="0">
            <a:spAutoFit/>
          </a:bodyPr>
          <a:lstStyle/>
          <a:p>
            <a:pPr>
              <a:lnSpc>
                <a:spcPct val="150000"/>
              </a:lnSpc>
            </a:pPr>
            <a:r>
              <a:rPr lang="zh-CN" altLang="en-US" sz="2000" dirty="0">
                <a:latin typeface="宋体" pitchFamily="2" charset="-122"/>
                <a:ea typeface="宋体" pitchFamily="2" charset="-122"/>
              </a:rPr>
              <a:t>定时图的</a:t>
            </a:r>
            <a:r>
              <a:rPr lang="zh-CN" altLang="en-US" sz="2000" b="1" dirty="0">
                <a:latin typeface="宋体" pitchFamily="2" charset="-122"/>
                <a:ea typeface="宋体" pitchFamily="2" charset="-122"/>
              </a:rPr>
              <a:t>基本元素</a:t>
            </a:r>
            <a:r>
              <a:rPr lang="zh-CN" altLang="en-US" sz="2000" dirty="0">
                <a:latin typeface="宋体" pitchFamily="2" charset="-122"/>
                <a:ea typeface="宋体" pitchFamily="2" charset="-122"/>
              </a:rPr>
              <a:t>如下：</a:t>
            </a:r>
            <a:endParaRPr lang="zh-CN" altLang="en-US" sz="2000"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生命线</a:t>
            </a:r>
            <a:r>
              <a:rPr lang="zh-CN" altLang="en-US" sz="2000" dirty="0">
                <a:latin typeface="宋体" pitchFamily="2" charset="-122"/>
                <a:ea typeface="宋体" pitchFamily="2" charset="-122"/>
              </a:rPr>
              <a:t>： 一条水平线，反映处于活跃状态的对象实体。</a:t>
            </a:r>
            <a:endParaRPr lang="zh-CN" altLang="en-US" sz="2000"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状态</a:t>
            </a:r>
            <a:r>
              <a:rPr lang="zh-CN" altLang="en-US" sz="2000" dirty="0">
                <a:latin typeface="宋体" pitchFamily="2" charset="-122"/>
                <a:ea typeface="宋体" pitchFamily="2" charset="-122"/>
              </a:rPr>
              <a:t>： 对象实体随时间变化所处的状态。 </a:t>
            </a:r>
            <a:endParaRPr lang="zh-CN" altLang="en-US" sz="2000"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事件</a:t>
            </a:r>
            <a:r>
              <a:rPr lang="zh-CN" altLang="en-US" sz="2000" dirty="0">
                <a:latin typeface="宋体" pitchFamily="2" charset="-122"/>
                <a:ea typeface="宋体" pitchFamily="2" charset="-122"/>
              </a:rPr>
              <a:t>：改变对象状态所激发的动作。</a:t>
            </a:r>
            <a:endParaRPr lang="zh-CN" altLang="en-US" sz="2000"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4</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时间</a:t>
            </a:r>
            <a:r>
              <a:rPr lang="zh-CN" altLang="en-US" sz="2000" dirty="0">
                <a:latin typeface="宋体" pitchFamily="2" charset="-122"/>
                <a:ea typeface="宋体" pitchFamily="2" charset="-122"/>
              </a:rPr>
              <a:t>：水平方向的时间标度。</a:t>
            </a:r>
            <a:endParaRPr lang="zh-CN" altLang="en-US" sz="2000"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5</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时序约束</a:t>
            </a:r>
            <a:r>
              <a:rPr lang="zh-CN" altLang="en-US" sz="2000" dirty="0">
                <a:latin typeface="宋体" pitchFamily="2" charset="-122"/>
                <a:ea typeface="宋体" pitchFamily="2" charset="-122"/>
              </a:rPr>
              <a:t>：状态持续时间的间隔要求。</a:t>
            </a:r>
            <a:endParaRPr lang="zh-CN" altLang="en-US" sz="2000" dirty="0">
              <a:latin typeface="宋体" pitchFamily="2" charset="-122"/>
              <a:ea typeface="宋体" pitchFamily="2" charset="-122"/>
            </a:endParaRPr>
          </a:p>
          <a:p>
            <a:pPr>
              <a:lnSpc>
                <a:spcPct val="150000"/>
              </a:lnSpc>
            </a:pPr>
            <a:endParaRPr lang="zh-CN" altLang="en-US" sz="2000" dirty="0">
              <a:latin typeface="宋体" pitchFamily="2" charset="-122"/>
              <a:ea typeface="宋体" pitchFamily="2" charset="-122"/>
            </a:endParaRPr>
          </a:p>
        </p:txBody>
      </p:sp>
      <p:pic>
        <p:nvPicPr>
          <p:cNvPr id="4" name="图片 3"/>
          <p:cNvPicPr>
            <a:picLocks noChangeAspect="1"/>
          </p:cNvPicPr>
          <p:nvPr/>
        </p:nvPicPr>
        <p:blipFill>
          <a:blip r:embed="rId2"/>
          <a:stretch>
            <a:fillRect/>
          </a:stretch>
        </p:blipFill>
        <p:spPr>
          <a:xfrm>
            <a:off x="6003435" y="2663204"/>
            <a:ext cx="6104149" cy="2514818"/>
          </a:xfrm>
          <a:prstGeom prst="rect">
            <a:avLst/>
          </a:prstGeom>
        </p:spPr>
      </p:pic>
      <p:sp>
        <p:nvSpPr>
          <p:cNvPr id="8"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90093" y="336545"/>
            <a:ext cx="515966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4.3 </a:t>
            </a:r>
            <a:r>
              <a:rPr lang="zh-CN" altLang="en-US" sz="3600" b="1" dirty="0">
                <a:solidFill>
                  <a:schemeClr val="accent5">
                    <a:lumMod val="50000"/>
                  </a:schemeClr>
                </a:solidFill>
                <a:latin typeface="宋体" pitchFamily="2" charset="-122"/>
                <a:ea typeface="宋体" pitchFamily="2" charset="-122"/>
                <a:cs typeface="+mn-ea"/>
                <a:sym typeface="+mn-lt"/>
              </a:rPr>
              <a:t>定时图</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pic>
        <p:nvPicPr>
          <p:cNvPr id="7"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8" name="TextBox 29"/>
          <p:cNvSpPr txBox="1"/>
          <p:nvPr/>
        </p:nvSpPr>
        <p:spPr>
          <a:xfrm>
            <a:off x="1480229" y="1120862"/>
            <a:ext cx="5994145" cy="4615815"/>
          </a:xfrm>
          <a:prstGeom prst="rect">
            <a:avLst/>
          </a:prstGeom>
          <a:noFill/>
        </p:spPr>
        <p:txBody>
          <a:bodyPr wrap="square" rtlCol="0">
            <a:spAutoFit/>
          </a:bodyPr>
          <a:lstStyle/>
          <a:p>
            <a:pPr algn="l">
              <a:lnSpc>
                <a:spcPct val="120000"/>
              </a:lnSpc>
              <a:buClrTx/>
              <a:buSzTx/>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accent2">
                    <a:lumMod val="75000"/>
                  </a:schemeClr>
                </a:solidFill>
                <a:latin typeface="宋体" pitchFamily="2" charset="-122"/>
                <a:ea typeface="宋体" pitchFamily="2" charset="-122"/>
                <a:cs typeface="+mn-ea"/>
                <a:sym typeface="+mn-ea"/>
              </a:rPr>
              <a:t>类 图 </a:t>
            </a:r>
            <a:r>
              <a:rPr lang="zh-CN" altLang="en-US" sz="2000" b="1" dirty="0">
                <a:solidFill>
                  <a:schemeClr val="tx1"/>
                </a:solidFill>
                <a:latin typeface="宋体" pitchFamily="2" charset="-122"/>
                <a:ea typeface="宋体" pitchFamily="2" charset="-122"/>
                <a:cs typeface="+mn-ea"/>
                <a:sym typeface="+mn-ea"/>
              </a:rPr>
              <a:t>：</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类具有三个分栏：名称、属性和操作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在类的名称分栏中只有类名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类的属性分栏定义了所有属性的特征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类中列出了操作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类使用关联连接、关联使用名称、角色、多重性及约束等特征定义。类代表的是对对象的分类所以必须说明可以参与关联的对象的数目</a:t>
            </a:r>
            <a:endParaRPr lang="zh-CN" altLang="en-US" sz="2000" b="1" dirty="0">
              <a:solidFill>
                <a:schemeClr val="tx1"/>
              </a:solidFill>
              <a:latin typeface="宋体" pitchFamily="2" charset="-122"/>
              <a:ea typeface="宋体" pitchFamily="2" charset="-122"/>
              <a:cs typeface="+mn-ea"/>
            </a:endParaRPr>
          </a:p>
          <a:p>
            <a:pPr>
              <a:lnSpc>
                <a:spcPct val="150000"/>
              </a:lnSpc>
            </a:pPr>
            <a:endParaRPr lang="zh-CN" altLang="en-US" sz="2000" b="1" dirty="0">
              <a:solidFill>
                <a:schemeClr val="tx1"/>
              </a:solidFill>
              <a:latin typeface="宋体" pitchFamily="2" charset="-122"/>
              <a:ea typeface="宋体" pitchFamily="2" charset="-122"/>
              <a:cs typeface="+mn-ea"/>
              <a:sym typeface="+mn-lt"/>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341541"/>
            <a:ext cx="5542241"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4" name="TextBox 23"/>
          <p:cNvSpPr txBox="1"/>
          <p:nvPr/>
        </p:nvSpPr>
        <p:spPr>
          <a:xfrm>
            <a:off x="107505" y="6559329"/>
            <a:ext cx="1800200" cy="123111"/>
          </a:xfrm>
          <a:prstGeom prst="rect">
            <a:avLst/>
          </a:prstGeom>
          <a:noFill/>
        </p:spPr>
        <p:txBody>
          <a:bodyPr wrap="square" rtlCol="0">
            <a:spAutoFit/>
          </a:bodyPr>
          <a:lstStyle/>
          <a:p>
            <a:pPr>
              <a:lnSpc>
                <a:spcPct val="200000"/>
              </a:lnSpc>
            </a:pPr>
            <a:r>
              <a:rPr lang="en-US" altLang="zh-CN" sz="100" dirty="0">
                <a:solidFill>
                  <a:schemeClr val="bg1">
                    <a:lumMod val="95000"/>
                  </a:schemeClr>
                </a:solidFill>
                <a:ea typeface="微软雅黑" panose="020B0503020204020204" charset="-122"/>
              </a:rPr>
              <a:t>PPT</a:t>
            </a:r>
            <a:r>
              <a:rPr lang="zh-CN" altLang="en-US" sz="100" dirty="0">
                <a:solidFill>
                  <a:schemeClr val="bg1">
                    <a:lumMod val="95000"/>
                  </a:schemeClr>
                </a:solidFill>
                <a:ea typeface="微软雅黑" panose="020B0503020204020204" charset="-122"/>
              </a:rPr>
              <a:t>模板 </a:t>
            </a:r>
            <a:r>
              <a:rPr lang="en-US" altLang="zh-CN" sz="100" dirty="0">
                <a:solidFill>
                  <a:schemeClr val="bg1">
                    <a:lumMod val="95000"/>
                  </a:schemeClr>
                </a:solidFill>
                <a:ea typeface="微软雅黑" panose="020B0503020204020204" charset="-122"/>
              </a:rPr>
              <a:t>http://www.1ppt.com/moban/</a:t>
            </a:r>
            <a:r>
              <a:rPr lang="zh-CN" altLang="en-US" sz="100" dirty="0">
                <a:solidFill>
                  <a:schemeClr val="bg1">
                    <a:lumMod val="95000"/>
                  </a:schemeClr>
                </a:solidFill>
                <a:ea typeface="微软雅黑" panose="020B0503020204020204" charset="-122"/>
              </a:rPr>
              <a:t> </a:t>
            </a:r>
            <a:endParaRPr lang="en-US" altLang="zh-CN" sz="100" dirty="0">
              <a:solidFill>
                <a:schemeClr val="bg1">
                  <a:lumMod val="95000"/>
                </a:schemeClr>
              </a:solidFill>
              <a:ea typeface="微软雅黑" panose="020B0503020204020204" charset="-122"/>
            </a:endParaRPr>
          </a:p>
        </p:txBody>
      </p:sp>
      <p:pic>
        <p:nvPicPr>
          <p:cNvPr id="27" name="图片占位符 23"/>
          <p:cNvPicPr>
            <a:picLocks noGrp="1" noChangeAspect="1"/>
          </p:cNvPicPr>
          <p:nvPr>
            <p:ph type="pic" sz="quarter" idx="10"/>
          </p:nvPr>
        </p:nvPicPr>
        <p:blipFill>
          <a:blip r:embed="rId1" cstate="screen"/>
          <a:srcRect t="11171" b="11171"/>
          <a:stretch>
            <a:fillRect/>
          </a:stretch>
        </p:blipFill>
        <p:spPr>
          <a:xfrm>
            <a:off x="6742113" y="0"/>
            <a:ext cx="5449887" cy="6858000"/>
          </a:xfrm>
        </p:spPr>
      </p:pic>
      <p:sp>
        <p:nvSpPr>
          <p:cNvPr id="2" name="文本框 1"/>
          <p:cNvSpPr txBox="1"/>
          <p:nvPr/>
        </p:nvSpPr>
        <p:spPr>
          <a:xfrm>
            <a:off x="328089" y="1372031"/>
            <a:ext cx="6298853" cy="4798143"/>
          </a:xfrm>
          <a:prstGeom prst="rect">
            <a:avLst/>
          </a:prstGeom>
          <a:noFill/>
        </p:spPr>
        <p:txBody>
          <a:bodyPr wrap="square" rtlCol="0">
            <a:spAutoFit/>
          </a:bodyPr>
          <a:lstStyle/>
          <a:p>
            <a:pPr>
              <a:lnSpc>
                <a:spcPct val="150000"/>
              </a:lnSpc>
            </a:pPr>
            <a:r>
              <a:rPr lang="zh-CN" altLang="en-US" sz="2000" dirty="0">
                <a:latin typeface="宋体" pitchFamily="2" charset="-122"/>
                <a:ea typeface="宋体" pitchFamily="2" charset="-122"/>
              </a:rPr>
              <a:t>定时图</a:t>
            </a:r>
            <a:r>
              <a:rPr lang="zh-CN" altLang="en-US" sz="2000" b="1" dirty="0">
                <a:latin typeface="宋体" pitchFamily="2" charset="-122"/>
                <a:ea typeface="宋体" pitchFamily="2" charset="-122"/>
              </a:rPr>
              <a:t>建模技巧</a:t>
            </a:r>
            <a:endParaRPr lang="zh-CN" altLang="en-US" sz="2000" b="1"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）定时图用于</a:t>
            </a:r>
            <a:r>
              <a:rPr lang="zh-CN" altLang="en-US" sz="2000" b="1" dirty="0">
                <a:latin typeface="宋体" pitchFamily="2" charset="-122"/>
                <a:ea typeface="宋体" pitchFamily="2" charset="-122"/>
              </a:rPr>
              <a:t>表示不同对象上状态改变之间的定时约束</a:t>
            </a:r>
            <a:r>
              <a:rPr lang="zh-CN" altLang="en-US" sz="2000" dirty="0">
                <a:latin typeface="宋体" pitchFamily="2" charset="-122"/>
                <a:ea typeface="宋体" pitchFamily="2" charset="-122"/>
              </a:rPr>
              <a:t>，如果需要对</a:t>
            </a:r>
            <a:r>
              <a:rPr lang="zh-CN" altLang="en-US" sz="2000" b="1" dirty="0">
                <a:latin typeface="宋体" pitchFamily="2" charset="-122"/>
                <a:ea typeface="宋体" pitchFamily="2" charset="-122"/>
              </a:rPr>
              <a:t>交互时间进行控制</a:t>
            </a:r>
            <a:r>
              <a:rPr lang="zh-CN" altLang="en-US" sz="2000" dirty="0">
                <a:latin typeface="宋体" pitchFamily="2" charset="-122"/>
                <a:ea typeface="宋体" pitchFamily="2" charset="-122"/>
              </a:rPr>
              <a:t>可使用定时图。</a:t>
            </a:r>
            <a:endParaRPr lang="zh-CN" altLang="en-US" sz="2000"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）对于那些</a:t>
            </a:r>
            <a:r>
              <a:rPr lang="zh-CN" altLang="en-US" sz="2000" b="1" dirty="0">
                <a:latin typeface="宋体" pitchFamily="2" charset="-122"/>
                <a:ea typeface="宋体" pitchFamily="2" charset="-122"/>
              </a:rPr>
              <a:t>时间指标要求很高或者时序关系复杂而又敏感的系统</a:t>
            </a:r>
            <a:r>
              <a:rPr lang="zh-CN" altLang="en-US" sz="2000" dirty="0">
                <a:latin typeface="宋体" pitchFamily="2" charset="-122"/>
                <a:ea typeface="宋体" pitchFamily="2" charset="-122"/>
              </a:rPr>
              <a:t>（如实时系统和通信领域的某些系统）而言，定时图是一种有力的描述手段。</a:t>
            </a:r>
            <a:endParaRPr lang="zh-CN" altLang="en-US" sz="2000" dirty="0">
              <a:latin typeface="宋体" pitchFamily="2" charset="-122"/>
              <a:ea typeface="宋体" pitchFamily="2" charset="-122"/>
            </a:endParaRP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）在大部分应用系统的建模中，一般不需要用定时图来描述对象的行为及它们之间的交互，但是可能需要用它</a:t>
            </a:r>
            <a:r>
              <a:rPr lang="zh-CN" altLang="en-US" sz="2000" b="1" dirty="0">
                <a:latin typeface="宋体" pitchFamily="2" charset="-122"/>
                <a:ea typeface="宋体" pitchFamily="2" charset="-122"/>
              </a:rPr>
              <a:t>描述系统中某些局部对象的交互情况</a:t>
            </a:r>
            <a:r>
              <a:rPr lang="zh-CN" altLang="en-US" sz="2000" dirty="0">
                <a:latin typeface="宋体" pitchFamily="2" charset="-122"/>
                <a:ea typeface="宋体" pitchFamily="2" charset="-122"/>
              </a:rPr>
              <a:t>。</a:t>
            </a:r>
            <a:endParaRPr lang="zh-CN" altLang="en-US" sz="2000" dirty="0">
              <a:latin typeface="宋体" pitchFamily="2" charset="-122"/>
              <a:ea typeface="宋体" pitchFamily="2" charset="-122"/>
            </a:endParaRPr>
          </a:p>
          <a:p>
            <a:pPr>
              <a:lnSpc>
                <a:spcPct val="150000"/>
              </a:lnSpc>
            </a:pPr>
            <a:endParaRPr lang="zh-CN" altLang="en-US" sz="2000" dirty="0">
              <a:latin typeface="宋体" pitchFamily="2" charset="-122"/>
              <a:ea typeface="宋体" pitchFamily="2" charset="-122"/>
            </a:endParaRPr>
          </a:p>
        </p:txBody>
      </p:sp>
      <p:pic>
        <p:nvPicPr>
          <p:cNvPr id="4" name="图片 3"/>
          <p:cNvPicPr>
            <a:picLocks noChangeAspect="1"/>
          </p:cNvPicPr>
          <p:nvPr/>
        </p:nvPicPr>
        <p:blipFill>
          <a:blip r:embed="rId2"/>
          <a:stretch>
            <a:fillRect/>
          </a:stretch>
        </p:blipFill>
        <p:spPr>
          <a:xfrm>
            <a:off x="7318749" y="1291055"/>
            <a:ext cx="4751638" cy="2143292"/>
          </a:xfrm>
          <a:prstGeom prst="rect">
            <a:avLst/>
          </a:prstGeom>
        </p:spPr>
      </p:pic>
      <p:pic>
        <p:nvPicPr>
          <p:cNvPr id="8" name="图片 7"/>
          <p:cNvPicPr>
            <a:picLocks noChangeAspect="1"/>
          </p:cNvPicPr>
          <p:nvPr/>
        </p:nvPicPr>
        <p:blipFill>
          <a:blip r:embed="rId3"/>
          <a:stretch>
            <a:fillRect/>
          </a:stretch>
        </p:blipFill>
        <p:spPr>
          <a:xfrm>
            <a:off x="7291168" y="3579192"/>
            <a:ext cx="4806801" cy="2143292"/>
          </a:xfrm>
          <a:prstGeom prst="rect">
            <a:avLst/>
          </a:prstGeom>
        </p:spPr>
      </p:pic>
      <p:sp>
        <p:nvSpPr>
          <p:cNvPr id="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90093" y="336545"/>
            <a:ext cx="515966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4.3 </a:t>
            </a:r>
            <a:r>
              <a:rPr lang="zh-CN" altLang="en-US" sz="3600" b="1" dirty="0">
                <a:solidFill>
                  <a:schemeClr val="accent5">
                    <a:lumMod val="50000"/>
                  </a:schemeClr>
                </a:solidFill>
                <a:latin typeface="宋体" pitchFamily="2" charset="-122"/>
                <a:ea typeface="宋体" pitchFamily="2" charset="-122"/>
                <a:cs typeface="+mn-ea"/>
                <a:sym typeface="+mn-lt"/>
              </a:rPr>
              <a:t>定时图</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pic>
        <p:nvPicPr>
          <p:cNvPr id="23" name="图片占位符 23"/>
          <p:cNvPicPr>
            <a:picLocks noGrp="1" noChangeAspect="1"/>
          </p:cNvPicPr>
          <p:nvPr>
            <p:ph type="pic" sz="quarter" idx="10"/>
          </p:nvPr>
        </p:nvPicPr>
        <p:blipFill>
          <a:blip r:embed="rId1" cstate="screen"/>
          <a:srcRect/>
          <a:stretch>
            <a:fillRect/>
          </a:stretch>
        </p:blipFill>
        <p:spPr>
          <a:xfrm>
            <a:off x="8760542" y="0"/>
            <a:ext cx="3431458" cy="6858000"/>
          </a:xfrm>
          <a:prstGeom prst="rect">
            <a:avLst/>
          </a:prstGeom>
          <a:ln>
            <a:noFill/>
          </a:ln>
          <a:effectLst>
            <a:outerShdw blurRad="292100" dist="139700" dir="2700000" algn="tl" rotWithShape="0">
              <a:srgbClr val="333333">
                <a:alpha val="65000"/>
              </a:srgbClr>
            </a:outerShdw>
          </a:effectLst>
        </p:spPr>
      </p:pic>
      <p:sp>
        <p:nvSpPr>
          <p:cNvPr id="24"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88526" y="320503"/>
            <a:ext cx="5197851"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4.4 </a:t>
            </a:r>
            <a:r>
              <a:rPr lang="zh-CN" altLang="en-US" sz="3600" b="1" dirty="0">
                <a:solidFill>
                  <a:schemeClr val="accent5">
                    <a:lumMod val="50000"/>
                  </a:schemeClr>
                </a:solidFill>
                <a:latin typeface="宋体" pitchFamily="2" charset="-122"/>
                <a:ea typeface="宋体" pitchFamily="2" charset="-122"/>
                <a:cs typeface="+mn-ea"/>
                <a:sym typeface="+mn-lt"/>
              </a:rPr>
              <a:t>交互概览图</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13" name="文本框 12"/>
          <p:cNvSpPr txBox="1"/>
          <p:nvPr/>
        </p:nvSpPr>
        <p:spPr>
          <a:xfrm>
            <a:off x="445505" y="1297858"/>
            <a:ext cx="8059398" cy="4758557"/>
          </a:xfrm>
          <a:prstGeom prst="rect">
            <a:avLst/>
          </a:prstGeom>
          <a:noFill/>
        </p:spPr>
        <p:txBody>
          <a:bodyPr wrap="square" rtlCol="0">
            <a:spAutoFit/>
          </a:bodyPr>
          <a:lstStyle/>
          <a:p>
            <a:r>
              <a:rPr lang="zh-CN" altLang="en-US" sz="2000" b="1" dirty="0">
                <a:latin typeface="宋体" pitchFamily="2" charset="-122"/>
                <a:ea typeface="宋体" pitchFamily="2" charset="-122"/>
              </a:rPr>
              <a:t>交互概览图：</a:t>
            </a:r>
            <a:r>
              <a:rPr lang="zh-CN" altLang="en-US" sz="2000" dirty="0">
                <a:latin typeface="宋体" pitchFamily="2" charset="-122"/>
                <a:ea typeface="宋体" pitchFamily="2" charset="-122"/>
              </a:rPr>
              <a:t>交互概览图是</a:t>
            </a:r>
            <a:r>
              <a:rPr lang="zh-CN" altLang="en-US" sz="2000" b="1" dirty="0">
                <a:latin typeface="宋体" pitchFamily="2" charset="-122"/>
                <a:ea typeface="宋体" pitchFamily="2" charset="-122"/>
              </a:rPr>
              <a:t>交互图与活动图的混合物</a:t>
            </a:r>
            <a:r>
              <a:rPr lang="zh-CN" altLang="en-US" sz="2000" dirty="0">
                <a:latin typeface="宋体" pitchFamily="2" charset="-122"/>
                <a:ea typeface="宋体" pitchFamily="2" charset="-122"/>
              </a:rPr>
              <a:t>，可以把交互概览图理解为</a:t>
            </a:r>
            <a:r>
              <a:rPr lang="zh-CN" altLang="en-US" sz="2000" b="1" dirty="0">
                <a:latin typeface="宋体" pitchFamily="2" charset="-122"/>
                <a:ea typeface="宋体" pitchFamily="2" charset="-122"/>
              </a:rPr>
              <a:t>细化的活动图</a:t>
            </a:r>
            <a:r>
              <a:rPr lang="zh-CN" altLang="en-US" sz="2000" dirty="0">
                <a:latin typeface="宋体" pitchFamily="2" charset="-122"/>
                <a:ea typeface="宋体" pitchFamily="2" charset="-122"/>
              </a:rPr>
              <a:t>，在其中的活动都通过一些小型的顺序图来表示；也可以将其理解为</a:t>
            </a:r>
            <a:r>
              <a:rPr lang="zh-CN" altLang="en-US" sz="2000" b="1" dirty="0">
                <a:latin typeface="宋体" pitchFamily="2" charset="-122"/>
                <a:ea typeface="宋体" pitchFamily="2" charset="-122"/>
              </a:rPr>
              <a:t>利用标明控制流的活动图分解过的顺序图</a:t>
            </a:r>
            <a:r>
              <a:rPr lang="zh-CN" altLang="en-US" sz="2000" dirty="0">
                <a:latin typeface="宋体" pitchFamily="2" charset="-122"/>
                <a:ea typeface="宋体" pitchFamily="2" charset="-122"/>
              </a:rPr>
              <a:t>。</a:t>
            </a:r>
            <a:endParaRPr lang="en-US" altLang="zh-CN" sz="2000" dirty="0">
              <a:latin typeface="宋体" pitchFamily="2" charset="-122"/>
              <a:ea typeface="宋体" pitchFamily="2" charset="-122"/>
            </a:endParaRPr>
          </a:p>
          <a:p>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交互概览图用于</a:t>
            </a:r>
            <a:r>
              <a:rPr lang="zh-CN" altLang="en-US" sz="2000" b="1" dirty="0">
                <a:latin typeface="宋体" pitchFamily="2" charset="-122"/>
                <a:ea typeface="宋体" pitchFamily="2" charset="-122"/>
              </a:rPr>
              <a:t>将一些零散的顺序图组织在一</a:t>
            </a:r>
            <a:r>
              <a:rPr lang="zh-CN" altLang="en-US" sz="2000" dirty="0">
                <a:latin typeface="宋体" pitchFamily="2" charset="-122"/>
                <a:ea typeface="宋体" pitchFamily="2" charset="-122"/>
              </a:rPr>
              <a:t>起，它采用了活动图的构造方式，利用了活动图的各种控制结点，并把活动图的每个活动结点替换为一个交互或者交互使用。 每个交互或者交互使用都使用一个顺序图表示。</a:t>
            </a:r>
            <a:r>
              <a:rPr lang="zh-CN" altLang="en-US" sz="2000" b="1" dirty="0">
                <a:latin typeface="宋体" pitchFamily="2" charset="-122"/>
                <a:ea typeface="宋体" pitchFamily="2" charset="-122"/>
              </a:rPr>
              <a:t>交互概述图可视化其他互动图来说明服务</a:t>
            </a:r>
            <a:r>
              <a:rPr lang="zh-CN" altLang="en-US" sz="2000" dirty="0">
                <a:latin typeface="宋体" pitchFamily="2" charset="-122"/>
                <a:ea typeface="宋体" pitchFamily="2" charset="-122"/>
              </a:rPr>
              <a:t>，包括目的的控制流之间的合作。交互概述图是活动图中的变体。</a:t>
            </a:r>
            <a:endParaRPr lang="en-US" altLang="zh-CN" sz="2000" dirty="0">
              <a:latin typeface="宋体" pitchFamily="2" charset="-122"/>
              <a:ea typeface="宋体" pitchFamily="2" charset="-122"/>
            </a:endParaRPr>
          </a:p>
          <a:p>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交互概览图的</a:t>
            </a:r>
            <a:r>
              <a:rPr lang="zh-CN" altLang="en-US" sz="2000" b="1" dirty="0">
                <a:latin typeface="宋体" pitchFamily="2" charset="-122"/>
                <a:ea typeface="宋体" pitchFamily="2" charset="-122"/>
              </a:rPr>
              <a:t>基本元素</a:t>
            </a:r>
            <a:r>
              <a:rPr lang="zh-CN" altLang="en-US" sz="2000" dirty="0">
                <a:latin typeface="宋体" pitchFamily="2" charset="-122"/>
                <a:ea typeface="宋体" pitchFamily="2" charset="-122"/>
              </a:rPr>
              <a:t>：</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）活动图的基本元素：状态、转移、分支、分叉和汇合、泳道、对象流。</a:t>
            </a:r>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）顺序图的基本元素：角色、对象、生命线、激活期、消息。</a:t>
            </a:r>
            <a:endParaRPr lang="zh-CN" altLang="en-US" sz="2000" dirty="0">
              <a:latin typeface="宋体" pitchFamily="2" charset="-122"/>
              <a:ea typeface="宋体" pitchFamily="2" charset="-122"/>
            </a:endParaRPr>
          </a:p>
          <a:p>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pic>
        <p:nvPicPr>
          <p:cNvPr id="23" name="图片占位符 23"/>
          <p:cNvPicPr>
            <a:picLocks noGrp="1" noChangeAspect="1"/>
          </p:cNvPicPr>
          <p:nvPr>
            <p:ph type="pic" sz="quarter" idx="10"/>
          </p:nvPr>
        </p:nvPicPr>
        <p:blipFill>
          <a:blip r:embed="rId1" cstate="screen"/>
          <a:srcRect/>
          <a:stretch>
            <a:fillRect/>
          </a:stretch>
        </p:blipFill>
        <p:spPr>
          <a:xfrm>
            <a:off x="8760542" y="0"/>
            <a:ext cx="3431458" cy="6858000"/>
          </a:xfrm>
          <a:prstGeom prst="rect">
            <a:avLst/>
          </a:prstGeom>
          <a:ln>
            <a:noFill/>
          </a:ln>
          <a:effectLst>
            <a:outerShdw blurRad="292100" dist="139700" dir="2700000" algn="tl" rotWithShape="0">
              <a:srgbClr val="333333">
                <a:alpha val="65000"/>
              </a:srgbClr>
            </a:outerShdw>
          </a:effectLst>
        </p:spPr>
      </p:pic>
      <p:sp>
        <p:nvSpPr>
          <p:cNvPr id="13" name="文本框 12"/>
          <p:cNvSpPr txBox="1"/>
          <p:nvPr/>
        </p:nvSpPr>
        <p:spPr>
          <a:xfrm>
            <a:off x="629081" y="1897627"/>
            <a:ext cx="7764430" cy="3170099"/>
          </a:xfrm>
          <a:prstGeom prst="rect">
            <a:avLst/>
          </a:prstGeom>
          <a:noFill/>
        </p:spPr>
        <p:txBody>
          <a:bodyPr wrap="square" rtlCol="0">
            <a:spAutoFit/>
          </a:bodyPr>
          <a:lstStyle/>
          <a:p>
            <a:r>
              <a:rPr lang="zh-CN" altLang="en-US" sz="2000" dirty="0">
                <a:latin typeface="宋体" pitchFamily="2" charset="-122"/>
                <a:ea typeface="宋体" pitchFamily="2" charset="-122"/>
              </a:rPr>
              <a:t>交互概览</a:t>
            </a:r>
            <a:r>
              <a:rPr lang="zh-CN" altLang="en-US" sz="2000" b="1" dirty="0">
                <a:latin typeface="宋体" pitchFamily="2" charset="-122"/>
                <a:ea typeface="宋体" pitchFamily="2" charset="-122"/>
              </a:rPr>
              <a:t>建模技巧</a:t>
            </a:r>
            <a:endParaRPr lang="en-US" altLang="zh-CN" sz="2000" b="1" dirty="0">
              <a:latin typeface="宋体" pitchFamily="2" charset="-122"/>
              <a:ea typeface="宋体" pitchFamily="2" charset="-122"/>
            </a:endParaRPr>
          </a:p>
          <a:p>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在交互概览图中，使用活动图描述主线，使用顺序图描述细节。</a:t>
            </a:r>
            <a:endParaRPr lang="en-US" altLang="zh-CN" sz="2000" dirty="0">
              <a:latin typeface="宋体" pitchFamily="2" charset="-122"/>
              <a:ea typeface="宋体" pitchFamily="2" charset="-122"/>
            </a:endParaRPr>
          </a:p>
          <a:p>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交互概览图包含顺序图的表示法及活动图的判断和分支表示法。</a:t>
            </a:r>
            <a:endParaRPr lang="zh-CN" altLang="en-US" sz="2000" dirty="0">
              <a:latin typeface="宋体" pitchFamily="2" charset="-122"/>
              <a:ea typeface="宋体" pitchFamily="2" charset="-122"/>
            </a:endParaRPr>
          </a:p>
          <a:p>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交互概览图试图将活动图中活动结点之间的控制流机制和顺序图中的生命线间的消息序列混合在一起，很多人认为并没有加入多少新特性。 因此，一般情况下很少绘制交互概览图。</a:t>
            </a:r>
            <a:endParaRPr lang="zh-CN" altLang="en-US" sz="2000" dirty="0">
              <a:latin typeface="宋体" pitchFamily="2" charset="-122"/>
              <a:ea typeface="宋体" pitchFamily="2" charset="-122"/>
            </a:endParaRPr>
          </a:p>
          <a:p>
            <a:endParaRPr lang="zh-CN" altLang="en-US" sz="2000" dirty="0">
              <a:latin typeface="宋体" pitchFamily="2" charset="-122"/>
              <a:ea typeface="宋体" pitchFamily="2" charset="-122"/>
            </a:endParaRPr>
          </a:p>
        </p:txBody>
      </p:sp>
      <p:pic>
        <p:nvPicPr>
          <p:cNvPr id="7" name="图片 6"/>
          <p:cNvPicPr>
            <a:picLocks noChangeAspect="1"/>
          </p:cNvPicPr>
          <p:nvPr/>
        </p:nvPicPr>
        <p:blipFill>
          <a:blip r:embed="rId2"/>
          <a:stretch>
            <a:fillRect/>
          </a:stretch>
        </p:blipFill>
        <p:spPr>
          <a:xfrm>
            <a:off x="8469320" y="500541"/>
            <a:ext cx="3467225" cy="5856917"/>
          </a:xfrm>
          <a:prstGeom prst="rect">
            <a:avLst/>
          </a:prstGeo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88526" y="320503"/>
            <a:ext cx="5197851"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4.4 </a:t>
            </a:r>
            <a:r>
              <a:rPr lang="zh-CN" altLang="en-US" sz="3600" b="1" dirty="0">
                <a:solidFill>
                  <a:schemeClr val="accent5">
                    <a:lumMod val="50000"/>
                  </a:schemeClr>
                </a:solidFill>
                <a:latin typeface="宋体" pitchFamily="2" charset="-122"/>
                <a:ea typeface="宋体" pitchFamily="2" charset="-122"/>
                <a:cs typeface="+mn-ea"/>
                <a:sym typeface="+mn-lt"/>
              </a:rPr>
              <a:t>交互概览图</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a:xfrm>
            <a:off x="0" y="1809750"/>
            <a:ext cx="12191988" cy="5048250"/>
          </a:xfrm>
        </p:spPr>
      </p:pic>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422400" y="1470551"/>
            <a:ext cx="9418321" cy="4920084"/>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163377" y="356855"/>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UML2.0</a:t>
            </a:r>
            <a:r>
              <a:rPr lang="zh-CN" altLang="en-US" sz="3600" b="1" dirty="0">
                <a:solidFill>
                  <a:schemeClr val="accent5">
                    <a:lumMod val="50000"/>
                  </a:schemeClr>
                </a:solidFill>
                <a:latin typeface="宋体" pitchFamily="2" charset="-122"/>
                <a:ea typeface="宋体" pitchFamily="2" charset="-122"/>
                <a:cs typeface="+mn-ea"/>
                <a:sym typeface="+mn-lt"/>
              </a:rPr>
              <a:t>小结</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32" name="文本框 31"/>
          <p:cNvSpPr txBox="1"/>
          <p:nvPr/>
        </p:nvSpPr>
        <p:spPr>
          <a:xfrm>
            <a:off x="2466345" y="2239696"/>
            <a:ext cx="7475380" cy="3713517"/>
          </a:xfrm>
          <a:prstGeom prst="rect">
            <a:avLst/>
          </a:prstGeom>
          <a:noFill/>
        </p:spPr>
        <p:txBody>
          <a:bodyPr wrap="square" rtlCol="0">
            <a:spAutoFit/>
          </a:bodyPr>
          <a:lstStyle/>
          <a:p>
            <a:pPr>
              <a:lnSpc>
                <a:spcPct val="150000"/>
              </a:lnSpc>
            </a:pPr>
            <a:r>
              <a:rPr lang="zh-CN" altLang="en-US" sz="2000" dirty="0">
                <a:latin typeface="宋体" pitchFamily="2" charset="-122"/>
                <a:ea typeface="宋体" pitchFamily="2" charset="-122"/>
              </a:rPr>
              <a:t>UML2. O新增加的4种图，主要是作为原有9种图的</a:t>
            </a:r>
            <a:r>
              <a:rPr lang="zh-CN" altLang="en-US" sz="2000" b="1" dirty="0">
                <a:latin typeface="宋体" pitchFamily="2" charset="-122"/>
                <a:ea typeface="宋体" pitchFamily="2" charset="-122"/>
              </a:rPr>
              <a:t>扩展内容</a:t>
            </a:r>
            <a:r>
              <a:rPr lang="zh-CN" altLang="en-US" sz="2000" dirty="0">
                <a:latin typeface="宋体" pitchFamily="2" charset="-122"/>
                <a:ea typeface="宋体" pitchFamily="2" charset="-122"/>
              </a:rPr>
              <a:t>，实际应用中除了包图， 其他三种图的应用较少。 但是在一些特殊的环境下它们也有着重要的作用。</a:t>
            </a:r>
            <a:endParaRPr lang="en-US" altLang="zh-CN" sz="2000" dirty="0">
              <a:latin typeface="宋体" pitchFamily="2" charset="-122"/>
              <a:ea typeface="宋体" pitchFamily="2" charset="-122"/>
            </a:endParaRPr>
          </a:p>
          <a:p>
            <a:pPr>
              <a:lnSpc>
                <a:spcPct val="150000"/>
              </a:lnSpc>
            </a:pPr>
            <a:r>
              <a:rPr lang="en-US" altLang="zh-CN" sz="2000" dirty="0">
                <a:latin typeface="宋体" pitchFamily="2" charset="-122"/>
                <a:ea typeface="宋体" pitchFamily="2" charset="-122"/>
              </a:rPr>
              <a:t>UML2.0 </a:t>
            </a:r>
            <a:r>
              <a:rPr lang="zh-CN" altLang="en-US" sz="2000" dirty="0">
                <a:latin typeface="宋体" pitchFamily="2" charset="-122"/>
                <a:ea typeface="宋体" pitchFamily="2" charset="-122"/>
              </a:rPr>
              <a:t>完全建立在</a:t>
            </a:r>
            <a:r>
              <a:rPr lang="en-US" altLang="zh-CN" sz="2000" dirty="0">
                <a:latin typeface="宋体" pitchFamily="2" charset="-122"/>
                <a:ea typeface="宋体" pitchFamily="2" charset="-122"/>
              </a:rPr>
              <a:t>UML1.x</a:t>
            </a:r>
            <a:r>
              <a:rPr lang="zh-CN" altLang="en-US" sz="2000" dirty="0">
                <a:latin typeface="宋体" pitchFamily="2" charset="-122"/>
                <a:ea typeface="宋体" pitchFamily="2" charset="-122"/>
              </a:rPr>
              <a:t>基础之上，大多数的</a:t>
            </a:r>
            <a:r>
              <a:rPr lang="en-US" altLang="zh-CN" sz="2000" dirty="0">
                <a:latin typeface="宋体" pitchFamily="2" charset="-122"/>
                <a:ea typeface="宋体" pitchFamily="2" charset="-122"/>
              </a:rPr>
              <a:t>UML1.x</a:t>
            </a:r>
            <a:r>
              <a:rPr lang="zh-CN" altLang="en-US" sz="2000" dirty="0">
                <a:latin typeface="宋体" pitchFamily="2" charset="-122"/>
                <a:ea typeface="宋体" pitchFamily="2" charset="-122"/>
              </a:rPr>
              <a:t>模型在</a:t>
            </a:r>
            <a:r>
              <a:rPr lang="en-US" altLang="zh-CN" sz="2000" dirty="0">
                <a:latin typeface="宋体" pitchFamily="2" charset="-122"/>
                <a:ea typeface="宋体" pitchFamily="2" charset="-122"/>
              </a:rPr>
              <a:t>UML2.0</a:t>
            </a:r>
            <a:r>
              <a:rPr lang="zh-CN" altLang="en-US" sz="2000" dirty="0">
                <a:latin typeface="宋体" pitchFamily="2" charset="-122"/>
                <a:ea typeface="宋体" pitchFamily="2" charset="-122"/>
              </a:rPr>
              <a:t>中都可用。但</a:t>
            </a:r>
            <a:r>
              <a:rPr lang="en-US" altLang="zh-CN" sz="2000" dirty="0">
                <a:latin typeface="宋体" pitchFamily="2" charset="-122"/>
                <a:ea typeface="宋体" pitchFamily="2" charset="-122"/>
              </a:rPr>
              <a:t>UML2.0</a:t>
            </a:r>
            <a:r>
              <a:rPr lang="zh-CN" altLang="en-US" sz="2000" dirty="0">
                <a:latin typeface="宋体" pitchFamily="2" charset="-122"/>
                <a:ea typeface="宋体" pitchFamily="2" charset="-122"/>
              </a:rPr>
              <a:t>在结构建模方面有一系列重大的改进，包括结构类、精确的接口和端口、拓展性、交互片断和操作符以及基于时间建模能力的增强。</a:t>
            </a:r>
            <a:endParaRPr lang="zh-CN" altLang="en-US" sz="2000" dirty="0">
              <a:latin typeface="宋体" pitchFamily="2" charset="-122"/>
              <a:ea typeface="宋体" pitchFamily="2" charset="-122"/>
            </a:endParaRPr>
          </a:p>
          <a:p>
            <a:pPr>
              <a:lnSpc>
                <a:spcPct val="150000"/>
              </a:lnSpc>
            </a:pPr>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5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25000">
                                          <p:cBhvr additive="base">
                                            <p:cTn id="7"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rPr>
                <a:t>Question5</a:t>
              </a:r>
              <a:endParaRPr kumimoji="0" lang="en-US"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919867"/>
          </a:xfrm>
          <a:prstGeom prst="rect">
            <a:avLst/>
          </a:prstGeom>
          <a:noFill/>
        </p:spPr>
        <p:txBody>
          <a:bodyPr wrap="square" rtlCol="0">
            <a:spAutoFit/>
          </a:bodyPr>
          <a:lstStyle/>
          <a:p>
            <a:pPr>
              <a:lnSpc>
                <a:spcPct val="120000"/>
              </a:lnSpc>
            </a:pPr>
            <a:r>
              <a:rPr lang="zh-CN" altLang="en-US" sz="2400" dirty="0">
                <a:latin typeface="宋体" pitchFamily="2" charset="-122"/>
                <a:ea typeface="宋体" pitchFamily="2" charset="-122"/>
                <a:cs typeface="+mn-ea"/>
                <a:sym typeface="+mn-lt"/>
              </a:rPr>
              <a:t>定时图的基本元素有哪些？</a:t>
            </a:r>
            <a:endParaRPr lang="zh-CN" altLang="en-US" sz="2400" dirty="0">
              <a:latin typeface="宋体" pitchFamily="2" charset="-122"/>
              <a:ea typeface="宋体" pitchFamily="2" charset="-122"/>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4" name="文本框 3"/>
          <p:cNvSpPr txBox="1"/>
          <p:nvPr/>
        </p:nvSpPr>
        <p:spPr>
          <a:xfrm>
            <a:off x="4019642" y="3426602"/>
            <a:ext cx="7579061" cy="2374946"/>
          </a:xfrm>
          <a:prstGeom prst="rect">
            <a:avLst/>
          </a:prstGeom>
          <a:noFill/>
        </p:spPr>
        <p:txBody>
          <a:bodyPr wrap="square" rtlCol="0">
            <a:spAutoFit/>
          </a:bodyPr>
          <a:lstStyle/>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（1）</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生命线</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（2）</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状态</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（3）</a:t>
            </a:r>
            <a:r>
              <a:rPr lang="zh-CN" altLang="en-US" dirty="0">
                <a:solidFill>
                  <a:prstClr val="black"/>
                </a:solidFill>
                <a:latin typeface="宋体" pitchFamily="2" charset="-122"/>
                <a:ea typeface="宋体" pitchFamily="2" charset="-122"/>
                <a:cs typeface="+mn-ea"/>
                <a:sym typeface="+mn-ea"/>
              </a:rPr>
              <a:t>事件</a:t>
            </a:r>
            <a:endParaRPr lang="en-US" altLang="zh-CN" dirty="0">
              <a:solidFill>
                <a:prstClr val="black"/>
              </a:solidFill>
              <a:latin typeface="宋体" pitchFamily="2" charset="-122"/>
              <a:ea typeface="宋体" pitchFamily="2" charset="-122"/>
              <a:cs typeface="+mn-ea"/>
              <a:sym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a:t>
            </a:r>
            <a:r>
              <a:rPr lang="en-US" altLang="zh-CN" dirty="0">
                <a:solidFill>
                  <a:prstClr val="black"/>
                </a:solidFill>
                <a:latin typeface="宋体" pitchFamily="2" charset="-122"/>
                <a:ea typeface="宋体" pitchFamily="2" charset="-122"/>
                <a:cs typeface="+mn-ea"/>
                <a:sym typeface="+mn-ea"/>
              </a:rPr>
              <a:t>4</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）时间</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lang="zh-CN" altLang="en-US" dirty="0">
                <a:solidFill>
                  <a:prstClr val="black"/>
                </a:solidFill>
                <a:latin typeface="宋体" pitchFamily="2" charset="-122"/>
                <a:ea typeface="宋体" pitchFamily="2" charset="-122"/>
                <a:cs typeface="+mn-ea"/>
                <a:sym typeface="+mn-ea"/>
              </a:rPr>
              <a:t>（</a:t>
            </a:r>
            <a:r>
              <a:rPr lang="en-US" altLang="zh-CN" dirty="0">
                <a:solidFill>
                  <a:prstClr val="black"/>
                </a:solidFill>
                <a:latin typeface="宋体" pitchFamily="2" charset="-122"/>
                <a:ea typeface="宋体" pitchFamily="2" charset="-122"/>
                <a:cs typeface="+mn-ea"/>
                <a:sym typeface="+mn-ea"/>
              </a:rPr>
              <a:t>5</a:t>
            </a:r>
            <a:r>
              <a:rPr lang="zh-CN" altLang="en-US" dirty="0">
                <a:solidFill>
                  <a:prstClr val="black"/>
                </a:solidFill>
                <a:latin typeface="宋体" pitchFamily="2" charset="-122"/>
                <a:ea typeface="宋体" pitchFamily="2" charset="-122"/>
                <a:cs typeface="+mn-ea"/>
                <a:sym typeface="+mn-ea"/>
              </a:rPr>
              <a:t>）时间约束</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endPar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January</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March</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April</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May</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June</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1720485"/>
            <a:ext cx="4203292" cy="757470"/>
            <a:chOff x="776603" y="1720483"/>
            <a:chExt cx="4203292" cy="1590067"/>
          </a:xfrm>
        </p:grpSpPr>
        <p:sp>
          <p:nvSpPr>
            <p:cNvPr id="24" name="TextBox 23"/>
            <p:cNvSpPr txBox="1"/>
            <p:nvPr/>
          </p:nvSpPr>
          <p:spPr>
            <a:xfrm>
              <a:off x="776603" y="1720483"/>
              <a:ext cx="4203292" cy="13567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5.</a:t>
              </a:r>
              <a:r>
                <a:rPr kumimoji="0" lang="zh-CN" altLang="en-US" sz="36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参考资料</a:t>
              </a:r>
              <a:endParaRPr kumimoji="0" lang="en-US" sz="44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776603" y="3515078"/>
            <a:ext cx="7515818" cy="153041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[1]</a:t>
            </a:r>
            <a:r>
              <a:rPr kumimoji="0" lang="zh-CN" altLang="en-US"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杨弘平、吕海华、李波、史江萍、代钦</a:t>
            </a: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 UML2 </a:t>
            </a:r>
            <a:r>
              <a:rPr kumimoji="0" lang="zh-CN" altLang="en-US"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基础、建模与设计教程</a:t>
            </a: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[M].</a:t>
            </a:r>
            <a:r>
              <a:rPr kumimoji="0" lang="zh-CN" altLang="en-US"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清华大学出版社</a:t>
            </a: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.2015:137-160.</a:t>
            </a:r>
            <a:endPar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a:p>
            <a:pPr>
              <a:lnSpc>
                <a:spcPct val="120000"/>
              </a:lnSpc>
            </a:pPr>
            <a:r>
              <a:rPr lang="en-US" altLang="zh-CN" sz="1600" b="1" dirty="0">
                <a:solidFill>
                  <a:prstClr val="white"/>
                </a:solidFill>
                <a:latin typeface="宋体" pitchFamily="2" charset="-122"/>
                <a:ea typeface="宋体" pitchFamily="2" charset="-122"/>
                <a:cs typeface="+mn-ea"/>
                <a:sym typeface="+mn-lt"/>
              </a:rPr>
              <a:t>[2] https://baike.baidu.com/item/%E8%A1%8D%E5%9E%8B/9540368   2022-05-08</a:t>
            </a:r>
            <a:endParaRPr lang="en-US" altLang="zh-CN" sz="1600" b="1" dirty="0">
              <a:solidFill>
                <a:prstClr val="white"/>
              </a:solidFill>
              <a:latin typeface="宋体" pitchFamily="2" charset="-122"/>
              <a:ea typeface="宋体" pitchFamily="2" charset="-122"/>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February</a:t>
            </a: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pic>
        <p:nvPicPr>
          <p:cNvPr id="31" name="图片占位符 23"/>
          <p:cNvPicPr>
            <a:picLocks noGrp="1" noChangeAspect="1"/>
          </p:cNvPicPr>
          <p:nvPr>
            <p:ph type="pic" sz="quarter" idx="10"/>
          </p:nvPr>
        </p:nvPicPr>
        <p:blipFill>
          <a:blip r:embed="rId1" cstate="screen"/>
          <a:srcRect/>
          <a:stretch>
            <a:fillRect/>
          </a:stretch>
        </p:blipFill>
        <p:spPr>
          <a:xfrm>
            <a:off x="8989709" y="0"/>
            <a:ext cx="3202291" cy="6857999"/>
          </a:xfr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January</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March</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April</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May</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June</a:t>
            </a:r>
            <a:endPar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408217"/>
            <a:ext cx="5037864" cy="757470"/>
            <a:chOff x="776603" y="1720483"/>
            <a:chExt cx="5037864" cy="1590067"/>
          </a:xfrm>
        </p:grpSpPr>
        <p:sp>
          <p:nvSpPr>
            <p:cNvPr id="24" name="TextBox 23"/>
            <p:cNvSpPr txBox="1"/>
            <p:nvPr/>
          </p:nvSpPr>
          <p:spPr>
            <a:xfrm>
              <a:off x="776603" y="1720483"/>
              <a:ext cx="5037864" cy="13567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6.</a:t>
              </a:r>
              <a:r>
                <a:rPr kumimoji="0" lang="zh-CN" altLang="en-US" sz="3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小组成员分工及评价</a:t>
              </a:r>
              <a:endParaRPr kumimoji="0" lang="en-US" sz="44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February</a:t>
            </a: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pic>
        <p:nvPicPr>
          <p:cNvPr id="31" name="图片占位符 23"/>
          <p:cNvPicPr>
            <a:picLocks noGrp="1" noChangeAspect="1"/>
          </p:cNvPicPr>
          <p:nvPr>
            <p:ph type="pic" sz="quarter" idx="10"/>
          </p:nvPr>
        </p:nvPicPr>
        <p:blipFill>
          <a:blip r:embed="rId1" cstate="screen"/>
          <a:srcRect/>
          <a:stretch>
            <a:fillRect/>
          </a:stretch>
        </p:blipFill>
        <p:spPr>
          <a:xfrm>
            <a:off x="8989709" y="0"/>
            <a:ext cx="3202291" cy="6857999"/>
          </a:xfrm>
        </p:spPr>
      </p:pic>
      <p:pic>
        <p:nvPicPr>
          <p:cNvPr id="5" name="图片 4"/>
          <p:cNvPicPr>
            <a:picLocks noChangeAspect="1"/>
          </p:cNvPicPr>
          <p:nvPr/>
        </p:nvPicPr>
        <p:blipFill>
          <a:blip r:embed="rId2"/>
          <a:stretch>
            <a:fillRect/>
          </a:stretch>
        </p:blipFill>
        <p:spPr>
          <a:xfrm>
            <a:off x="843252" y="1237877"/>
            <a:ext cx="8075927" cy="44544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548670" y="1617998"/>
            <a:ext cx="5288627" cy="31547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99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谢谢</a:t>
            </a:r>
            <a:endParaRPr kumimoji="0" lang="zh-CN" altLang="en-US" sz="199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pic>
        <p:nvPicPr>
          <p:cNvPr id="7"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8" name="TextBox 29"/>
          <p:cNvSpPr txBox="1"/>
          <p:nvPr/>
        </p:nvSpPr>
        <p:spPr>
          <a:xfrm>
            <a:off x="1480229" y="1120862"/>
            <a:ext cx="5994145" cy="4892675"/>
          </a:xfrm>
          <a:prstGeom prst="rect">
            <a:avLst/>
          </a:prstGeom>
          <a:noFill/>
        </p:spPr>
        <p:txBody>
          <a:bodyPr wrap="square" rtlCol="0">
            <a:spAutoFit/>
          </a:bodyPr>
          <a:lstStyle/>
          <a:p>
            <a:pPr algn="l">
              <a:lnSpc>
                <a:spcPct val="120000"/>
              </a:lnSpc>
              <a:buClrTx/>
              <a:buSzTx/>
              <a:buNone/>
            </a:pPr>
            <a:endParaRPr lang="zh-CN" alt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r>
              <a:rPr lang="zh-CN" altLang="en-US" sz="2000" b="1" dirty="0">
                <a:solidFill>
                  <a:schemeClr val="accent2">
                    <a:lumMod val="75000"/>
                  </a:schemeClr>
                </a:solidFill>
                <a:latin typeface="宋体" pitchFamily="2" charset="-122"/>
                <a:ea typeface="宋体" pitchFamily="2" charset="-122"/>
                <a:cs typeface="+mn-ea"/>
                <a:sym typeface="+mn-ea"/>
              </a:rPr>
              <a:t>对象图</a:t>
            </a:r>
            <a:r>
              <a:rPr lang="zh-CN" altLang="en-US" sz="2000" b="1" dirty="0">
                <a:solidFill>
                  <a:schemeClr val="tx1"/>
                </a:solidFill>
                <a:latin typeface="宋体" pitchFamily="2" charset="-122"/>
                <a:ea typeface="宋体" pitchFamily="2" charset="-122"/>
                <a:cs typeface="+mn-ea"/>
                <a:sym typeface="+mn-ea"/>
              </a:rPr>
              <a:t>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对象只有两个分栏：名称和属性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对象的名称形式为“对象名：类名”，匿名对象的名称形式为“：类名”</a:t>
            </a:r>
            <a:endParaRPr lang="zh-CN" alt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对象则只定义了属性的当前值,以便用于测试用例 对象图中不包括操作,因为对于属于同一个类的对 象而言，其操作是相同的</a:t>
            </a:r>
            <a:endParaRPr lang="zh-CN" alt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对象使用链连接，链拥有名称、角色，但是没有多重对象代表的是单独的实体，所有的链都是一对一的，因此不涉及多重性</a:t>
            </a:r>
            <a:endParaRPr lang="zh-CN" altLang="en-US" sz="2000" b="1" dirty="0">
              <a:solidFill>
                <a:schemeClr val="tx1"/>
              </a:solidFill>
              <a:latin typeface="宋体" pitchFamily="2" charset="-122"/>
              <a:ea typeface="宋体" pitchFamily="2" charset="-122"/>
              <a:cs typeface="+mn-ea"/>
              <a:sym typeface="+mn-ea"/>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341541"/>
            <a:ext cx="5542241"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endParaRPr lang="en-US" sz="4400" b="1" dirty="0">
                <a:solidFill>
                  <a:schemeClr val="bg1"/>
                </a:solidFill>
                <a:latin typeface="宋体" pitchFamily="2" charset="-122"/>
                <a:ea typeface="宋体" pitchFamily="2" charset="-122"/>
                <a:cs typeface="+mn-ea"/>
                <a:sym typeface="+mn-lt"/>
              </a:endParaRP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308100" y="1029335"/>
            <a:ext cx="9575800" cy="3784600"/>
          </a:xfrm>
          <a:prstGeom prst="rect">
            <a:avLst/>
          </a:prstGeom>
          <a:noFill/>
        </p:spPr>
        <p:txBody>
          <a:bodyPr wrap="square" rtlCol="0">
            <a:spAutoFit/>
          </a:bodyPr>
          <a:lstStyle/>
          <a:p>
            <a:pPr>
              <a:lnSpc>
                <a:spcPct val="150000"/>
              </a:lnSpc>
            </a:pPr>
            <a:endParaRPr sz="2000" b="1" dirty="0">
              <a:latin typeface="宋体" pitchFamily="2" charset="-122"/>
              <a:ea typeface="宋体" pitchFamily="2" charset="-122"/>
              <a:cs typeface="+mn-ea"/>
            </a:endParaRPr>
          </a:p>
          <a:p>
            <a:pPr algn="l">
              <a:lnSpc>
                <a:spcPct val="150000"/>
              </a:lnSpc>
              <a:buClrTx/>
              <a:buSzTx/>
              <a:buFontTx/>
            </a:pPr>
            <a:r>
              <a:rPr sz="2000" b="1" dirty="0">
                <a:latin typeface="宋体" pitchFamily="2" charset="-122"/>
                <a:ea typeface="宋体" pitchFamily="2" charset="-122"/>
                <a:cs typeface="+mn-ea"/>
                <a:sym typeface="+mn-ea"/>
              </a:rPr>
              <a:t>   </a:t>
            </a:r>
            <a:r>
              <a:rPr sz="2000" b="1" dirty="0">
                <a:solidFill>
                  <a:schemeClr val="accent2">
                    <a:lumMod val="75000"/>
                  </a:schemeClr>
                </a:solidFill>
                <a:latin typeface="宋体" pitchFamily="2" charset="-122"/>
                <a:ea typeface="宋体" pitchFamily="2" charset="-122"/>
                <a:cs typeface="+mn-ea"/>
                <a:sym typeface="+mn-ea"/>
              </a:rPr>
              <a:t> 接口</a:t>
            </a:r>
            <a:r>
              <a:rPr sz="2000" b="1" dirty="0">
                <a:solidFill>
                  <a:schemeClr val="tx1"/>
                </a:solidFill>
                <a:latin typeface="宋体" pitchFamily="2" charset="-122"/>
                <a:ea typeface="宋体" pitchFamily="2" charset="-122"/>
                <a:cs typeface="+mn-ea"/>
                <a:sym typeface="+mn-ea"/>
              </a:rPr>
              <a:t> (Interface)是描述类的部分行为的一组操作,它也是一个类提供给另一个类的</a:t>
            </a:r>
            <a:r>
              <a:rPr lang="zh-CN" altLang="en-US" sz="2000" b="1" dirty="0">
                <a:solidFill>
                  <a:schemeClr val="tx1"/>
                </a:solidFill>
                <a:latin typeface="宋体" pitchFamily="2" charset="-122"/>
                <a:ea typeface="宋体" pitchFamily="2" charset="-122"/>
                <a:cs typeface="+mn-ea"/>
                <a:sym typeface="+mn-ea"/>
              </a:rPr>
              <a:t>一</a:t>
            </a:r>
            <a:r>
              <a:rPr sz="2000" b="1" dirty="0">
                <a:solidFill>
                  <a:schemeClr val="tx1"/>
                </a:solidFill>
                <a:latin typeface="宋体" pitchFamily="2" charset="-122"/>
                <a:ea typeface="宋体" pitchFamily="2" charset="-122"/>
                <a:cs typeface="+mn-ea"/>
                <a:sym typeface="+mn-ea"/>
              </a:rPr>
              <a:t>组操作。通常接口被描述为</a:t>
            </a:r>
            <a:r>
              <a:rPr sz="2000" b="1" dirty="0">
                <a:solidFill>
                  <a:schemeClr val="accent2">
                    <a:lumMod val="75000"/>
                  </a:schemeClr>
                </a:solidFill>
                <a:latin typeface="宋体" pitchFamily="2" charset="-122"/>
                <a:ea typeface="宋体" pitchFamily="2" charset="-122"/>
                <a:cs typeface="+mn-ea"/>
                <a:sym typeface="+mn-ea"/>
              </a:rPr>
              <a:t>抽象操作</a:t>
            </a:r>
            <a:r>
              <a:rPr sz="2000" b="1" dirty="0">
                <a:solidFill>
                  <a:schemeClr val="tx1"/>
                </a:solidFill>
                <a:latin typeface="宋体" pitchFamily="2" charset="-122"/>
                <a:ea typeface="宋体" pitchFamily="2" charset="-122"/>
                <a:cs typeface="+mn-ea"/>
                <a:sym typeface="+mn-ea"/>
              </a:rPr>
              <a:t>,也就是只用标识(返回值、操作名称、参数表)说明它的行为,而真正实现部分放在使用该接口的对象中,也就是说接口只负责定义操作而不具体地实现。</a:t>
            </a:r>
            <a:endParaRPr sz="2000" b="1" dirty="0">
              <a:solidFill>
                <a:schemeClr val="tx1"/>
              </a:solidFill>
              <a:latin typeface="宋体" pitchFamily="2" charset="-122"/>
              <a:ea typeface="宋体" pitchFamily="2" charset="-122"/>
              <a:cs typeface="+mn-ea"/>
            </a:endParaRPr>
          </a:p>
          <a:p>
            <a:pPr algn="l">
              <a:lnSpc>
                <a:spcPct val="150000"/>
              </a:lnSpc>
              <a:buClrTx/>
              <a:buSzTx/>
              <a:buFontTx/>
            </a:pPr>
            <a:r>
              <a:rPr sz="2000" b="1" dirty="0">
                <a:solidFill>
                  <a:schemeClr val="tx1"/>
                </a:solidFill>
                <a:latin typeface="宋体" pitchFamily="2" charset="-122"/>
                <a:ea typeface="宋体" pitchFamily="2" charset="-122"/>
                <a:cs typeface="+mn-ea"/>
                <a:sym typeface="+mn-ea"/>
              </a:rPr>
              <a:t>   接口的模型表示法和类大致相同，都是用一个</a:t>
            </a:r>
            <a:r>
              <a:rPr sz="2000" b="1" dirty="0">
                <a:solidFill>
                  <a:schemeClr val="accent2">
                    <a:lumMod val="75000"/>
                  </a:schemeClr>
                </a:solidFill>
                <a:latin typeface="宋体" pitchFamily="2" charset="-122"/>
                <a:ea typeface="宋体" pitchFamily="2" charset="-122"/>
                <a:cs typeface="+mn-ea"/>
                <a:sym typeface="+mn-ea"/>
              </a:rPr>
              <a:t>矩形图标</a:t>
            </a:r>
            <a:r>
              <a:rPr sz="2000" b="1" dirty="0">
                <a:solidFill>
                  <a:schemeClr val="tx1"/>
                </a:solidFill>
                <a:latin typeface="宋体" pitchFamily="2" charset="-122"/>
                <a:ea typeface="宋体" pitchFamily="2" charset="-122"/>
                <a:cs typeface="+mn-ea"/>
                <a:sym typeface="+mn-ea"/>
              </a:rPr>
              <a:t>来代表。和类的不同之处在于，接口只是一组操作，没有属性。在UML 图形上,接口的表示和类图的表示类似，只是在最上面的一层类名前加描述</a:t>
            </a:r>
            <a:r>
              <a:rPr lang="en-US" altLang="zh-CN" sz="2000" b="1" dirty="0">
                <a:solidFill>
                  <a:schemeClr val="tx1"/>
                </a:solidFill>
                <a:latin typeface="宋体" pitchFamily="2" charset="-122"/>
                <a:ea typeface="宋体" pitchFamily="2" charset="-122"/>
                <a:cs typeface="+mn-ea"/>
                <a:sym typeface="+mn-ea"/>
              </a:rPr>
              <a:t>&lt;</a:t>
            </a:r>
            <a:r>
              <a:rPr lang="en-US" altLang="zh-CN" sz="2000" b="1" dirty="0">
                <a:solidFill>
                  <a:schemeClr val="tx1"/>
                </a:solidFill>
                <a:latin typeface="宋体" charset="0"/>
                <a:ea typeface="宋体" charset="0"/>
                <a:cs typeface="+mn-ea"/>
                <a:sym typeface="+mn-ea"/>
              </a:rPr>
              <a:t>&lt;</a:t>
            </a:r>
            <a:r>
              <a:rPr sz="2000" b="1" dirty="0">
                <a:solidFill>
                  <a:schemeClr val="tx1"/>
                </a:solidFill>
                <a:latin typeface="宋体" pitchFamily="2" charset="-122"/>
                <a:ea typeface="宋体" pitchFamily="2" charset="-122"/>
                <a:cs typeface="+mn-ea"/>
                <a:sym typeface="+mn-ea"/>
              </a:rPr>
              <a:t>interface</a:t>
            </a:r>
            <a:r>
              <a:rPr lang="en-US" altLang="zh-CN" sz="2000" b="1" dirty="0">
                <a:solidFill>
                  <a:schemeClr val="tx1"/>
                </a:solidFill>
                <a:latin typeface="宋体" pitchFamily="2" charset="-122"/>
                <a:ea typeface="宋体" pitchFamily="2" charset="-122"/>
                <a:cs typeface="+mn-ea"/>
                <a:sym typeface="+mn-ea"/>
              </a:rPr>
              <a:t>&gt;&gt;</a:t>
            </a:r>
            <a:r>
              <a:rPr sz="2000" b="1" dirty="0">
                <a:solidFill>
                  <a:schemeClr val="tx1"/>
                </a:solidFill>
                <a:latin typeface="宋体" pitchFamily="2" charset="-122"/>
                <a:ea typeface="宋体" pitchFamily="2" charset="-122"/>
                <a:cs typeface="+mn-ea"/>
                <a:sym typeface="+mn-ea"/>
              </a:rPr>
              <a:t>，或是简化表示，用一个圆圈表示</a:t>
            </a:r>
            <a:r>
              <a:rPr lang="zh-CN" sz="2000" b="1" dirty="0">
                <a:solidFill>
                  <a:schemeClr val="tx1"/>
                </a:solidFill>
                <a:latin typeface="宋体" pitchFamily="2" charset="-122"/>
                <a:ea typeface="宋体" pitchFamily="2" charset="-122"/>
                <a:cs typeface="+mn-ea"/>
                <a:sym typeface="+mn-ea"/>
              </a:rPr>
              <a:t>。</a:t>
            </a:r>
            <a:endParaRPr lang="zh-CN" sz="2000" b="1" dirty="0">
              <a:solidFill>
                <a:schemeClr val="tx1"/>
              </a:solidFill>
              <a:latin typeface="宋体" pitchFamily="2" charset="-122"/>
              <a:ea typeface="宋体" pitchFamily="2" charset="-122"/>
              <a:cs typeface="+mn-ea"/>
              <a:sym typeface="+mn-ea"/>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endParaRPr lang="zh-CN" altLang="en-US" sz="3600" b="1" dirty="0">
              <a:solidFill>
                <a:schemeClr val="accent5">
                  <a:lumMod val="50000"/>
                </a:schemeClr>
              </a:solidFill>
              <a:latin typeface="宋体" pitchFamily="2" charset="-122"/>
              <a:ea typeface="宋体" pitchFamily="2" charset="-122"/>
              <a:cs typeface="+mn-ea"/>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36305" y="4801870"/>
            <a:ext cx="2347595" cy="1931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endParaRPr lang="en-US" sz="4400" b="1" dirty="0">
                <a:solidFill>
                  <a:schemeClr val="bg1"/>
                </a:solidFill>
                <a:latin typeface="宋体" pitchFamily="2" charset="-122"/>
                <a:ea typeface="宋体" pitchFamily="2" charset="-122"/>
                <a:cs typeface="+mn-ea"/>
                <a:sym typeface="+mn-lt"/>
              </a:endParaRP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397635" y="1068705"/>
            <a:ext cx="8839200" cy="3322955"/>
          </a:xfrm>
          <a:prstGeom prst="rect">
            <a:avLst/>
          </a:prstGeom>
          <a:noFill/>
        </p:spPr>
        <p:txBody>
          <a:bodyPr wrap="square" rtlCol="0">
            <a:spAutoFit/>
          </a:bodyPr>
          <a:lstStyle/>
          <a:p>
            <a:pPr>
              <a:lnSpc>
                <a:spcPct val="150000"/>
              </a:lnSpc>
            </a:pPr>
            <a:endParaRPr sz="2000" b="1" dirty="0">
              <a:latin typeface="宋体" pitchFamily="2" charset="-122"/>
              <a:ea typeface="宋体" pitchFamily="2" charset="-122"/>
              <a:cs typeface="+mn-ea"/>
            </a:endParaRPr>
          </a:p>
          <a:p>
            <a:pPr algn="l">
              <a:lnSpc>
                <a:spcPct val="150000"/>
              </a:lnSpc>
              <a:buClrTx/>
              <a:buSzTx/>
              <a:buFontTx/>
            </a:pPr>
            <a:r>
              <a:rPr sz="2000" b="1" dirty="0">
                <a:latin typeface="宋体" pitchFamily="2" charset="-122"/>
                <a:ea typeface="宋体" pitchFamily="2" charset="-122"/>
                <a:cs typeface="+mn-ea"/>
                <a:sym typeface="+mn-ea"/>
              </a:rPr>
              <a:t>   </a:t>
            </a:r>
            <a:r>
              <a:rPr sz="2000" b="1" dirty="0">
                <a:solidFill>
                  <a:schemeClr val="accent2">
                    <a:lumMod val="75000"/>
                  </a:schemeClr>
                </a:solidFill>
                <a:latin typeface="宋体" pitchFamily="2" charset="-122"/>
                <a:ea typeface="宋体" pitchFamily="2" charset="-122"/>
                <a:cs typeface="+mn-ea"/>
                <a:sym typeface="+mn-ea"/>
              </a:rPr>
              <a:t> 抽象类</a:t>
            </a:r>
            <a:r>
              <a:rPr sz="2000" b="1" dirty="0">
                <a:latin typeface="宋体" pitchFamily="2" charset="-122"/>
                <a:ea typeface="宋体" pitchFamily="2" charset="-122"/>
                <a:cs typeface="+mn-ea"/>
                <a:sym typeface="+mn-ea"/>
              </a:rPr>
              <a:t>是包含一种或多种抽象方法的类，它本身不需要构造实例。定义抽象类后，其他类可以对它进行扩充并且通过实现其中的抽象方法，使抽象类具体化。</a:t>
            </a:r>
            <a:endParaRPr sz="2000" b="1" dirty="0">
              <a:latin typeface="宋体" pitchFamily="2" charset="-122"/>
              <a:ea typeface="宋体" pitchFamily="2" charset="-122"/>
              <a:cs typeface="+mn-ea"/>
              <a:sym typeface="+mn-ea"/>
            </a:endParaRPr>
          </a:p>
          <a:p>
            <a:pPr algn="l">
              <a:lnSpc>
                <a:spcPct val="150000"/>
              </a:lnSpc>
              <a:buClrTx/>
              <a:buSzTx/>
              <a:buFontTx/>
            </a:pPr>
            <a:r>
              <a:rPr sz="2000" b="1" dirty="0">
                <a:latin typeface="宋体" pitchFamily="2" charset="-122"/>
                <a:ea typeface="宋体" pitchFamily="2" charset="-122"/>
                <a:cs typeface="+mn-ea"/>
                <a:sym typeface="+mn-ea"/>
              </a:rPr>
              <a:t>在UML 中</a:t>
            </a:r>
            <a:r>
              <a:rPr lang="zh-CN" sz="2000" b="1" dirty="0">
                <a:latin typeface="宋体" pitchFamily="2" charset="-122"/>
                <a:ea typeface="宋体" pitchFamily="2" charset="-122"/>
                <a:cs typeface="+mn-ea"/>
                <a:sym typeface="+mn-ea"/>
              </a:rPr>
              <a:t>，</a:t>
            </a:r>
            <a:r>
              <a:rPr sz="2000" b="1" dirty="0">
                <a:latin typeface="宋体" pitchFamily="2" charset="-122"/>
                <a:ea typeface="宋体" pitchFamily="2" charset="-122"/>
                <a:cs typeface="+mn-ea"/>
                <a:sym typeface="+mn-ea"/>
              </a:rPr>
              <a:t>抽象类的图形表示和类图一样，只是在最上面一层的类名前加描述</a:t>
            </a:r>
            <a:r>
              <a:rPr lang="en-US" altLang="zh-CN" sz="2000" b="1" dirty="0">
                <a:solidFill>
                  <a:srgbClr val="76A776"/>
                </a:solidFill>
                <a:latin typeface="宋体" pitchFamily="2" charset="-122"/>
                <a:ea typeface="宋体" pitchFamily="2" charset="-122"/>
                <a:cs typeface="+mn-ea"/>
                <a:sym typeface="+mn-ea"/>
              </a:rPr>
              <a:t>&lt;&lt;</a:t>
            </a:r>
            <a:r>
              <a:rPr sz="2000" b="1" dirty="0">
                <a:solidFill>
                  <a:schemeClr val="accent2">
                    <a:lumMod val="75000"/>
                  </a:schemeClr>
                </a:solidFill>
                <a:latin typeface="宋体" pitchFamily="2" charset="-122"/>
                <a:ea typeface="宋体" pitchFamily="2" charset="-122"/>
                <a:cs typeface="+mn-ea"/>
                <a:sym typeface="+mn-ea"/>
              </a:rPr>
              <a:t>abstract&gt;</a:t>
            </a:r>
            <a:r>
              <a:rPr lang="en-US" altLang="zh-CN" sz="2000" b="1" dirty="0">
                <a:solidFill>
                  <a:schemeClr val="accent2">
                    <a:lumMod val="75000"/>
                  </a:schemeClr>
                </a:solidFill>
                <a:latin typeface="宋体" pitchFamily="2" charset="-122"/>
                <a:ea typeface="宋体" pitchFamily="2" charset="-122"/>
                <a:cs typeface="+mn-ea"/>
                <a:sym typeface="+mn-ea"/>
              </a:rPr>
              <a:t>&gt;</a:t>
            </a:r>
            <a:r>
              <a:rPr sz="2000" b="1" dirty="0">
                <a:latin typeface="宋体" pitchFamily="2" charset="-122"/>
                <a:ea typeface="宋体" pitchFamily="2" charset="-122"/>
                <a:cs typeface="+mn-ea"/>
                <a:sym typeface="+mn-ea"/>
              </a:rPr>
              <a:t>或是在类的属性描述上设置该类为</a:t>
            </a:r>
            <a:r>
              <a:rPr sz="2000" b="1" dirty="0">
                <a:solidFill>
                  <a:schemeClr val="accent2">
                    <a:lumMod val="75000"/>
                  </a:schemeClr>
                </a:solidFill>
                <a:latin typeface="宋体" pitchFamily="2" charset="-122"/>
                <a:ea typeface="宋体" pitchFamily="2" charset="-122"/>
                <a:cs typeface="+mn-ea"/>
                <a:sym typeface="+mn-ea"/>
              </a:rPr>
              <a:t>抽象类</a:t>
            </a:r>
            <a:r>
              <a:rPr sz="2000" b="1" dirty="0">
                <a:latin typeface="宋体" pitchFamily="2" charset="-122"/>
                <a:ea typeface="宋体" pitchFamily="2" charset="-122"/>
                <a:cs typeface="+mn-ea"/>
                <a:sym typeface="+mn-ea"/>
              </a:rPr>
              <a:t>,抽象类的类名用斜体表示。</a:t>
            </a:r>
            <a:endParaRPr sz="2000" b="1" dirty="0">
              <a:solidFill>
                <a:schemeClr val="tx1"/>
              </a:solidFill>
              <a:latin typeface="宋体" pitchFamily="2" charset="-122"/>
              <a:ea typeface="宋体" pitchFamily="2" charset="-122"/>
              <a:cs typeface="+mn-ea"/>
              <a:sym typeface="+mn-ea"/>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endParaRPr lang="zh-CN" altLang="en-US" sz="3600" b="1" dirty="0">
              <a:solidFill>
                <a:schemeClr val="accent5">
                  <a:lumMod val="50000"/>
                </a:schemeClr>
              </a:solidFill>
              <a:latin typeface="宋体" pitchFamily="2" charset="-122"/>
              <a:ea typeface="宋体"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3784600"/>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1.</a:t>
            </a:r>
            <a:r>
              <a:rPr lang="zh-CN" altLang="en-US" sz="2000" b="1" dirty="0">
                <a:solidFill>
                  <a:schemeClr val="accent2">
                    <a:lumMod val="75000"/>
                  </a:schemeClr>
                </a:solidFill>
                <a:latin typeface="宋体" pitchFamily="2" charset="-122"/>
                <a:ea typeface="宋体" pitchFamily="2" charset="-122"/>
                <a:cs typeface="+mn-ea"/>
                <a:sym typeface="+mn-ea"/>
              </a:rPr>
              <a:t>依赖关系</a:t>
            </a:r>
            <a:r>
              <a:rPr lang="zh-CN" altLang="en-US" sz="2000" b="1" dirty="0">
                <a:latin typeface="宋体" pitchFamily="2" charset="-122"/>
                <a:ea typeface="宋体" pitchFamily="2" charset="-122"/>
                <a:cs typeface="+mn-ea"/>
                <a:sym typeface="+mn-ea"/>
              </a:rPr>
              <a:t>( Dependency)表示两个或多个模型元素之间语义上的关系。它表示了这样一种情形,对于一个元素(服务提供者)某些改变可能会影响或提供消息给其他元素(使用者),即使用者以某种形式依赖于其他类元。</a:t>
            </a:r>
            <a:endParaRPr lang="zh-CN" altLang="en-US" sz="2000" b="1" dirty="0">
              <a:latin typeface="宋体" pitchFamily="2" charset="-122"/>
              <a:ea typeface="宋体" pitchFamily="2" charset="-122"/>
              <a:cs typeface="+mn-ea"/>
              <a:sym typeface="+mn-ea"/>
            </a:endParaRPr>
          </a:p>
          <a:p>
            <a:pPr algn="l">
              <a:lnSpc>
                <a:spcPct val="120000"/>
              </a:lnSpc>
              <a:buClrTx/>
              <a:buSzTx/>
            </a:pPr>
            <a:r>
              <a:rPr lang="zh-CN" altLang="en-US" sz="2000" b="1" dirty="0">
                <a:latin typeface="宋体" pitchFamily="2" charset="-122"/>
                <a:ea typeface="宋体" pitchFamily="2" charset="-122"/>
                <a:cs typeface="+mn-ea"/>
                <a:sym typeface="+mn-ea"/>
              </a:rPr>
              <a:t>    在UML图形上,把依赖画成一条有向的虚线,指向被依赖的事物。当要指明一个事物使用另一个事物时,就使用依赖。</a:t>
            </a:r>
            <a:endParaRPr lang="zh-CN" altLang="en-US" sz="2000" b="1" dirty="0">
              <a:latin typeface="宋体" pitchFamily="2" charset="-122"/>
              <a:ea typeface="宋体" pitchFamily="2" charset="-122"/>
              <a:cs typeface="+mn-ea"/>
              <a:sym typeface="+mn-ea"/>
            </a:endParaRPr>
          </a:p>
          <a:p>
            <a:pPr algn="l">
              <a:lnSpc>
                <a:spcPct val="120000"/>
              </a:lnSpc>
              <a:buClrTx/>
              <a:buSzTx/>
            </a:pPr>
            <a:r>
              <a:rPr lang="zh-CN" altLang="en-US" sz="2000" b="1" dirty="0">
                <a:latin typeface="宋体" pitchFamily="2" charset="-122"/>
                <a:ea typeface="宋体" pitchFamily="2" charset="-122"/>
                <a:cs typeface="+mn-ea"/>
                <a:sym typeface="+mn-ea"/>
              </a:rPr>
              <a:t>    UML定义了4种基本依赖，分别是使用依赖、抽象依赖、授权依赖和绑定依赖。</a:t>
            </a:r>
            <a:endParaRPr lang="zh-CN" altLang="en-US" sz="2000" b="1" dirty="0">
              <a:latin typeface="宋体" pitchFamily="2" charset="-122"/>
              <a:ea typeface="宋体" pitchFamily="2" charset="-122"/>
              <a:cs typeface="+mn-ea"/>
              <a:sym typeface="+mn-ea"/>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2" name="图片 1"/>
          <p:cNvPicPr>
            <a:picLocks noChangeAspect="1"/>
          </p:cNvPicPr>
          <p:nvPr/>
        </p:nvPicPr>
        <p:blipFill>
          <a:blip r:embed="rId2"/>
          <a:stretch>
            <a:fillRect/>
          </a:stretch>
        </p:blipFill>
        <p:spPr>
          <a:xfrm>
            <a:off x="5307330" y="5172710"/>
            <a:ext cx="2711450" cy="113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1938020"/>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2.</a:t>
            </a:r>
            <a:r>
              <a:rPr lang="zh-CN" altLang="en-US" sz="2000" b="1" dirty="0">
                <a:solidFill>
                  <a:schemeClr val="accent2">
                    <a:lumMod val="75000"/>
                  </a:schemeClr>
                </a:solidFill>
                <a:latin typeface="宋体" pitchFamily="2" charset="-122"/>
                <a:ea typeface="宋体" pitchFamily="2" charset="-122"/>
                <a:cs typeface="+mn-ea"/>
                <a:sym typeface="+mn-ea"/>
              </a:rPr>
              <a:t>泛化关系</a:t>
            </a:r>
            <a:r>
              <a:rPr lang="zh-CN" altLang="en-US" sz="2000" b="1" dirty="0">
                <a:latin typeface="宋体" pitchFamily="2" charset="-122"/>
                <a:ea typeface="宋体" pitchFamily="2" charset="-122"/>
                <a:cs typeface="+mn-ea"/>
                <a:sym typeface="+mn-ea"/>
              </a:rPr>
              <a:t>(Generalization)是一种存在于一般元素和特殊元素之间的分类关系,它只使用在类型上,而不是实例上。在类中,一般元素被称为超类或父类,而特殊元素被称为子类。在UML中,泛化关系用一条从子类指向父类的空心三角箭头表示。</a:t>
            </a:r>
            <a:endParaRPr lang="zh-CN" altLang="en-US" sz="2000" b="1" dirty="0">
              <a:latin typeface="宋体" pitchFamily="2" charset="-122"/>
              <a:ea typeface="宋体" pitchFamily="2" charset="-122"/>
              <a:cs typeface="+mn-ea"/>
              <a:sym typeface="+mn-ea"/>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3" name="图片 2"/>
          <p:cNvPicPr>
            <a:picLocks noChangeAspect="1"/>
          </p:cNvPicPr>
          <p:nvPr/>
        </p:nvPicPr>
        <p:blipFill>
          <a:blip r:embed="rId2"/>
          <a:stretch>
            <a:fillRect/>
          </a:stretch>
        </p:blipFill>
        <p:spPr>
          <a:xfrm>
            <a:off x="1258570" y="3759200"/>
            <a:ext cx="3714750" cy="1205230"/>
          </a:xfrm>
          <a:prstGeom prst="rect">
            <a:avLst/>
          </a:prstGeom>
        </p:spPr>
      </p:pic>
      <p:pic>
        <p:nvPicPr>
          <p:cNvPr id="4" name="图片 3"/>
          <p:cNvPicPr>
            <a:picLocks noChangeAspect="1"/>
          </p:cNvPicPr>
          <p:nvPr/>
        </p:nvPicPr>
        <p:blipFill>
          <a:blip r:embed="rId3"/>
          <a:stretch>
            <a:fillRect/>
          </a:stretch>
        </p:blipFill>
        <p:spPr>
          <a:xfrm>
            <a:off x="5445125" y="3449955"/>
            <a:ext cx="2117725" cy="2696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p="http://schemas.openxmlformats.org/presentationml/2006/main">
  <p:tag name="PA" val="v4.0.0"/>
</p:tagLst>
</file>

<file path=ppt/theme/theme1.xml><?xml version="1.0" encoding="utf-8"?>
<a:theme xmlns:a="http://schemas.openxmlformats.org/drawingml/2006/main" name="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19648</Words>
  <Application>WWO_base_provider_20210929220102-c9fcf70066</Application>
  <PresentationFormat>宽屏</PresentationFormat>
  <Paragraphs>540</Paragraphs>
  <Slides>47</Slides>
  <Notes>47</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47</vt:i4>
      </vt:variant>
    </vt:vector>
  </HeadingPairs>
  <TitlesOfParts>
    <vt:vector size="68" baseType="lpstr">
      <vt:lpstr>Arial</vt:lpstr>
      <vt:lpstr>宋体</vt:lpstr>
      <vt:lpstr>Wingdings</vt:lpstr>
      <vt:lpstr>汉仪书宋二KW</vt:lpstr>
      <vt:lpstr>Rockwell Condensed</vt:lpstr>
      <vt:lpstr>Segoe UI</vt:lpstr>
      <vt:lpstr>Roboto Condensed</vt:lpstr>
      <vt:lpstr>等线</vt:lpstr>
      <vt:lpstr>等线</vt:lpstr>
      <vt:lpstr>微软雅黑</vt:lpstr>
      <vt:lpstr>汉仪旗黑KW 55S</vt:lpstr>
      <vt:lpstr>汉仪中等线KW</vt:lpstr>
      <vt:lpstr>Georgia</vt:lpstr>
      <vt:lpstr>Times New Roman</vt:lpstr>
      <vt:lpstr>Kingsoft Confetti</vt:lpstr>
      <vt:lpstr>义启小魏楷</vt:lpstr>
      <vt:lpstr>汉仪楷体KW</vt:lpstr>
      <vt:lpstr>宋体</vt:lpstr>
      <vt:lpstr>Office 主题​​</vt:lpstr>
      <vt:lpstr>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吴 佳璐</cp:lastModifiedBy>
  <dcterms:created xsi:type="dcterms:W3CDTF">2022-05-09T03:36:39Z</dcterms:created>
  <dcterms:modified xsi:type="dcterms:W3CDTF">2022-05-09T03:36:39Z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4286FC529DE2418AA8AD45C2CBCC5F55</vt:lpwstr>
  </property>
  <property fmtid="{D5CDD505-2E9C-101B-9397-08002B2CF9AE}" pid="3" name="KSOProductBuildVer">
    <vt:lpwstr>2052-0.0.0.0</vt:lpwstr>
  </property>
</Properties>
</file>