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74" r:id="rId6"/>
    <p:sldId id="268" r:id="rId7"/>
    <p:sldId id="271" r:id="rId8"/>
    <p:sldId id="264" r:id="rId9"/>
    <p:sldId id="272" r:id="rId10"/>
    <p:sldId id="265" r:id="rId11"/>
    <p:sldId id="273" r:id="rId12"/>
    <p:sldId id="266" r:id="rId13"/>
    <p:sldId id="267" r:id="rId14"/>
    <p:sldId id="263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43A"/>
    <a:srgbClr val="007AB7"/>
    <a:srgbClr val="0086AB"/>
    <a:srgbClr val="3261AB"/>
    <a:srgbClr val="32616F"/>
    <a:srgbClr val="932674"/>
    <a:srgbClr val="BF1E56"/>
    <a:srgbClr val="DE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7"/>
    <p:restoredTop sz="94620"/>
  </p:normalViewPr>
  <p:slideViewPr>
    <p:cSldViewPr snapToGrid="0">
      <p:cViewPr>
        <p:scale>
          <a:sx n="141" d="100"/>
          <a:sy n="141" d="100"/>
        </p:scale>
        <p:origin x="7848" y="1752"/>
      </p:cViewPr>
      <p:guideLst>
        <p:guide orient="horz" pos="17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5ED1-6324-854E-AD90-762CC999E6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33A20-CBE7-774E-96D5-ED72AD9C9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42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3A20-CBE7-774E-96D5-ED72AD9C9F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83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6CC2C-AD73-C0D0-BAAA-739731207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23ED035-81C0-7538-A3DC-1EB7783B7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F54E2F9-0786-97B5-5139-5CB447121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6FF5F5-B10C-F168-9424-E0FD128F9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3A20-CBE7-774E-96D5-ED72AD9C9F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23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3A20-CBE7-774E-96D5-ED72AD9C9F9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6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246A-0679-C171-7CC9-2E821DBD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A9FD7CF-A3FF-C314-FEEB-FF96AF47C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A7F272-61D2-C489-2FE1-81CF8B2BA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7D271D-9B4E-641F-895E-C879B6DC6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3A20-CBE7-774E-96D5-ED72AD9C9F9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57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3A20-CBE7-774E-96D5-ED72AD9C9F9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26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C4888-5E11-D7D3-2CBF-7B6C6F99F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812DB15-0D93-B2A7-693C-8C234CD6D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66D393-3D01-2835-52B2-4460E3A9B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140F25-8AB5-A4F5-94ED-E88EDD983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3A20-CBE7-774E-96D5-ED72AD9C9F9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4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E9914-375F-438D-E1D0-B3B540589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FCC740-C25B-A62E-0F78-6A193A9E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8E001-0EFA-8387-6BAA-BC533706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5029-5FB3-FB4A-AB47-C7AE0ACE654B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6C8FC-F89F-5254-8753-0E2444BA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F12E5D-2162-C79A-5611-C545E79D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8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897B0-F2AF-F6AB-5E7B-95D4007D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F2719-47C2-7392-2ABF-7E19409DA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C3CA48-8364-A793-8376-B30EA26A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A612-D2CF-9746-8D7F-CB701C60B2EA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BC9A5-5196-4473-1EDC-5414A7DC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23A68F-FC2B-5E93-A7FF-E1B5A268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0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7E1C77-D9F0-B5B6-FC94-9285E340C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E1C18E-830D-8078-E212-08E15ACC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6D251-32F8-1202-FDDD-46015B08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642BE-C3F2-5D47-9FD4-59C9772BB719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89285-90C2-E73D-C130-79567577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8BECB-BA6C-5D4E-BDE1-3EB3195B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2DA21-9B00-B0C8-40F2-D33BADD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29B40A-830E-14A9-0519-54A56370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DB6F7-FF18-B1F3-F3C3-75CFCA43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ECC-5B0C-754A-9A4E-47A58A2885DD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B4853-65D6-6E0C-FBAD-B73DEA16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18C05F-F394-A72A-06CC-91E0FEBE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87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26CCF-9F96-C040-4D4D-55C109FB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B7C944-A3D6-670C-6AF6-7F12C17E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BFD69-F289-4297-821E-D8EBA10A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B0D3-87E8-C143-928F-A819E7C22A59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220F9C-5B6E-05B9-C14C-FEC086FF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BB0D6-6D14-05F4-BBBB-20524953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5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9E556-D711-3ACD-D018-B3D1957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ADF08-EE5D-66D7-1EFA-8AD21A440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11B737-75D9-0B84-3E61-CDE5E253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8AB845-229D-5141-7A14-0725C797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2579-7FBA-E947-9FF3-0E7EAB03ECCE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DB54EC-2A40-ECE1-F3F8-642171DA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30EDA7-85F0-1062-8208-E5B8C9F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75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9864B-BC9A-3DE2-3B11-16DDA5E1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5E92D4-AB57-5780-3A74-BD0224CEB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9620C5-23D7-84A4-7AD4-1265E56D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B318D4-EBCE-AB29-89F6-525D92B29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CE5650-E284-E5EA-FCC5-F80CAFBC6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247234-5315-4371-5044-244FE94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210-F2C7-4C48-B1BF-8262E7E6619C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31291F-021E-F2D9-2852-5625B68E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38E908-7D93-4CA8-EE03-C168A7F1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961FA-BC59-646B-4F12-761A838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6F7072-DF3E-6E0F-37CD-BF66E89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AA57-C6B7-D443-94B9-E6690B83AFAD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28CB38-7850-9494-1351-2010870B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414250-01B1-867B-FF62-FDEB7A6A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22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BA09CC-2115-2E12-8C64-F27E907B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25F0-1FD4-E04E-A777-72C9DEC6313A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97DC53-DA90-764B-3606-6B027AEE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D0076D-883F-6BC0-BB65-D6FA8B06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30DE-6BF6-B1A1-6B50-36DDB5DA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EA50B-D7E7-C777-5BA7-991FB3D6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D52F30-7901-BFC5-7E40-8AA8AC667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B3D891-C438-B50D-994E-6771DF6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32C-5516-9549-9334-778DF700D3BC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003B1D-34A8-A9DF-F140-8389F4F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E264-1285-C69C-EB14-1751E729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4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F4D9-EF37-853F-2CD3-9A5146A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7C4711-D0C3-691A-1CFD-A50DFAD9D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CB5703-C69D-614B-2A93-2DF8E5AD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56343D-9856-9CD0-4E21-F39E2B55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C193-EDD7-964F-81F1-484FD843C5C4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1FAF08-0DE6-B300-CDE1-2B205D3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C5088-6C62-1BD6-968E-BB0A2B3C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24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6DBBC9-CD7B-9BFA-3B7A-43A5E94C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29F46C-B577-77E8-F218-D280AFF8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D20444-ACAA-7433-AEF2-300501EB8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35A94-DF58-FA4C-AB0F-4CB1EFFF6D41}" type="datetime1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5BB96-D53B-56EA-1130-1B4CEBB1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4C25C6-825C-B67A-BE1F-3BF0ED1D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20974-F0B0-ADBB-70B0-941E7FBA8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41" y="2235200"/>
            <a:ext cx="12022318" cy="2387600"/>
          </a:xfrm>
        </p:spPr>
        <p:txBody>
          <a:bodyPr anchor="ctr">
            <a:normAutofit/>
          </a:bodyPr>
          <a:lstStyle/>
          <a:p>
            <a:r>
              <a:rPr lang="ja-JP" altLang="en-US" sz="480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宇宙の</a:t>
            </a:r>
            <a:r>
              <a:rPr lang="en-US" altLang="ja-JP" sz="480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DTN</a:t>
            </a:r>
            <a:r>
              <a:rPr lang="ja-JP" altLang="en-US" sz="480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における</a:t>
            </a:r>
            <a:r>
              <a:rPr lang="en-US" altLang="ja-JP" sz="480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Contact Plan</a:t>
            </a:r>
            <a:br>
              <a:rPr lang="en-US" altLang="ja-JP" sz="480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</a:br>
            <a:r>
              <a:rPr lang="ja-JP" altLang="en-US" sz="480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臨時更新対象の天体内への限定 </a:t>
            </a:r>
            <a:endParaRPr lang="ja-JP" altLang="en-US" sz="4800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11B842-8656-E645-3878-12BF9DC74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168"/>
            <a:ext cx="9144000" cy="1655762"/>
          </a:xfrm>
        </p:spPr>
        <p:txBody>
          <a:bodyPr anchor="ctr"/>
          <a:lstStyle/>
          <a:p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ICAR B4 </a:t>
            </a:r>
            <a:r>
              <a:rPr lang="en-US" altLang="ja-JP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shaw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（鈴木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翔太）</a:t>
            </a:r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親：</a:t>
            </a:r>
            <a:r>
              <a:rPr lang="en-US" altLang="ja-JP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kei</a:t>
            </a:r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7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8880-ECEF-C99C-0408-B7AE0A880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21CB7E41-4745-7F53-925C-8D2DD54AC767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2421168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6.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結果と議論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B5698BE3-398E-C890-B896-79918AEE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966" y="6398395"/>
            <a:ext cx="594619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9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 descr="グラフ, 箱ひげ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33471BF-9CC9-E40E-1F3D-6145DD8A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90" t="7679" r="1559" b="6536"/>
          <a:stretch/>
        </p:blipFill>
        <p:spPr>
          <a:xfrm>
            <a:off x="1499638" y="1643474"/>
            <a:ext cx="9264249" cy="508082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EE8BD66F-74EB-DF0A-27BA-5FF92114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8" y="745435"/>
            <a:ext cx="11795962" cy="807621"/>
          </a:xfrm>
        </p:spPr>
        <p:txBody>
          <a:bodyPr>
            <a:noAutofit/>
          </a:bodyPr>
          <a:lstStyle/>
          <a:p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要件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1: 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通信品質の向上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に対する地球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月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火星間シミュレーションの結果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								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（地球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火星間</a:t>
            </a:r>
            <a:r>
              <a:rPr lang="en-US" altLang="ja-JP" sz="28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75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0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光秒）</a:t>
            </a:r>
            <a:endParaRPr kumimoji="1" lang="ja-JP" altLang="en-US" sz="28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974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9F188-BB31-2ABF-8860-3FDD237F0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90D93BF1-6F2C-6EBB-DB78-1E72692F0485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2421168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6.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結果と議論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B2FF359B-D682-72C7-4F50-354F92A6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966" y="6398395"/>
            <a:ext cx="594619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10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" name="図 3" descr="グラフ, 箱ひげ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FF5A85C-CB85-C057-B46E-70B66FAD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23" t="8021" r="1961" b="7086"/>
          <a:stretch/>
        </p:blipFill>
        <p:spPr>
          <a:xfrm>
            <a:off x="1176325" y="1598304"/>
            <a:ext cx="9503454" cy="5165215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54DADBD9-9095-B232-1FC8-4D863333931E}"/>
              </a:ext>
            </a:extLst>
          </p:cNvPr>
          <p:cNvSpPr txBox="1">
            <a:spLocks/>
          </p:cNvSpPr>
          <p:nvPr/>
        </p:nvSpPr>
        <p:spPr>
          <a:xfrm>
            <a:off x="396038" y="745435"/>
            <a:ext cx="11795962" cy="8076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要件</a:t>
            </a:r>
            <a:r>
              <a:rPr lang="en-US" altLang="ja-JP" sz="28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1: </a:t>
            </a:r>
            <a:r>
              <a:rPr lang="ja-JP" altLang="en-US" sz="28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通信品質の向上</a:t>
            </a:r>
            <a:r>
              <a:rPr lang="en-US" altLang="ja-JP" sz="28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sz="28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に対する地球</a:t>
            </a:r>
            <a:r>
              <a:rPr lang="en-US" altLang="ja-JP" sz="28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月</a:t>
            </a:r>
            <a:r>
              <a:rPr lang="en-US" altLang="ja-JP" sz="28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火星間シミュレーションの結果</a:t>
            </a:r>
            <a:r>
              <a:rPr lang="en-US" altLang="ja-JP" sz="28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								</a:t>
            </a:r>
            <a:r>
              <a:rPr lang="ja-JP" altLang="en-US" sz="28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（地球</a:t>
            </a:r>
            <a:r>
              <a:rPr lang="en-US" altLang="ja-JP" sz="28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火星間</a:t>
            </a:r>
            <a:r>
              <a:rPr lang="en-US" altLang="ja-JP" sz="28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1300</a:t>
            </a:r>
            <a:r>
              <a:rPr lang="ja-JP" altLang="en-US" sz="28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光秒）</a:t>
            </a:r>
            <a:endParaRPr lang="ja-JP" altLang="en-US" sz="28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7E998-2FCD-4CF8-0685-D1851805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18FEF-8765-F9DF-FC5A-00A68B5B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8" y="764403"/>
            <a:ext cx="11795962" cy="671363"/>
          </a:xfrm>
        </p:spPr>
        <p:txBody>
          <a:bodyPr>
            <a:noAutofit/>
          </a:bodyPr>
          <a:lstStyle/>
          <a:p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要件</a:t>
            </a:r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1: 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通信品質 に対するシミュレーション結果の議論</a:t>
            </a:r>
            <a:endParaRPr kumimoji="1" lang="ja-JP" altLang="en-US" sz="30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2489C61-6F9F-2452-5192-866E341D5D68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2421168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6.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結果と議論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8D3D435-0526-84FB-815D-8860316D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966" y="6398395"/>
            <a:ext cx="594619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11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2CC377-5DA7-73CE-6339-EB290C4C163F}"/>
              </a:ext>
            </a:extLst>
          </p:cNvPr>
          <p:cNvSpPr txBox="1"/>
          <p:nvPr/>
        </p:nvSpPr>
        <p:spPr>
          <a:xfrm>
            <a:off x="469783" y="1546288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地球</a:t>
            </a:r>
            <a:r>
              <a:rPr kumimoji="1" lang="en-US" altLang="ja-JP" dirty="0"/>
              <a:t>-</a:t>
            </a:r>
            <a:r>
              <a:rPr kumimoji="1" lang="ja-JP" altLang="en-US"/>
              <a:t>月シナリオ、地球</a:t>
            </a:r>
            <a:r>
              <a:rPr lang="en-US" altLang="ja-JP" dirty="0"/>
              <a:t>-</a:t>
            </a:r>
            <a:r>
              <a:rPr lang="ja-JP" altLang="en-US"/>
              <a:t>火星シナリオともに、</a:t>
            </a:r>
            <a:endParaRPr lang="en-US" altLang="ja-JP" dirty="0"/>
          </a:p>
          <a:p>
            <a:r>
              <a:rPr kumimoji="1" lang="ja-JP" altLang="en-US"/>
              <a:t>到達率は非常に高い</a:t>
            </a:r>
            <a:endParaRPr kumimoji="1" lang="en-US" altLang="ja-JP" dirty="0"/>
          </a:p>
          <a:p>
            <a:r>
              <a:rPr lang="ja-JP" altLang="en-US"/>
              <a:t>到達遅延は提案手法と既存手法ではほぼ同じ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56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AA15-F25E-4F93-1F62-435ABA82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FFB81-F80A-BC5C-69F4-0D0F1DD5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8" y="764403"/>
            <a:ext cx="11795962" cy="671363"/>
          </a:xfrm>
        </p:spPr>
        <p:txBody>
          <a:bodyPr>
            <a:noAutofit/>
          </a:bodyPr>
          <a:lstStyle/>
          <a:p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要件</a:t>
            </a:r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2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：天体間リンクの消費</a:t>
            </a:r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についての結果と議論</a:t>
            </a:r>
            <a:endParaRPr kumimoji="1" lang="ja-JP" altLang="en-US" sz="30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C142C85-A5E7-3311-24CF-DB34F15BB92A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2421168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6.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結果と議論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927061B3-B9FE-C26A-C393-8E70667D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966" y="6398395"/>
            <a:ext cx="594619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12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42E21F-515B-EDFC-02A5-9C168464DA4B}"/>
              </a:ext>
            </a:extLst>
          </p:cNvPr>
          <p:cNvSpPr txBox="1"/>
          <p:nvPr/>
        </p:nvSpPr>
        <p:spPr>
          <a:xfrm>
            <a:off x="1174174" y="4097352"/>
            <a:ext cx="9843651" cy="2500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latin typeface="HaranoAjiMincho-Regular-Identity-H"/>
              </a:rPr>
              <a:t>単一の</a:t>
            </a:r>
            <a:r>
              <a:rPr lang="en-US" altLang="ja-JP" sz="2000" dirty="0">
                <a:latin typeface="HaranoAjiMincho-Regular-Identity-H"/>
              </a:rPr>
              <a:t>Contact</a:t>
            </a:r>
            <a:r>
              <a:rPr lang="ja-JP" altLang="en-US" sz="2000">
                <a:latin typeface="HaranoAjiMincho-Regular-Identity-H"/>
              </a:rPr>
              <a:t>障害を</a:t>
            </a:r>
            <a:r>
              <a:rPr lang="en-US" altLang="ja-JP" sz="2000" dirty="0">
                <a:latin typeface="HaranoAjiMincho-Regular-Identity-H"/>
              </a:rPr>
              <a:t>1</a:t>
            </a:r>
            <a:r>
              <a:rPr lang="ja-JP" altLang="en-US" sz="2000">
                <a:latin typeface="HaranoAjiMincho-Regular-Identity-H"/>
              </a:rPr>
              <a:t>個のメッセージで転送することを想定</a:t>
            </a:r>
            <a:endParaRPr lang="en-US" altLang="ja-JP" sz="2000" dirty="0">
              <a:latin typeface="HaranoAjiMincho-Regular-Identity-H"/>
            </a:endParaRPr>
          </a:p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ja-JP" altLang="en-US" sz="2000">
                <a:latin typeface="HaranoAjiMincho-Regular-Identity-H"/>
              </a:rPr>
              <a:t>その場合単一のメッセージは</a:t>
            </a:r>
            <a:r>
              <a:rPr lang="en-US" altLang="ja-JP" sz="2000" b="1" dirty="0">
                <a:solidFill>
                  <a:srgbClr val="C7243A"/>
                </a:solidFill>
                <a:latin typeface="HaranoAjiMincho-Regular-Identity-H"/>
              </a:rPr>
              <a:t>16Bytes</a:t>
            </a:r>
            <a:r>
              <a:rPr lang="ja-JP" altLang="en-US" sz="2000" b="1">
                <a:solidFill>
                  <a:srgbClr val="C7243A"/>
                </a:solidFill>
                <a:latin typeface="HaranoAjiMincho-Regular-Identity-H"/>
              </a:rPr>
              <a:t>で実現可能</a:t>
            </a:r>
            <a:endParaRPr lang="en-US" altLang="ja-JP" sz="2000" b="1" dirty="0">
              <a:solidFill>
                <a:srgbClr val="C7243A"/>
              </a:solidFill>
              <a:latin typeface="HaranoAjiMincho-Regular-Identity-H"/>
            </a:endParaRPr>
          </a:p>
          <a:p>
            <a:pPr>
              <a:lnSpc>
                <a:spcPts val="2700"/>
              </a:lnSpc>
            </a:pPr>
            <a:endParaRPr lang="en-US" altLang="ja-JP" sz="2000" dirty="0">
              <a:latin typeface="HaranoAjiMincho-Regular-Identity-H"/>
            </a:endParaRPr>
          </a:p>
          <a:p>
            <a:pPr>
              <a:lnSpc>
                <a:spcPts val="2700"/>
              </a:lnSpc>
            </a:pPr>
            <a:r>
              <a:rPr lang="ja-JP" altLang="en-US" sz="2000">
                <a:latin typeface="HaranoAjiMincho-Regular-Identity-H"/>
              </a:rPr>
              <a:t>シナリオ依存ではあるが本実験の場合だと</a:t>
            </a:r>
            <a:r>
              <a:rPr lang="en-US" altLang="ja-JP" sz="2000" dirty="0">
                <a:latin typeface="HaranoAjiMincho-Regular-Identity-H"/>
              </a:rPr>
              <a:t>100</a:t>
            </a:r>
            <a:r>
              <a:rPr lang="ja-JP" altLang="en-US" sz="2000">
                <a:latin typeface="HaranoAjiMincho-Regular-Identity-H"/>
              </a:rPr>
              <a:t>個の</a:t>
            </a:r>
            <a:r>
              <a:rPr lang="en-US" altLang="ja-JP" sz="2000" dirty="0">
                <a:latin typeface="HaranoAjiMincho-Regular-Identity-H"/>
              </a:rPr>
              <a:t>Contact</a:t>
            </a:r>
            <a:r>
              <a:rPr lang="ja-JP" altLang="en-US" sz="2000">
                <a:latin typeface="HaranoAjiMincho-Regular-Identity-H"/>
              </a:rPr>
              <a:t>を削除しているため</a:t>
            </a:r>
            <a:r>
              <a:rPr lang="en-US" altLang="ja-JP" sz="2000" dirty="0">
                <a:latin typeface="HaranoAjiMincho-Regular-Identity-H"/>
              </a:rPr>
              <a:t>, </a:t>
            </a:r>
          </a:p>
          <a:p>
            <a:pPr>
              <a:lnSpc>
                <a:spcPts val="2700"/>
              </a:lnSpc>
            </a:pPr>
            <a:r>
              <a:rPr lang="ja-JP" altLang="en-US" sz="2000">
                <a:latin typeface="HaranoAjiMincho-Regular-Identity-H"/>
              </a:rPr>
              <a:t>（天体間の</a:t>
            </a:r>
            <a:r>
              <a:rPr lang="ja-JP" altLang="en-US" sz="2000">
                <a:effectLst/>
                <a:latin typeface="HaranoAjiMincho-Regular-Identity-H"/>
              </a:rPr>
              <a:t>リンク消費量）</a:t>
            </a:r>
            <a:r>
              <a:rPr lang="en-US" altLang="ja-JP" sz="2000" dirty="0">
                <a:effectLst/>
                <a:latin typeface="HaranoAjiMincho-Regular-Identity-H"/>
              </a:rPr>
              <a:t> = </a:t>
            </a:r>
            <a:r>
              <a:rPr lang="ja-JP" altLang="en-US" sz="2000">
                <a:effectLst/>
                <a:latin typeface="HaranoAjiMincho-Regular-Identity-H"/>
              </a:rPr>
              <a:t>（</a:t>
            </a:r>
            <a:r>
              <a:rPr lang="en-US" altLang="ja-JP" sz="2000" dirty="0">
                <a:effectLst/>
                <a:latin typeface="CMR12"/>
              </a:rPr>
              <a:t>CPUP </a:t>
            </a:r>
            <a:r>
              <a:rPr lang="ja-JP" altLang="en-US" sz="2000">
                <a:effectLst/>
                <a:latin typeface="HaranoAjiMincho-Regular-Identity-H"/>
              </a:rPr>
              <a:t>の </a:t>
            </a:r>
            <a:r>
              <a:rPr lang="en-US" altLang="ja-JP" sz="2000" dirty="0">
                <a:effectLst/>
                <a:latin typeface="CMR12"/>
              </a:rPr>
              <a:t>PDU </a:t>
            </a:r>
            <a:r>
              <a:rPr lang="ja-JP" altLang="en-US" sz="2000">
                <a:effectLst/>
                <a:latin typeface="HaranoAjiMincho-Regular-Identity-H"/>
              </a:rPr>
              <a:t>のサイズ） </a:t>
            </a:r>
            <a:r>
              <a:rPr lang="en-US" altLang="ja-JP" sz="2000" dirty="0">
                <a:effectLst/>
                <a:latin typeface="CMSY10"/>
              </a:rPr>
              <a:t>× </a:t>
            </a:r>
            <a:r>
              <a:rPr lang="ja-JP" altLang="en-US" sz="2000">
                <a:effectLst/>
                <a:latin typeface="CMSY10"/>
              </a:rPr>
              <a:t>（</a:t>
            </a:r>
            <a:r>
              <a:rPr lang="ja-JP" altLang="en-US" sz="2000">
                <a:effectLst/>
                <a:latin typeface="HaranoAjiMincho-Regular-Identity-H"/>
              </a:rPr>
              <a:t>削除する </a:t>
            </a:r>
            <a:r>
              <a:rPr lang="en-US" altLang="ja-JP" sz="2000" dirty="0">
                <a:effectLst/>
                <a:latin typeface="CMR12"/>
              </a:rPr>
              <a:t>Contact </a:t>
            </a:r>
            <a:r>
              <a:rPr lang="ja-JP" altLang="en-US" sz="2000">
                <a:effectLst/>
                <a:latin typeface="HaranoAjiMincho-Regular-Identity-H"/>
              </a:rPr>
              <a:t>数）</a:t>
            </a:r>
            <a:endParaRPr lang="en-US" altLang="ja-JP" sz="2000" dirty="0">
              <a:effectLst/>
              <a:latin typeface="HaranoAjiMincho-Regular-Identity-H"/>
            </a:endParaRPr>
          </a:p>
          <a:p>
            <a:pPr>
              <a:lnSpc>
                <a:spcPts val="2700"/>
              </a:lnSpc>
            </a:pPr>
            <a:r>
              <a:rPr lang="en-US" altLang="ja-JP" sz="2000" dirty="0">
                <a:latin typeface="HaranoAjiMincho-Regular-Identity-H"/>
              </a:rPr>
              <a:t>		          	 = 16Bytes × 100 Contact</a:t>
            </a:r>
          </a:p>
          <a:p>
            <a:pPr>
              <a:lnSpc>
                <a:spcPts val="2700"/>
              </a:lnSpc>
            </a:pPr>
            <a:r>
              <a:rPr lang="en-US" altLang="ja-JP" sz="2000" dirty="0">
                <a:latin typeface="HaranoAjiMincho-Regular-Identity-H"/>
              </a:rPr>
              <a:t>		          	 = </a:t>
            </a:r>
            <a:r>
              <a:rPr lang="en-US" altLang="ja-JP" sz="2000" b="1" dirty="0">
                <a:solidFill>
                  <a:srgbClr val="C7243A"/>
                </a:solidFill>
                <a:latin typeface="HaranoAjiMincho-Regular-Identity-H"/>
              </a:rPr>
              <a:t>1600 Bytes</a:t>
            </a:r>
            <a:endParaRPr lang="ja-JP" altLang="en-US" sz="2000" b="1">
              <a:solidFill>
                <a:srgbClr val="C7243A"/>
              </a:solidFill>
            </a:endParaRPr>
          </a:p>
        </p:txBody>
      </p:sp>
      <p:pic>
        <p:nvPicPr>
          <p:cNvPr id="5" name="図 4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586B3E6-2907-B2B5-FBA1-6E7AD1C9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4" y="2240680"/>
            <a:ext cx="4737100" cy="1676400"/>
          </a:xfrm>
          <a:prstGeom prst="rect">
            <a:avLst/>
          </a:prstGeom>
        </p:spPr>
      </p:pic>
      <p:pic>
        <p:nvPicPr>
          <p:cNvPr id="8" name="図 7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A97872C-F3FA-6E0E-8B03-1F8E498C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53" b="-1"/>
          <a:stretch/>
        </p:blipFill>
        <p:spPr>
          <a:xfrm>
            <a:off x="6217477" y="2240680"/>
            <a:ext cx="5067300" cy="141954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7B6447-09D3-EEDE-988F-D16E9EF44BF2}"/>
              </a:ext>
            </a:extLst>
          </p:cNvPr>
          <p:cNvSpPr txBox="1"/>
          <p:nvPr/>
        </p:nvSpPr>
        <p:spPr>
          <a:xfrm>
            <a:off x="786384" y="1594348"/>
            <a:ext cx="42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先行研究における臨時更新情報伝搬</a:t>
            </a:r>
            <a:endParaRPr lang="en-US" altLang="ja-JP" dirty="0"/>
          </a:p>
          <a:p>
            <a:pPr algn="ctr"/>
            <a:r>
              <a:rPr lang="ja-JP" altLang="en-US"/>
              <a:t>メッセージの</a:t>
            </a:r>
            <a:r>
              <a:rPr lang="en-US" altLang="ja-JP" dirty="0"/>
              <a:t>PDU</a:t>
            </a:r>
            <a:r>
              <a:rPr lang="ja-JP" altLang="en-US"/>
              <a:t>フォーマット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23CDFE-D80E-1B2F-F77F-0515A33E6332}"/>
              </a:ext>
            </a:extLst>
          </p:cNvPr>
          <p:cNvSpPr txBox="1"/>
          <p:nvPr/>
        </p:nvSpPr>
        <p:spPr>
          <a:xfrm>
            <a:off x="6323694" y="1594348"/>
            <a:ext cx="48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先行研究における臨時更新情報伝搬のメッセージの</a:t>
            </a:r>
            <a:r>
              <a:rPr lang="en-US" altLang="ja-JP" dirty="0"/>
              <a:t>Command</a:t>
            </a:r>
            <a:r>
              <a:rPr lang="ja-JP" altLang="en-US"/>
              <a:t> </a:t>
            </a:r>
            <a:r>
              <a:rPr lang="en-US" altLang="ja-JP" dirty="0"/>
              <a:t>Block</a:t>
            </a:r>
            <a:r>
              <a:rPr lang="ja-JP" altLang="en-US"/>
              <a:t>フォーマット</a:t>
            </a:r>
            <a:endParaRPr kumimoji="1" lang="ja-JP" altLang="en-US"/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D2482B9F-97AC-28A9-8231-7DB4955BDE78}"/>
              </a:ext>
            </a:extLst>
          </p:cNvPr>
          <p:cNvSpPr/>
          <p:nvPr/>
        </p:nvSpPr>
        <p:spPr>
          <a:xfrm>
            <a:off x="6118606" y="2172102"/>
            <a:ext cx="5239676" cy="1557216"/>
          </a:xfrm>
          <a:prstGeom prst="wedgeRoundRectCallout">
            <a:avLst>
              <a:gd name="adj1" fmla="val -94435"/>
              <a:gd name="adj2" fmla="val 822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EC056D31-6225-64A4-A353-9BFE254D0E01}"/>
              </a:ext>
            </a:extLst>
          </p:cNvPr>
          <p:cNvSpPr/>
          <p:nvPr/>
        </p:nvSpPr>
        <p:spPr>
          <a:xfrm>
            <a:off x="2133600" y="2950452"/>
            <a:ext cx="1658533" cy="234359"/>
          </a:xfrm>
          <a:prstGeom prst="roundRect">
            <a:avLst/>
          </a:prstGeom>
          <a:noFill/>
          <a:ln>
            <a:solidFill>
              <a:srgbClr val="007A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5B3C9B3A-E198-0068-1DDD-A5489AD40C64}"/>
              </a:ext>
            </a:extLst>
          </p:cNvPr>
          <p:cNvSpPr/>
          <p:nvPr/>
        </p:nvSpPr>
        <p:spPr>
          <a:xfrm>
            <a:off x="2133600" y="3620578"/>
            <a:ext cx="1658533" cy="234359"/>
          </a:xfrm>
          <a:prstGeom prst="roundRect">
            <a:avLst/>
          </a:prstGeom>
          <a:noFill/>
          <a:ln>
            <a:solidFill>
              <a:srgbClr val="007A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5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6178-8E4F-C936-DC4F-4A728A2E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AB1B4-BFB2-E238-0A1F-F94BE930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9" y="764403"/>
            <a:ext cx="11531266" cy="671363"/>
          </a:xfrm>
        </p:spPr>
        <p:txBody>
          <a:bodyPr>
            <a:normAutofit/>
          </a:bodyPr>
          <a:lstStyle/>
          <a:p>
            <a:r>
              <a:rPr lang="ja-JP" altLang="en-US" sz="32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本研究のまとめと今後の展望</a:t>
            </a:r>
            <a:endParaRPr kumimoji="1" lang="ja-JP" altLang="en-US" sz="32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090EE4B-4489-36F1-4F69-07114878AD57}"/>
              </a:ext>
            </a:extLst>
          </p:cNvPr>
          <p:cNvSpPr txBox="1">
            <a:spLocks/>
          </p:cNvSpPr>
          <p:nvPr/>
        </p:nvSpPr>
        <p:spPr>
          <a:xfrm>
            <a:off x="124326" y="133707"/>
            <a:ext cx="3862788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7.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まとめと今後の展望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338722AF-7E80-D0DB-6C9F-D376D20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386" y="6398395"/>
            <a:ext cx="2743200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13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2B9871-DC28-B017-A326-696B9EDE1FAB}"/>
              </a:ext>
            </a:extLst>
          </p:cNvPr>
          <p:cNvSpPr txBox="1"/>
          <p:nvPr/>
        </p:nvSpPr>
        <p:spPr>
          <a:xfrm>
            <a:off x="396039" y="1678094"/>
            <a:ext cx="11285215" cy="46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ja-JP" altLang="en-US" sz="24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本研究のまとめ</a:t>
            </a:r>
            <a:endParaRPr lang="en-US" altLang="ja-JP" sz="2400" b="0" i="0" dirty="0">
              <a:solidFill>
                <a:srgbClr val="007AB7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既存手法と提案手法の遅延差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到達率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は</a:t>
            </a: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天体間の距離が月レベルの時→ほぼ一致</a:t>
            </a: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天体間の距離が火星レベルの時→完全に一致</a:t>
            </a:r>
            <a:endParaRPr lang="en-US" altLang="ja-JP" sz="2000" dirty="0">
              <a:solidFill>
                <a:srgbClr val="1D1C1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天体間のリンクに余分なトラフィックを流すことなく</a:t>
            </a:r>
            <a:r>
              <a:rPr lang="en-US" altLang="ja-JP" sz="2000" b="1" i="0" dirty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天体内での拡散のみで十分に遅延の抑制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ができることが示された</a:t>
            </a:r>
            <a:b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</a:br>
            <a:endParaRPr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4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今後の展望</a:t>
            </a:r>
            <a:endParaRPr lang="en-US" altLang="ja-JP" sz="2400" b="0" i="0" dirty="0">
              <a:solidFill>
                <a:srgbClr val="007AB7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本研究では単一の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の失敗のみを焦点とした</a:t>
            </a:r>
            <a:endParaRPr lang="en-US" altLang="ja-JP" sz="2000" dirty="0">
              <a:solidFill>
                <a:srgbClr val="1D1C1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　→実際には</a:t>
            </a:r>
            <a:r>
              <a:rPr lang="en-US" altLang="ja-JP" sz="2000" b="1" i="0" dirty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の一部や複数</a:t>
            </a:r>
            <a:r>
              <a:rPr lang="en-US" altLang="ja-JP" sz="2000" b="1" i="0" dirty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に跨った障害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も起きえる</a:t>
            </a: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本研究ではランダムにシナリオ（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・トラフィック）を生成した</a:t>
            </a: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　→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物理演算に基づく</a:t>
            </a:r>
            <a:r>
              <a:rPr lang="en-US" altLang="ja-JP" sz="2000" b="1" i="0" dirty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を利用</a:t>
            </a:r>
            <a:endParaRPr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62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A5864-ADC2-470C-5D87-771CEB3B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22BA4-1FEC-C7D8-824D-6006645B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9" y="764403"/>
            <a:ext cx="11531266" cy="671363"/>
          </a:xfrm>
        </p:spPr>
        <p:txBody>
          <a:bodyPr>
            <a:normAutofit/>
          </a:bodyPr>
          <a:lstStyle/>
          <a:p>
            <a:r>
              <a:rPr lang="ja-JP" altLang="en-US" sz="3200" b="1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地球</a:t>
            </a:r>
            <a:r>
              <a:rPr lang="en-US" altLang="ja-JP" sz="3200" b="1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3200" b="1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月シナリオの数値根拠</a:t>
            </a:r>
            <a:endParaRPr kumimoji="1" lang="ja-JP" altLang="en-US" sz="32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5BD1C4D-0C73-BBDB-95DE-442FDAE9EE79}"/>
              </a:ext>
            </a:extLst>
          </p:cNvPr>
          <p:cNvSpPr txBox="1">
            <a:spLocks/>
          </p:cNvSpPr>
          <p:nvPr/>
        </p:nvSpPr>
        <p:spPr>
          <a:xfrm>
            <a:off x="124326" y="133707"/>
            <a:ext cx="1949801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Appendix</a:t>
            </a:r>
            <a:endParaRPr lang="ja-JP" altLang="en-US" sz="28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EECD5592-2C40-A76E-9F25-12B5B581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386" y="6398395"/>
            <a:ext cx="2743200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14</a:t>
            </a:fld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5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227AA-7DC3-FA35-B39F-AD8D467B3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78C3A-9AB1-C885-A4AE-BB8B141C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9" y="764403"/>
            <a:ext cx="11531266" cy="671363"/>
          </a:xfrm>
        </p:spPr>
        <p:txBody>
          <a:bodyPr>
            <a:normAutofit/>
          </a:bodyPr>
          <a:lstStyle/>
          <a:p>
            <a:r>
              <a:rPr lang="ja-JP" altLang="en-US" sz="3200" b="1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地球</a:t>
            </a:r>
            <a:r>
              <a:rPr lang="en-US" altLang="ja-JP" sz="3200" b="1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3200" b="1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火星シナリオの数値根拠</a:t>
            </a:r>
            <a:endParaRPr kumimoji="1" lang="ja-JP" altLang="en-US" sz="32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6FD68AB-ECDE-8EA0-CCBB-6FAFBD2BB36A}"/>
              </a:ext>
            </a:extLst>
          </p:cNvPr>
          <p:cNvSpPr txBox="1">
            <a:spLocks/>
          </p:cNvSpPr>
          <p:nvPr/>
        </p:nvSpPr>
        <p:spPr>
          <a:xfrm>
            <a:off x="124326" y="133707"/>
            <a:ext cx="1949801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Appendix</a:t>
            </a:r>
            <a:endParaRPr lang="ja-JP" altLang="en-US" sz="28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FCE9B555-AC54-87D0-F601-A5F9A699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386" y="6398395"/>
            <a:ext cx="2743200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15</a:t>
            </a:fld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8AE5D-A58E-70A5-D5CD-34D1DE7A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9" y="45960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30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本研究の概要</a:t>
            </a:r>
            <a:endParaRPr kumimoji="1" lang="ja-JP" altLang="en-US" sz="3000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38D63-8E39-4112-B33B-DBF38E76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386" y="6398395"/>
            <a:ext cx="2743200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1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F8E8EC-255D-DABC-E66A-E3AC10AF4A8E}"/>
              </a:ext>
            </a:extLst>
          </p:cNvPr>
          <p:cNvSpPr txBox="1"/>
          <p:nvPr/>
        </p:nvSpPr>
        <p:spPr>
          <a:xfrm>
            <a:off x="396039" y="1553889"/>
            <a:ext cx="11399921" cy="435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buSzPct val="50000"/>
            </a:pPr>
            <a:r>
              <a:rPr lang="ja-JP" altLang="en-US" sz="240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背景</a:t>
            </a:r>
            <a:endParaRPr lang="en-US" altLang="ja-JP" sz="2400" i="0" dirty="0">
              <a:solidFill>
                <a:srgbClr val="007AB7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SzPct val="50000"/>
              <a:buFont typeface="Wingdings" pitchFamily="2" charset="2"/>
              <a:buChar char="l"/>
            </a:pP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宇宙のインターネットは</a:t>
            </a:r>
            <a:r>
              <a:rPr lang="ja-JP" altLang="en-US" sz="2000" b="1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長時間の遅延・頻繁な断絶</a:t>
            </a: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が大きな特徴</a:t>
            </a: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500"/>
              </a:lnSpc>
              <a:buSzPct val="50000"/>
              <a:buFont typeface="Wingdings" pitchFamily="2" charset="2"/>
              <a:buChar char="l"/>
            </a:pP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そ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のため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蓄積転送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を行う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 Delay/Disruption Tolerant Networking : DTN</a:t>
            </a: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が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構想</a:t>
            </a: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SzPct val="50000"/>
              <a:buFont typeface="Wingdings" pitchFamily="2" charset="2"/>
              <a:buChar char="l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通信可能機会を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事前に予測し経路を決定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する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Graph Routing : CGR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により経路制御</a:t>
            </a:r>
            <a:endParaRPr lang="en-US" altLang="ja-JP" sz="2000" dirty="0">
              <a:solidFill>
                <a:srgbClr val="1D1C1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000"/>
              </a:lnSpc>
              <a:buSzPct val="50000"/>
            </a:pP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000"/>
              </a:lnSpc>
              <a:buSzPct val="50000"/>
            </a:pPr>
            <a:r>
              <a:rPr lang="ja-JP" altLang="en-US" sz="24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課題</a:t>
            </a:r>
            <a:endParaRPr lang="en-US" altLang="ja-JP" sz="2400" b="0" i="0" dirty="0">
              <a:solidFill>
                <a:srgbClr val="007AB7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SzPct val="50000"/>
              <a:buFont typeface="Wingdings" pitchFamily="2" charset="2"/>
              <a:buChar char="l"/>
            </a:pP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CGR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にはノードへの</a:t>
            </a:r>
            <a:r>
              <a:rPr lang="en-US" altLang="ja-JP" sz="2000" b="1" i="0" dirty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の配布と障害発生時の更新</a:t>
            </a:r>
            <a:r>
              <a:rPr lang="ja-JP" altLang="en-US" sz="2000" i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が必要だが</a:t>
            </a:r>
            <a:r>
              <a:rPr lang="en-US" altLang="ja-JP" sz="2000" i="0" dirty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手法が未確立</a:t>
            </a:r>
            <a:endParaRPr lang="en-US" altLang="ja-JP" sz="2000" b="1" i="0" dirty="0">
              <a:solidFill>
                <a:srgbClr val="C7243A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SzPct val="50000"/>
              <a:buFont typeface="Wingdings" pitchFamily="2" charset="2"/>
              <a:buChar char="l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更新の手法として現在提案されているものは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他の天体も含めすべての</a:t>
            </a:r>
            <a:r>
              <a:rPr lang="en-US" altLang="ja-JP" sz="2000" b="1" i="0" dirty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DTN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ノードに拡散</a:t>
            </a:r>
            <a:endParaRPr lang="en-US" altLang="ja-JP" sz="2000" b="1" i="0" dirty="0">
              <a:solidFill>
                <a:srgbClr val="C7243A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000"/>
              </a:lnSpc>
              <a:buSzPct val="50000"/>
            </a:pP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000"/>
              </a:lnSpc>
              <a:buSzPct val="50000"/>
            </a:pPr>
            <a:r>
              <a:rPr lang="ja-JP" altLang="en-US" sz="24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提案</a:t>
            </a:r>
            <a:endParaRPr lang="en-US" altLang="ja-JP" sz="2400" b="0" i="0" dirty="0">
              <a:solidFill>
                <a:srgbClr val="007AB7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SzPct val="50000"/>
              <a:buFont typeface="Wingdings" pitchFamily="2" charset="2"/>
              <a:buChar char="l"/>
            </a:pPr>
            <a:r>
              <a:rPr lang="ja-JP" altLang="en-US" sz="200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本研究では</a:t>
            </a:r>
            <a:r>
              <a:rPr lang="en-US" altLang="ja-JP" sz="200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, Contact Plan</a:t>
            </a:r>
            <a:r>
              <a:rPr lang="ja-JP" altLang="en-US" sz="200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の更新情報の拡散を障害が発生した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該当天体内のノードに制限</a:t>
            </a:r>
            <a:endParaRPr kumimoji="1"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99C8E44-8CDD-AFE2-9BE2-D9375D61156F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1383633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70140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304E-9CC4-7946-71B3-181949FCD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159CC-74CF-6A61-FDCD-33C18108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9" y="764403"/>
            <a:ext cx="11531266" cy="671363"/>
          </a:xfrm>
        </p:spPr>
        <p:txBody>
          <a:bodyPr>
            <a:normAutofit/>
          </a:bodyPr>
          <a:lstStyle/>
          <a:p>
            <a:r>
              <a:rPr lang="ja-JP" altLang="en-US" sz="3000" b="1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宇宙インターネットの必要性と既存インターネット技術の適用性</a:t>
            </a:r>
            <a:endParaRPr kumimoji="1" lang="ja-JP" altLang="en-US" sz="30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6518E4-1C11-7901-BB58-2F30F9085947}"/>
              </a:ext>
            </a:extLst>
          </p:cNvPr>
          <p:cNvSpPr txBox="1"/>
          <p:nvPr/>
        </p:nvSpPr>
        <p:spPr>
          <a:xfrm>
            <a:off x="396039" y="1546288"/>
            <a:ext cx="10624887" cy="497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  <a:buSzPct val="50000"/>
            </a:pPr>
            <a:r>
              <a:rPr lang="ja-JP" altLang="en-US" sz="24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宇宙インターネットの必要性</a:t>
            </a:r>
            <a:endParaRPr lang="en-US" altLang="ja-JP" sz="2400" b="0" i="0" dirty="0">
              <a:solidFill>
                <a:srgbClr val="007AB7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500"/>
              </a:lnSpc>
              <a:buSzPct val="50000"/>
              <a:buFont typeface="Wingdings" pitchFamily="2" charset="2"/>
              <a:buChar char="l"/>
            </a:pP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宇宙開発の進展に伴い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月・火星など深宇宙における通信が必要なノードの数が増加</a:t>
            </a:r>
            <a:endParaRPr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lvl="1">
              <a:lnSpc>
                <a:spcPts val="3500"/>
              </a:lnSpc>
              <a:buSzPct val="50000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→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宇宙の通信ノード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と地上大型アンテナとの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対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通信を多数行う方式から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</a:p>
          <a:p>
            <a:pPr lvl="1">
              <a:lnSpc>
                <a:spcPts val="3500"/>
              </a:lnSpc>
              <a:buSzPct val="50000"/>
            </a:pP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en-US" altLang="ja-JP" sz="2000" dirty="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   </a:t>
            </a:r>
            <a:r>
              <a:rPr lang="ja-JP" altLang="en-US" sz="2000" b="1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宇宙ノード・地上ノードからなる通信網</a:t>
            </a:r>
            <a:r>
              <a:rPr lang="ja-JP" altLang="en-US" sz="2000" b="0" i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（＝宇宙インターネット）へ</a:t>
            </a:r>
            <a:endParaRPr lang="en-US" altLang="ja-JP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500"/>
              </a:lnSpc>
              <a:buSzPct val="50000"/>
            </a:pPr>
            <a:endParaRPr lang="en-US" altLang="ja-JP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500"/>
              </a:lnSpc>
              <a:buSzPct val="50000"/>
            </a:pPr>
            <a:r>
              <a:rPr lang="ja-JP" altLang="en-US" sz="24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宇宙インターネットの特徴と既存インターネット技術の適用性</a:t>
            </a:r>
            <a:endParaRPr lang="en-US" altLang="ja-JP" sz="2400" b="0" i="0" dirty="0">
              <a:solidFill>
                <a:srgbClr val="007AB7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500"/>
              </a:lnSpc>
              <a:buSzPct val="50000"/>
              <a:buFont typeface="Wingdings" pitchFamily="2" charset="2"/>
              <a:buChar char="l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宇宙インターネットの特徴：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大きな遅延・頻繁な断絶</a:t>
            </a:r>
            <a:endParaRPr lang="en-US" altLang="ja-JP" sz="2000" b="1" dirty="0">
              <a:solidFill>
                <a:srgbClr val="C7243A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500"/>
              </a:lnSpc>
              <a:buSzPct val="50000"/>
              <a:buFont typeface="Wingdings" pitchFamily="2" charset="2"/>
              <a:buChar char="l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既存のインターネットはこれ</a:t>
            </a:r>
            <a:r>
              <a:rPr lang="ja-JP" altLang="en-US" sz="200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ら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に弱い</a:t>
            </a:r>
            <a:endParaRPr lang="en-US" altLang="ja-JP" sz="2000" dirty="0">
              <a:solidFill>
                <a:srgbClr val="1D1C1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lvl="1">
              <a:lnSpc>
                <a:spcPts val="3500"/>
              </a:lnSpc>
              <a:buSzPct val="50000"/>
            </a:pP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→各ノードで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蓄積しつつ転送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を行う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DTN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が構想</a:t>
            </a:r>
            <a:endParaRPr lang="en-US" altLang="ja-JP" sz="2000" b="0" i="0" dirty="0">
              <a:solidFill>
                <a:srgbClr val="1D1C1D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lvl="1">
              <a:lnSpc>
                <a:spcPts val="3500"/>
              </a:lnSpc>
              <a:buSzPct val="50000"/>
            </a:pPr>
            <a:endParaRPr lang="en-US" altLang="ja-JP" sz="2000" dirty="0">
              <a:solidFill>
                <a:srgbClr val="1D1C1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lvl="1">
              <a:lnSpc>
                <a:spcPts val="3500"/>
              </a:lnSpc>
              <a:buSzPct val="50000"/>
            </a:pPr>
            <a:r>
              <a:rPr lang="en-US" altLang="ja-JP" sz="2000" dirty="0">
                <a:solidFill>
                  <a:srgbClr val="1D1C1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※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ただし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本研究では地上ネットワークでの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DTN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はスコープ外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. 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宇宙の</a:t>
            </a:r>
            <a:r>
              <a:rPr lang="en-US" altLang="ja-JP" sz="2000" b="0" i="0" dirty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DTN</a:t>
            </a:r>
            <a:r>
              <a:rPr lang="ja-JP" altLang="en-US" sz="2000" b="0" i="0">
                <a:solidFill>
                  <a:srgbClr val="1D1C1D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のみ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E55A7E0-4C54-CF0D-B3B6-34FAFDE62E7D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1383633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背景</a:t>
            </a:r>
          </a:p>
        </p:txBody>
      </p:sp>
      <p:sp>
        <p:nvSpPr>
          <p:cNvPr id="8" name="スライド番号プレースホルダー 3">
            <a:extLst>
              <a:ext uri="{FF2B5EF4-FFF2-40B4-BE49-F238E27FC236}">
                <a16:creationId xmlns:a16="http://schemas.microsoft.com/office/drawing/2014/main" id="{0622C96A-4077-8F03-09F9-D5919FF4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386" y="6398395"/>
            <a:ext cx="2743200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46ABC-DDC3-BB35-D9E2-3C94E2FC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C944B-5EF0-DA6E-0331-5D95BA31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9" y="764403"/>
            <a:ext cx="11531266" cy="671363"/>
          </a:xfrm>
        </p:spPr>
        <p:txBody>
          <a:bodyPr>
            <a:normAutofit/>
          </a:bodyPr>
          <a:lstStyle/>
          <a:p>
            <a:r>
              <a:rPr lang="en-US" altLang="ja-JP" sz="3000" b="1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DTN</a:t>
            </a:r>
            <a:r>
              <a:rPr lang="ja-JP" altLang="en-US" sz="3000" b="1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におけるルーティング：</a:t>
            </a:r>
            <a:r>
              <a:rPr lang="en-US" altLang="ja-JP" sz="3000" b="1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CGR</a:t>
            </a:r>
            <a:r>
              <a:rPr lang="ja-JP" altLang="en-US" sz="3000" b="1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と</a:t>
            </a:r>
            <a:r>
              <a:rPr lang="en-US" altLang="ja-JP" sz="3000" b="1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endParaRPr kumimoji="1" lang="ja-JP" altLang="en-US" sz="30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FFEC99-6B08-1130-2909-BEFEAECBB2EA}"/>
              </a:ext>
            </a:extLst>
          </p:cNvPr>
          <p:cNvSpPr txBox="1"/>
          <p:nvPr/>
        </p:nvSpPr>
        <p:spPr>
          <a:xfrm>
            <a:off x="396039" y="1438356"/>
            <a:ext cx="6872468" cy="1203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SzPct val="50000"/>
              <a:buFont typeface="Wingdings" pitchFamily="2" charset="2"/>
              <a:buChar char="l"/>
            </a:pPr>
            <a:r>
              <a:rPr lang="ja-JP" altLang="en-US" sz="2000" b="0" i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宇宙環境の</a:t>
            </a:r>
            <a:r>
              <a:rPr lang="ja-JP" altLang="en-US" sz="2000" b="1" i="0">
                <a:solidFill>
                  <a:srgbClr val="C7243A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通信リンクは断絶的</a:t>
            </a:r>
            <a:endParaRPr lang="en-US" altLang="ja-JP" sz="2000" b="1" i="0" dirty="0">
              <a:solidFill>
                <a:srgbClr val="C7243A"/>
              </a:solidFill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lnSpc>
                <a:spcPts val="3000"/>
              </a:lnSpc>
              <a:buSzPct val="50000"/>
              <a:buFont typeface="Wingdings" pitchFamily="2" charset="2"/>
              <a:buChar char="l"/>
            </a:pPr>
            <a:r>
              <a:rPr lang="ja-JP" altLang="en-US" sz="2000" b="0" i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物理軌道の計算で予測可能</a:t>
            </a:r>
            <a:endParaRPr lang="en-US" altLang="ja-JP" sz="2000" b="0" i="0" dirty="0">
              <a:effectLst/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3000"/>
              </a:lnSpc>
              <a:buSzPct val="50000"/>
            </a:pP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→これらを記載した</a:t>
            </a:r>
            <a:r>
              <a:rPr kumimoji="1" lang="en-US" altLang="ja-JP" sz="2000" b="1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r>
              <a:rPr kumimoji="1" lang="ja-JP" altLang="en-US" sz="2000" b="1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をもとにルーティング</a:t>
            </a:r>
            <a:endParaRPr kumimoji="1" lang="ja-JP" altLang="en-US" sz="20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EB8F14A-F765-1C87-E8D1-F2C31C8C9309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1383633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背景</a:t>
            </a:r>
          </a:p>
        </p:txBody>
      </p:sp>
      <p:pic>
        <p:nvPicPr>
          <p:cNvPr id="7" name="図 6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63F3D13-03ED-8ED5-7910-1B0DFDB13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16141" y="3070925"/>
            <a:ext cx="4074266" cy="3490088"/>
          </a:xfrm>
          <a:prstGeom prst="rect">
            <a:avLst/>
          </a:prstGeom>
        </p:spPr>
      </p:pic>
      <p:pic>
        <p:nvPicPr>
          <p:cNvPr id="9" name="図 8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1450516-FCE3-DB98-3F30-91EFBC71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62" y="3033710"/>
            <a:ext cx="4932952" cy="154353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10A5B0-BA13-EC61-8C21-3C2546CC4B5E}"/>
              </a:ext>
            </a:extLst>
          </p:cNvPr>
          <p:cNvSpPr txBox="1"/>
          <p:nvPr/>
        </p:nvSpPr>
        <p:spPr>
          <a:xfrm>
            <a:off x="0" y="2740200"/>
            <a:ext cx="60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（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についての表記）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14AE11-16A5-6888-79D0-BE437AA69F6B}"/>
              </a:ext>
            </a:extLst>
          </p:cNvPr>
          <p:cNvSpPr txBox="1"/>
          <p:nvPr/>
        </p:nvSpPr>
        <p:spPr>
          <a:xfrm>
            <a:off x="5531162" y="2740200"/>
            <a:ext cx="471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（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Range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についての表記）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750315EB-C12E-09EB-3D13-CAB02A18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386" y="6398395"/>
            <a:ext cx="2743200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3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角丸四角形吹き出し 13">
            <a:extLst>
              <a:ext uri="{FF2B5EF4-FFF2-40B4-BE49-F238E27FC236}">
                <a16:creationId xmlns:a16="http://schemas.microsoft.com/office/drawing/2014/main" id="{9EA7E86F-07DD-8232-012D-FCE9C984DC8A}"/>
              </a:ext>
            </a:extLst>
          </p:cNvPr>
          <p:cNvSpPr/>
          <p:nvPr/>
        </p:nvSpPr>
        <p:spPr>
          <a:xfrm>
            <a:off x="5713685" y="5674179"/>
            <a:ext cx="4932952" cy="906778"/>
          </a:xfrm>
          <a:prstGeom prst="wedgeRoundRectCallout">
            <a:avLst>
              <a:gd name="adj1" fmla="val -67574"/>
              <a:gd name="adj2" fmla="val 74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ノード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からノード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に対する通信が</a:t>
            </a:r>
            <a:endParaRPr kumimoji="1" lang="en-US" altLang="ja-JP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開始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1500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秒から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1600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秒まで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1000bps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で可能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A514F67B-2245-375A-1CF7-3F7E46222A96}"/>
              </a:ext>
            </a:extLst>
          </p:cNvPr>
          <p:cNvSpPr/>
          <p:nvPr/>
        </p:nvSpPr>
        <p:spPr>
          <a:xfrm>
            <a:off x="5796643" y="4236747"/>
            <a:ext cx="3739243" cy="234359"/>
          </a:xfrm>
          <a:prstGeom prst="roundRect">
            <a:avLst/>
          </a:prstGeom>
          <a:noFill/>
          <a:ln>
            <a:solidFill>
              <a:srgbClr val="007A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>
            <a:extLst>
              <a:ext uri="{FF2B5EF4-FFF2-40B4-BE49-F238E27FC236}">
                <a16:creationId xmlns:a16="http://schemas.microsoft.com/office/drawing/2014/main" id="{DD23B02F-ACF5-8522-9CFB-08CF1742DFB0}"/>
              </a:ext>
            </a:extLst>
          </p:cNvPr>
          <p:cNvSpPr/>
          <p:nvPr/>
        </p:nvSpPr>
        <p:spPr>
          <a:xfrm>
            <a:off x="6669933" y="4716034"/>
            <a:ext cx="4932952" cy="906778"/>
          </a:xfrm>
          <a:prstGeom prst="wedgeRoundRectCallout">
            <a:avLst>
              <a:gd name="adj1" fmla="val 7896"/>
              <a:gd name="adj2" fmla="val -766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ノード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からノード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に対する通信は</a:t>
            </a:r>
            <a:endParaRPr kumimoji="1" lang="en-US" altLang="ja-JP" sz="16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開始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1500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秒から</a:t>
            </a:r>
            <a:r>
              <a:rPr kumimoji="1"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1600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秒まで</a:t>
            </a:r>
            <a:r>
              <a:rPr lang="en-US" altLang="ja-JP" sz="16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</a:t>
            </a:r>
            <a:r>
              <a:rPr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秒の遅延</a:t>
            </a:r>
            <a:r>
              <a:rPr kumimoji="1" lang="ja-JP" altLang="en-US" sz="16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で通信可能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28F03372-B2D0-715F-0C0B-9A3BB64FCCF0}"/>
              </a:ext>
            </a:extLst>
          </p:cNvPr>
          <p:cNvSpPr/>
          <p:nvPr/>
        </p:nvSpPr>
        <p:spPr>
          <a:xfrm>
            <a:off x="1050470" y="5994060"/>
            <a:ext cx="3739243" cy="234359"/>
          </a:xfrm>
          <a:prstGeom prst="roundRect">
            <a:avLst/>
          </a:prstGeom>
          <a:noFill/>
          <a:ln>
            <a:solidFill>
              <a:srgbClr val="007A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2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D69FD-4014-7215-7F68-72D478E4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3B4D726-508A-8EB0-9164-5E5E9DA64C7B}"/>
              </a:ext>
            </a:extLst>
          </p:cNvPr>
          <p:cNvSpPr/>
          <p:nvPr/>
        </p:nvSpPr>
        <p:spPr>
          <a:xfrm>
            <a:off x="4044171" y="1842077"/>
            <a:ext cx="7789062" cy="4919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724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0FBD9647-F30D-D0A5-983B-79000D8C7ABE}"/>
              </a:ext>
            </a:extLst>
          </p:cNvPr>
          <p:cNvSpPr/>
          <p:nvPr/>
        </p:nvSpPr>
        <p:spPr>
          <a:xfrm>
            <a:off x="4222978" y="3429000"/>
            <a:ext cx="3317772" cy="31294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 descr="時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080097A-D059-93FA-AB8C-DFBF77E6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59" y="3935305"/>
            <a:ext cx="3060810" cy="2300108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35C5638-0DE0-810D-A707-169A90D7834A}"/>
              </a:ext>
            </a:extLst>
          </p:cNvPr>
          <p:cNvSpPr/>
          <p:nvPr/>
        </p:nvSpPr>
        <p:spPr>
          <a:xfrm>
            <a:off x="229205" y="1852326"/>
            <a:ext cx="2895537" cy="38324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724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11FF32A-51DC-A950-29C7-628D788D487C}"/>
              </a:ext>
            </a:extLst>
          </p:cNvPr>
          <p:cNvSpPr/>
          <p:nvPr/>
        </p:nvSpPr>
        <p:spPr>
          <a:xfrm>
            <a:off x="400803" y="2011485"/>
            <a:ext cx="2512387" cy="220429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10B6964B-D975-068F-168A-8B680E2BA836}"/>
              </a:ext>
            </a:extLst>
          </p:cNvPr>
          <p:cNvSpPr/>
          <p:nvPr/>
        </p:nvSpPr>
        <p:spPr>
          <a:xfrm>
            <a:off x="4503303" y="2011485"/>
            <a:ext cx="2757123" cy="82502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D0B133-1334-F887-7214-1CDAD62C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9" y="764403"/>
            <a:ext cx="11531266" cy="671363"/>
          </a:xfrm>
        </p:spPr>
        <p:txBody>
          <a:bodyPr>
            <a:normAutofit/>
          </a:bodyPr>
          <a:lstStyle/>
          <a:p>
            <a:r>
              <a:rPr lang="en-US" altLang="ja-JP" sz="3200" b="1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CGR</a:t>
            </a:r>
            <a:r>
              <a:rPr lang="ja-JP" altLang="en-US" sz="3200" b="1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によるルーティング全体の流れ</a:t>
            </a:r>
            <a:endParaRPr kumimoji="1" lang="ja-JP" altLang="en-US" sz="32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250A687-1C3E-6FDF-40F2-D79E67F6DD1C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1383633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2. </a:t>
            </a:r>
            <a:endParaRPr lang="ja-JP" altLang="en-US" sz="28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CEC1DC71-D3B7-3ABF-FA73-8F4BC177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5386" y="6398395"/>
            <a:ext cx="2743200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C116937-57D3-2B45-178E-66B87DC31923}"/>
              </a:ext>
            </a:extLst>
          </p:cNvPr>
          <p:cNvGrpSpPr/>
          <p:nvPr/>
        </p:nvGrpSpPr>
        <p:grpSpPr>
          <a:xfrm>
            <a:off x="9307141" y="1977168"/>
            <a:ext cx="2452166" cy="3390894"/>
            <a:chOff x="4404435" y="2992270"/>
            <a:chExt cx="2452166" cy="3390894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E3160992-C060-2B14-07AD-C760FE78F660}"/>
                </a:ext>
              </a:extLst>
            </p:cNvPr>
            <p:cNvSpPr/>
            <p:nvPr/>
          </p:nvSpPr>
          <p:spPr>
            <a:xfrm>
              <a:off x="4479081" y="2992270"/>
              <a:ext cx="2293416" cy="339089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ADFA7F8-7E02-D62E-7CF9-E44615CF44F2}"/>
                </a:ext>
              </a:extLst>
            </p:cNvPr>
            <p:cNvSpPr txBox="1"/>
            <p:nvPr/>
          </p:nvSpPr>
          <p:spPr>
            <a:xfrm>
              <a:off x="4404435" y="3132279"/>
              <a:ext cx="24427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>
                  <a:solidFill>
                    <a:schemeClr val="accent4">
                      <a:lumMod val="75000"/>
                    </a:schemeClr>
                  </a:solidFill>
                  <a:latin typeface="Helvetica" pitchFamily="2" charset="0"/>
                  <a:ea typeface="Hiragino Sans W4" panose="020B0400000000000000" pitchFamily="34" charset="-128"/>
                </a:rPr>
                <a:t>④Route Table</a:t>
              </a:r>
              <a:endParaRPr kumimoji="1" lang="ja-JP" altLang="en-US" sz="2000" b="1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ea typeface="Hiragino Sans W4" panose="020B0400000000000000" pitchFamily="34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5D3BAB9-F0F7-F1CE-88BE-96F0CE6A106B}"/>
                </a:ext>
              </a:extLst>
            </p:cNvPr>
            <p:cNvSpPr txBox="1"/>
            <p:nvPr/>
          </p:nvSpPr>
          <p:spPr>
            <a:xfrm>
              <a:off x="4675612" y="3692045"/>
              <a:ext cx="2180989" cy="230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Helvetica" pitchFamily="2" charset="0"/>
                  <a:ea typeface="Hiragino Sans W4" panose="020B0400000000000000" pitchFamily="34" charset="-128"/>
                </a:rPr>
                <a:t>Route 1) to D:</a:t>
              </a:r>
            </a:p>
            <a:p>
              <a:pPr marL="342900" indent="-342900">
                <a:buFontTx/>
                <a:buChar char="-"/>
              </a:pPr>
              <a:r>
                <a:rPr lang="en-US" altLang="ja-JP" dirty="0" err="1">
                  <a:latin typeface="Helvetica" pitchFamily="2" charset="0"/>
                  <a:ea typeface="Hiragino Sans W4" panose="020B0400000000000000" pitchFamily="34" charset="-128"/>
                </a:rPr>
                <a:t>NextNode</a:t>
              </a:r>
              <a:r>
                <a:rPr lang="en-US" altLang="ja-JP" dirty="0">
                  <a:latin typeface="Helvetica" pitchFamily="2" charset="0"/>
                  <a:ea typeface="Hiragino Sans W4" panose="020B0400000000000000" pitchFamily="34" charset="-128"/>
                </a:rPr>
                <a:t> : B</a:t>
              </a:r>
            </a:p>
            <a:p>
              <a:pPr marL="342900" indent="-342900">
                <a:buFontTx/>
                <a:buChar char="-"/>
              </a:pPr>
              <a:r>
                <a:rPr kumimoji="1" lang="en-US" altLang="ja-JP" dirty="0">
                  <a:latin typeface="Helvetica" pitchFamily="2" charset="0"/>
                  <a:ea typeface="Hiragino Sans W4" panose="020B0400000000000000" pitchFamily="34" charset="-128"/>
                </a:rPr>
                <a:t>BDT : 200</a:t>
              </a:r>
            </a:p>
            <a:p>
              <a:pPr marL="342900" indent="-342900">
                <a:buFontTx/>
                <a:buChar char="-"/>
              </a:pPr>
              <a:r>
                <a:rPr lang="en-US" altLang="ja-JP" dirty="0" err="1">
                  <a:latin typeface="Helvetica" pitchFamily="2" charset="0"/>
                  <a:ea typeface="Hiragino Sans W4" panose="020B0400000000000000" pitchFamily="34" charset="-128"/>
                </a:rPr>
                <a:t>txWin.s</a:t>
              </a:r>
              <a:r>
                <a:rPr lang="en-US" altLang="ja-JP" dirty="0">
                  <a:latin typeface="Helvetica" pitchFamily="2" charset="0"/>
                  <a:ea typeface="Hiragino Sans W4" panose="020B0400000000000000" pitchFamily="34" charset="-128"/>
                </a:rPr>
                <a:t> : 1000</a:t>
              </a:r>
            </a:p>
            <a:p>
              <a:pPr marL="342900" indent="-342900">
                <a:buFontTx/>
                <a:buChar char="-"/>
              </a:pPr>
              <a:r>
                <a:rPr kumimoji="1" lang="en-US" altLang="ja-JP" dirty="0" err="1">
                  <a:latin typeface="Helvetica" pitchFamily="2" charset="0"/>
                  <a:ea typeface="Hiragino Sans W4" panose="020B0400000000000000" pitchFamily="34" charset="-128"/>
                </a:rPr>
                <a:t>txWin.e</a:t>
              </a:r>
              <a:r>
                <a:rPr kumimoji="1" lang="en-US" altLang="ja-JP" dirty="0">
                  <a:latin typeface="Helvetica" pitchFamily="2" charset="0"/>
                  <a:ea typeface="Hiragino Sans W4" panose="020B0400000000000000" pitchFamily="34" charset="-128"/>
                </a:rPr>
                <a:t> : 1100 </a:t>
              </a:r>
              <a:endParaRPr lang="en-US" altLang="ja-JP" dirty="0">
                <a:latin typeface="Helvetica" pitchFamily="2" charset="0"/>
                <a:ea typeface="Hiragino Sans W4" panose="020B0400000000000000" pitchFamily="34" charset="-128"/>
              </a:endParaRPr>
            </a:p>
            <a:p>
              <a:pPr marL="342900" indent="-342900">
                <a:buFontTx/>
                <a:buChar char="-"/>
              </a:pPr>
              <a:r>
                <a:rPr lang="en-US" altLang="ja-JP" dirty="0">
                  <a:latin typeface="Helvetica" pitchFamily="2" charset="0"/>
                  <a:ea typeface="Hiragino Sans W4" panose="020B0400000000000000" pitchFamily="34" charset="-128"/>
                </a:rPr>
                <a:t>Volume : 1000</a:t>
              </a:r>
            </a:p>
            <a:p>
              <a:endParaRPr kumimoji="1" lang="en-US" altLang="ja-JP" dirty="0">
                <a:latin typeface="Helvetica" pitchFamily="2" charset="0"/>
                <a:ea typeface="Hiragino Sans W4" panose="020B0400000000000000" pitchFamily="34" charset="-128"/>
              </a:endParaRPr>
            </a:p>
            <a:p>
              <a:r>
                <a:rPr lang="en-US" altLang="ja-JP" b="1" dirty="0">
                  <a:latin typeface="Helvetica" pitchFamily="2" charset="0"/>
                  <a:ea typeface="Hiragino Sans W4" panose="020B0400000000000000" pitchFamily="34" charset="-128"/>
                </a:rPr>
                <a:t>Route 2) to D:</a:t>
              </a:r>
            </a:p>
            <a:p>
              <a:endParaRPr kumimoji="1" lang="ja-JP" altLang="en-US">
                <a:latin typeface="Helvetica" pitchFamily="2" charset="0"/>
                <a:ea typeface="Hiragino Sans W4" panose="020B0400000000000000" pitchFamily="34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2A2D65B-E9D5-6D8B-8D84-5FFBF92C170F}"/>
                </a:ext>
              </a:extLst>
            </p:cNvPr>
            <p:cNvSpPr txBox="1"/>
            <p:nvPr/>
          </p:nvSpPr>
          <p:spPr>
            <a:xfrm rot="5400000">
              <a:off x="5397981" y="6002804"/>
              <a:ext cx="483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/>
                <a:t>･･･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627574C-6EF3-16F5-E22A-F1F0166469CE}"/>
              </a:ext>
            </a:extLst>
          </p:cNvPr>
          <p:cNvSpPr txBox="1"/>
          <p:nvPr/>
        </p:nvSpPr>
        <p:spPr>
          <a:xfrm>
            <a:off x="234881" y="2157730"/>
            <a:ext cx="2844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ea typeface="Hiragino Sans W4" panose="020B0400000000000000" pitchFamily="34" charset="-128"/>
              </a:rPr>
              <a:t>①</a:t>
            </a:r>
            <a:r>
              <a:rPr kumimoji="1" lang="en-US" altLang="ja-JP" sz="20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ea typeface="Hiragino Sans W4" panose="020B0400000000000000" pitchFamily="34" charset="-128"/>
              </a:rPr>
              <a:t>Topology of DTN</a:t>
            </a:r>
            <a:endParaRPr kumimoji="1" lang="en-US" altLang="ja-JP" sz="1600" b="1" dirty="0">
              <a:solidFill>
                <a:schemeClr val="accent4">
                  <a:lumMod val="75000"/>
                </a:schemeClr>
              </a:solidFill>
              <a:latin typeface="Helvetica" pitchFamily="2" charset="0"/>
              <a:ea typeface="Hiragino Sans W4" panose="020B0400000000000000" pitchFamily="34" charset="-128"/>
            </a:endParaRPr>
          </a:p>
        </p:txBody>
      </p:sp>
      <p:pic>
        <p:nvPicPr>
          <p:cNvPr id="17" name="図 16" descr="ネックレ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8DEF89-5E83-2A5D-9A8A-ADE613B2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652"/>
          <a:stretch/>
        </p:blipFill>
        <p:spPr>
          <a:xfrm>
            <a:off x="520331" y="2557518"/>
            <a:ext cx="2267648" cy="1537628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C46318-983F-9A43-4DE2-9E719DD5C793}"/>
              </a:ext>
            </a:extLst>
          </p:cNvPr>
          <p:cNvSpPr txBox="1"/>
          <p:nvPr/>
        </p:nvSpPr>
        <p:spPr>
          <a:xfrm>
            <a:off x="-44697" y="4285795"/>
            <a:ext cx="21661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rPr>
              <a:t>軌道計算</a:t>
            </a:r>
            <a:endParaRPr kumimoji="1" lang="en-US" altLang="ja-JP" sz="12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7CB75B0-79C3-3368-62CC-3266F31CADCD}"/>
              </a:ext>
            </a:extLst>
          </p:cNvPr>
          <p:cNvSpPr txBox="1"/>
          <p:nvPr/>
        </p:nvSpPr>
        <p:spPr>
          <a:xfrm>
            <a:off x="573930" y="1405086"/>
            <a:ext cx="2166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>
                <a:solidFill>
                  <a:srgbClr val="C7243A"/>
                </a:solidFill>
                <a:latin typeface="Helvetica" pitchFamily="2" charset="0"/>
                <a:ea typeface="Hiragino Sans W4" panose="020B0400000000000000" pitchFamily="34" charset="-128"/>
              </a:rPr>
              <a:t>地上局</a:t>
            </a:r>
            <a:endParaRPr kumimoji="1" lang="en-US" altLang="ja-JP" b="1" dirty="0">
              <a:solidFill>
                <a:srgbClr val="C7243A"/>
              </a:solidFill>
              <a:latin typeface="Helvetica" pitchFamily="2" charset="0"/>
              <a:ea typeface="Hiragino Sans W4" panose="020B0400000000000000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DDFA142-D06B-4048-25BF-3688FF21D1F0}"/>
              </a:ext>
            </a:extLst>
          </p:cNvPr>
          <p:cNvSpPr txBox="1"/>
          <p:nvPr/>
        </p:nvSpPr>
        <p:spPr>
          <a:xfrm>
            <a:off x="4660510" y="3495447"/>
            <a:ext cx="244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ea typeface="Hiragino Sans W4" panose="020B0400000000000000" pitchFamily="34" charset="-128"/>
              </a:rPr>
              <a:t>③Contact Graph</a:t>
            </a:r>
            <a:endParaRPr kumimoji="1" lang="ja-JP" altLang="en-US" sz="2000" b="1">
              <a:solidFill>
                <a:schemeClr val="accent4">
                  <a:lumMod val="75000"/>
                </a:schemeClr>
              </a:solidFill>
              <a:latin typeface="Helvetica" pitchFamily="2" charset="0"/>
              <a:ea typeface="Hiragino Sans W4" panose="020B0400000000000000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F07AED2-F388-5089-59F1-F3E6A1DD1305}"/>
              </a:ext>
            </a:extLst>
          </p:cNvPr>
          <p:cNvSpPr txBox="1"/>
          <p:nvPr/>
        </p:nvSpPr>
        <p:spPr>
          <a:xfrm>
            <a:off x="7087246" y="1405086"/>
            <a:ext cx="2166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各</a:t>
            </a:r>
            <a:r>
              <a:rPr lang="en-US" altLang="ja-JP" sz="2400" b="1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DTN</a:t>
            </a:r>
            <a:r>
              <a:rPr lang="ja-JP" altLang="en-US" sz="2400" b="1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  <a:endParaRPr kumimoji="1" lang="en-US" altLang="ja-JP" b="1" dirty="0">
              <a:solidFill>
                <a:srgbClr val="C7243A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3CF6262-D22D-921F-93FF-8E9DB042E44E}"/>
              </a:ext>
            </a:extLst>
          </p:cNvPr>
          <p:cNvCxnSpPr>
            <a:cxnSpLocks/>
            <a:stCxn id="30" idx="2"/>
            <a:endCxn id="75" idx="0"/>
          </p:cNvCxnSpPr>
          <p:nvPr/>
        </p:nvCxnSpPr>
        <p:spPr>
          <a:xfrm flipH="1">
            <a:off x="1656996" y="4215776"/>
            <a:ext cx="1" cy="4785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8EB96E92-1513-FA70-7638-48A2587CD727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 flipV="1">
            <a:off x="2913189" y="2424000"/>
            <a:ext cx="1590114" cy="2682883"/>
          </a:xfrm>
          <a:prstGeom prst="bentConnector3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4BAB1B4-08E8-2E0A-7A0D-4DAD06B09598}"/>
              </a:ext>
            </a:extLst>
          </p:cNvPr>
          <p:cNvGrpSpPr/>
          <p:nvPr/>
        </p:nvGrpSpPr>
        <p:grpSpPr>
          <a:xfrm>
            <a:off x="400803" y="4694368"/>
            <a:ext cx="2512386" cy="825029"/>
            <a:chOff x="356321" y="4890422"/>
            <a:chExt cx="2636140" cy="825029"/>
          </a:xfrm>
        </p:grpSpPr>
        <p:sp>
          <p:nvSpPr>
            <p:cNvPr id="75" name="角丸四角形 74">
              <a:extLst>
                <a:ext uri="{FF2B5EF4-FFF2-40B4-BE49-F238E27FC236}">
                  <a16:creationId xmlns:a16="http://schemas.microsoft.com/office/drawing/2014/main" id="{588EBED1-049A-0B17-6A0A-5EABD2301562}"/>
                </a:ext>
              </a:extLst>
            </p:cNvPr>
            <p:cNvSpPr/>
            <p:nvPr/>
          </p:nvSpPr>
          <p:spPr>
            <a:xfrm>
              <a:off x="356321" y="4890422"/>
              <a:ext cx="2636140" cy="8250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DA664E5-7CF9-935B-E5A6-A90900A382B7}"/>
                </a:ext>
              </a:extLst>
            </p:cNvPr>
            <p:cNvSpPr txBox="1"/>
            <p:nvPr/>
          </p:nvSpPr>
          <p:spPr>
            <a:xfrm>
              <a:off x="696872" y="4959544"/>
              <a:ext cx="216613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b="1" dirty="0">
                  <a:solidFill>
                    <a:schemeClr val="accent4">
                      <a:lumMod val="75000"/>
                    </a:schemeClr>
                  </a:solidFill>
                  <a:latin typeface="Helvetica" pitchFamily="2" charset="0"/>
                  <a:ea typeface="Hiragino Sans W4" panose="020B0400000000000000" pitchFamily="34" charset="-128"/>
                </a:rPr>
                <a:t>②</a:t>
              </a:r>
              <a:r>
                <a:rPr lang="ja-JP" altLang="en-US" sz="2000" b="1">
                  <a:solidFill>
                    <a:schemeClr val="accent4">
                      <a:lumMod val="75000"/>
                    </a:schemeClr>
                  </a:solidFill>
                  <a:latin typeface="Helvetica" pitchFamily="2" charset="0"/>
                  <a:ea typeface="Hiragino Sans W4" panose="020B0400000000000000" pitchFamily="34" charset="-128"/>
                </a:rPr>
                <a:t>前ページの</a:t>
              </a:r>
              <a:r>
                <a:rPr kumimoji="1" lang="en-US" altLang="ja-JP" sz="2000" b="1" dirty="0">
                  <a:solidFill>
                    <a:schemeClr val="accent4">
                      <a:lumMod val="75000"/>
                    </a:schemeClr>
                  </a:solidFill>
                  <a:latin typeface="Helvetica" pitchFamily="2" charset="0"/>
                  <a:ea typeface="Hiragino Sans W4" panose="020B0400000000000000" pitchFamily="34" charset="-128"/>
                </a:rPr>
                <a:t>Contact Plan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0A702F9-BC58-E180-89AC-E0765845E3F1}"/>
              </a:ext>
            </a:extLst>
          </p:cNvPr>
          <p:cNvSpPr txBox="1"/>
          <p:nvPr/>
        </p:nvSpPr>
        <p:spPr>
          <a:xfrm>
            <a:off x="4778230" y="2070056"/>
            <a:ext cx="2064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ea typeface="Hiragino Sans W4" panose="020B0400000000000000" pitchFamily="34" charset="-128"/>
              </a:rPr>
              <a:t>②</a:t>
            </a:r>
            <a:r>
              <a:rPr lang="ja-JP" altLang="en-US" sz="2000" b="1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ea typeface="Hiragino Sans W4" panose="020B0400000000000000" pitchFamily="34" charset="-128"/>
              </a:rPr>
              <a:t>前ページの</a:t>
            </a:r>
            <a:r>
              <a:rPr kumimoji="1" lang="en-US" altLang="ja-JP" sz="20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ea typeface="Hiragino Sans W4" panose="020B0400000000000000" pitchFamily="34" charset="-128"/>
              </a:rPr>
              <a:t>Contact Plan</a:t>
            </a:r>
          </a:p>
        </p:txBody>
      </p:sp>
      <p:cxnSp>
        <p:nvCxnSpPr>
          <p:cNvPr id="89" name="カギ線コネクタ 88">
            <a:extLst>
              <a:ext uri="{FF2B5EF4-FFF2-40B4-BE49-F238E27FC236}">
                <a16:creationId xmlns:a16="http://schemas.microsoft.com/office/drawing/2014/main" id="{0DF015B4-EDF6-1223-ECCD-CCA9C6AEAA6A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V="1">
            <a:off x="7540750" y="3672615"/>
            <a:ext cx="1841037" cy="132109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58E6E9B-4883-6096-F7BD-7B3452980882}"/>
              </a:ext>
            </a:extLst>
          </p:cNvPr>
          <p:cNvSpPr txBox="1"/>
          <p:nvPr/>
        </p:nvSpPr>
        <p:spPr>
          <a:xfrm>
            <a:off x="7216807" y="2981248"/>
            <a:ext cx="22934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rPr>
              <a:t>経路の候補から実際に</a:t>
            </a:r>
            <a:endParaRPr kumimoji="1" lang="en-US" altLang="ja-JP" sz="16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kumimoji="1"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rPr>
              <a:t>転送する経路を選択</a:t>
            </a:r>
            <a:endParaRPr kumimoji="1" lang="en-US" altLang="ja-JP" sz="16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76B0BBA-ECED-2B26-60D2-CC0738F5F56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881864" y="2840451"/>
            <a:ext cx="0" cy="58854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F3A6F2-0015-2F7F-D11C-9012B42AA583}"/>
              </a:ext>
            </a:extLst>
          </p:cNvPr>
          <p:cNvSpPr txBox="1"/>
          <p:nvPr/>
        </p:nvSpPr>
        <p:spPr>
          <a:xfrm>
            <a:off x="3965319" y="2840369"/>
            <a:ext cx="21661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アルゴリズム</a:t>
            </a:r>
            <a:endParaRPr lang="en-US" altLang="ja-JP" sz="16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ja-JP" altLang="en-US" sz="16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による計算</a:t>
            </a:r>
            <a:endParaRPr kumimoji="1" lang="en-US" altLang="ja-JP" sz="12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47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8F9CD-C129-2764-486C-8C85EABB3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図 67" descr="ウニ, 時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D362CFA-11D6-D8BD-39FA-501599B7E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5749" t="3989" r="22591" b="9227"/>
          <a:stretch/>
        </p:blipFill>
        <p:spPr>
          <a:xfrm>
            <a:off x="10160950" y="1591542"/>
            <a:ext cx="4062100" cy="4001975"/>
          </a:xfrm>
          <a:prstGeom prst="rect">
            <a:avLst/>
          </a:prstGeom>
        </p:spPr>
      </p:pic>
      <p:pic>
        <p:nvPicPr>
          <p:cNvPr id="70" name="図 69" descr="ダイアグラム, ベン図表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27AB696-B7EB-CAA6-74C4-B2C414946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24522" t="10649" r="19866" b="9636"/>
          <a:stretch/>
        </p:blipFill>
        <p:spPr>
          <a:xfrm>
            <a:off x="-1994644" y="1546533"/>
            <a:ext cx="3989288" cy="40027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2ACD37D-EC34-63AB-D0B1-ECFDBBC0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8" y="764403"/>
            <a:ext cx="11795962" cy="671363"/>
          </a:xfrm>
        </p:spPr>
        <p:txBody>
          <a:bodyPr>
            <a:noAutofit/>
          </a:bodyPr>
          <a:lstStyle/>
          <a:p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2030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年代の地球</a:t>
            </a:r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月間の</a:t>
            </a:r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DTN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を想定したシミュレーション</a:t>
            </a:r>
            <a:endParaRPr kumimoji="1" lang="ja-JP" altLang="en-US" sz="30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94535C79-9721-14CA-E680-8F327FE6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966" y="6398395"/>
            <a:ext cx="594619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5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734FD2E-039E-7EDC-E6AA-3E0276132FD9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1383633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5.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実験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8724CA26-3123-DEF3-4AA1-4FDF8F5AC33F}"/>
              </a:ext>
            </a:extLst>
          </p:cNvPr>
          <p:cNvSpPr/>
          <p:nvPr/>
        </p:nvSpPr>
        <p:spPr>
          <a:xfrm>
            <a:off x="2063937" y="1722816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GEO</a:t>
            </a:r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1A5644E-E0E8-00B9-74B2-BD8B42E0613F}"/>
              </a:ext>
            </a:extLst>
          </p:cNvPr>
          <p:cNvSpPr/>
          <p:nvPr/>
        </p:nvSpPr>
        <p:spPr>
          <a:xfrm>
            <a:off x="530814" y="3041324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地表ノード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5997015-BE7F-EF7B-703D-F1EC6228E07B}"/>
              </a:ext>
            </a:extLst>
          </p:cNvPr>
          <p:cNvSpPr/>
          <p:nvPr/>
        </p:nvSpPr>
        <p:spPr>
          <a:xfrm>
            <a:off x="2063937" y="4337420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GEO</a:t>
            </a:r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D52BB1-92EE-EA62-02AD-74C16F150D8A}"/>
              </a:ext>
            </a:extLst>
          </p:cNvPr>
          <p:cNvSpPr/>
          <p:nvPr/>
        </p:nvSpPr>
        <p:spPr>
          <a:xfrm>
            <a:off x="9038478" y="1745228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NRHO</a:t>
            </a:r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1DEBCE5-7653-73DC-30A4-292476FFB56E}"/>
              </a:ext>
            </a:extLst>
          </p:cNvPr>
          <p:cNvSpPr/>
          <p:nvPr/>
        </p:nvSpPr>
        <p:spPr>
          <a:xfrm>
            <a:off x="9038478" y="4359832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NRHO</a:t>
            </a:r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2552538F-42D7-782A-6CCF-DEE4E45C7507}"/>
              </a:ext>
            </a:extLst>
          </p:cNvPr>
          <p:cNvSpPr/>
          <p:nvPr/>
        </p:nvSpPr>
        <p:spPr>
          <a:xfrm>
            <a:off x="10581186" y="3052530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月面</a:t>
            </a:r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0915DE-8D82-F26A-2D6C-10A6471A31F0}"/>
              </a:ext>
            </a:extLst>
          </p:cNvPr>
          <p:cNvCxnSpPr>
            <a:cxnSpLocks/>
            <a:stCxn id="5" idx="3"/>
            <a:endCxn id="15" idx="7"/>
          </p:cNvCxnSpPr>
          <p:nvPr/>
        </p:nvCxnSpPr>
        <p:spPr>
          <a:xfrm flipH="1">
            <a:off x="1452652" y="2644654"/>
            <a:ext cx="769447" cy="554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28D6C6C-A07F-369C-3620-D5F346C256FE}"/>
              </a:ext>
            </a:extLst>
          </p:cNvPr>
          <p:cNvCxnSpPr>
            <a:cxnSpLocks/>
            <a:stCxn id="17" idx="1"/>
            <a:endCxn id="15" idx="5"/>
          </p:cNvCxnSpPr>
          <p:nvPr/>
        </p:nvCxnSpPr>
        <p:spPr>
          <a:xfrm flipH="1" flipV="1">
            <a:off x="1452652" y="3963162"/>
            <a:ext cx="769447" cy="532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807825-6445-41C0-52FD-F7A1F60BCD3E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 flipV="1">
            <a:off x="3143937" y="4877420"/>
            <a:ext cx="5894541" cy="2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C959012-4094-BB13-339F-903749711AF5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2985775" y="2667066"/>
            <a:ext cx="6210865" cy="182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F6C6F4F-4B8E-AB3D-F606-AC4599FC65D0}"/>
              </a:ext>
            </a:extLst>
          </p:cNvPr>
          <p:cNvCxnSpPr>
            <a:cxnSpLocks/>
            <a:stCxn id="19" idx="1"/>
            <a:endCxn id="5" idx="5"/>
          </p:cNvCxnSpPr>
          <p:nvPr/>
        </p:nvCxnSpPr>
        <p:spPr>
          <a:xfrm flipH="1" flipV="1">
            <a:off x="2985775" y="2644654"/>
            <a:ext cx="6210865" cy="187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7E3AFA-8D54-0751-A086-C61156897458}"/>
              </a:ext>
            </a:extLst>
          </p:cNvPr>
          <p:cNvCxnSpPr>
            <a:cxnSpLocks/>
            <a:stCxn id="18" idx="2"/>
            <a:endCxn id="5" idx="6"/>
          </p:cNvCxnSpPr>
          <p:nvPr/>
        </p:nvCxnSpPr>
        <p:spPr>
          <a:xfrm flipH="1" flipV="1">
            <a:off x="3143937" y="2262816"/>
            <a:ext cx="5894541" cy="22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3446177-8FC3-8DBF-F2A0-58C7EAB53541}"/>
              </a:ext>
            </a:extLst>
          </p:cNvPr>
          <p:cNvCxnSpPr>
            <a:cxnSpLocks/>
            <a:stCxn id="5" idx="4"/>
            <a:endCxn id="17" idx="0"/>
          </p:cNvCxnSpPr>
          <p:nvPr/>
        </p:nvCxnSpPr>
        <p:spPr>
          <a:xfrm>
            <a:off x="2603937" y="2802816"/>
            <a:ext cx="0" cy="1534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0F78D2D-DA66-D873-6BFD-CD0500A5A689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9578478" y="2825228"/>
            <a:ext cx="0" cy="1534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BB87D0A-91B7-D5F1-75FD-C2DF72ED8DAE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960316" y="2667066"/>
            <a:ext cx="779032" cy="543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445FCFC-5E8B-B11F-5623-EF50A35C99D8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9960316" y="3974368"/>
            <a:ext cx="779032" cy="543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73B970-3937-A851-F203-F44CD1F1A7DF}"/>
              </a:ext>
            </a:extLst>
          </p:cNvPr>
          <p:cNvSpPr txBox="1"/>
          <p:nvPr/>
        </p:nvSpPr>
        <p:spPr>
          <a:xfrm>
            <a:off x="10281928" y="2405456"/>
            <a:ext cx="91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0.13</a:t>
            </a:r>
            <a:r>
              <a:rPr kumimoji="1" lang="ja-JP" altLang="en-US" sz="1400"/>
              <a:t>光秒</a:t>
            </a:r>
            <a:r>
              <a:rPr kumimoji="1" lang="en-US" altLang="ja-JP" sz="1400" dirty="0"/>
              <a:t>±</a:t>
            </a:r>
            <a:r>
              <a:rPr lang="en-US" altLang="ja-JP" sz="1400" dirty="0"/>
              <a:t>92</a:t>
            </a:r>
            <a:r>
              <a:rPr kumimoji="1" lang="en-US" altLang="ja-JP" sz="1400" dirty="0"/>
              <a:t>%</a:t>
            </a:r>
            <a:endParaRPr kumimoji="1" lang="ja-JP" altLang="en-US" sz="140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2DC1AE-1A2A-D83A-F99D-004479657028}"/>
              </a:ext>
            </a:extLst>
          </p:cNvPr>
          <p:cNvSpPr txBox="1"/>
          <p:nvPr/>
        </p:nvSpPr>
        <p:spPr>
          <a:xfrm>
            <a:off x="10229591" y="4331839"/>
            <a:ext cx="91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0.13</a:t>
            </a:r>
            <a:r>
              <a:rPr kumimoji="1" lang="ja-JP" altLang="en-US" sz="1400"/>
              <a:t>光秒</a:t>
            </a:r>
            <a:r>
              <a:rPr kumimoji="1" lang="en-US" altLang="ja-JP" sz="1400" dirty="0"/>
              <a:t>±</a:t>
            </a:r>
            <a:r>
              <a:rPr lang="en-US" altLang="ja-JP" sz="1400" dirty="0"/>
              <a:t>92</a:t>
            </a:r>
            <a:r>
              <a:rPr kumimoji="1" lang="en-US" altLang="ja-JP" sz="1400" dirty="0"/>
              <a:t>%</a:t>
            </a:r>
            <a:endParaRPr kumimoji="1" lang="ja-JP" altLang="en-US" sz="1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F1588A-E811-8A7A-2137-86A587AA276C}"/>
              </a:ext>
            </a:extLst>
          </p:cNvPr>
          <p:cNvSpPr txBox="1"/>
          <p:nvPr/>
        </p:nvSpPr>
        <p:spPr>
          <a:xfrm>
            <a:off x="8663638" y="3286297"/>
            <a:ext cx="91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0.14</a:t>
            </a:r>
            <a:r>
              <a:rPr kumimoji="1" lang="ja-JP" altLang="en-US" sz="1400"/>
              <a:t>光秒</a:t>
            </a:r>
            <a:r>
              <a:rPr kumimoji="1" lang="en-US" altLang="ja-JP" sz="1400" dirty="0"/>
              <a:t>±50%</a:t>
            </a:r>
            <a:endParaRPr kumimoji="1" lang="ja-JP" altLang="en-US" sz="140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EF74B15-8D53-057C-E6B9-989CF3BB2481}"/>
              </a:ext>
            </a:extLst>
          </p:cNvPr>
          <p:cNvSpPr txBox="1"/>
          <p:nvPr/>
        </p:nvSpPr>
        <p:spPr>
          <a:xfrm>
            <a:off x="5739903" y="2944370"/>
            <a:ext cx="91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1.29</a:t>
            </a:r>
            <a:r>
              <a:rPr kumimoji="1" lang="ja-JP" altLang="en-US" sz="1400"/>
              <a:t>光秒</a:t>
            </a:r>
            <a:r>
              <a:rPr kumimoji="1" lang="en-US" altLang="ja-JP" sz="1400" dirty="0"/>
              <a:t>±15%</a:t>
            </a:r>
            <a:endParaRPr kumimoji="1" lang="ja-JP" altLang="en-US" sz="140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DE90149-F3D7-7047-0AFE-5CCD40890DA7}"/>
              </a:ext>
            </a:extLst>
          </p:cNvPr>
          <p:cNvSpPr txBox="1"/>
          <p:nvPr/>
        </p:nvSpPr>
        <p:spPr>
          <a:xfrm>
            <a:off x="5739903" y="1727425"/>
            <a:ext cx="91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1.29</a:t>
            </a:r>
            <a:r>
              <a:rPr kumimoji="1" lang="ja-JP" altLang="en-US" sz="1400"/>
              <a:t>光秒</a:t>
            </a:r>
            <a:r>
              <a:rPr kumimoji="1" lang="en-US" altLang="ja-JP" sz="1400" dirty="0"/>
              <a:t>±15%</a:t>
            </a:r>
            <a:endParaRPr kumimoji="1" lang="ja-JP" altLang="en-US" sz="14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8045CDE-958B-C3C4-898F-B65912D60775}"/>
              </a:ext>
            </a:extLst>
          </p:cNvPr>
          <p:cNvSpPr txBox="1"/>
          <p:nvPr/>
        </p:nvSpPr>
        <p:spPr>
          <a:xfrm>
            <a:off x="5748227" y="4331098"/>
            <a:ext cx="91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1.29</a:t>
            </a:r>
            <a:r>
              <a:rPr kumimoji="1" lang="ja-JP" altLang="en-US" sz="1400"/>
              <a:t>光秒</a:t>
            </a:r>
            <a:r>
              <a:rPr kumimoji="1" lang="en-US" altLang="ja-JP" sz="1400" dirty="0"/>
              <a:t>±15%</a:t>
            </a:r>
            <a:endParaRPr kumimoji="1" lang="ja-JP" altLang="en-US" sz="14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A78A94F-D989-DB63-9C4A-D8E45208DBBA}"/>
              </a:ext>
            </a:extLst>
          </p:cNvPr>
          <p:cNvSpPr txBox="1"/>
          <p:nvPr/>
        </p:nvSpPr>
        <p:spPr>
          <a:xfrm>
            <a:off x="310690" y="5563215"/>
            <a:ext cx="11350496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トラフィック：</a:t>
            </a: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地球地表ノードから月面ノードに向け</a:t>
            </a:r>
            <a:r>
              <a:rPr kumimoji="1"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r>
              <a:rPr kumimoji="1"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秒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毎に</a:t>
            </a:r>
            <a:r>
              <a:rPr kumimoji="1"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1500Byte</a:t>
            </a:r>
            <a:r>
              <a:rPr kumimoji="1"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の</a:t>
            </a:r>
            <a:r>
              <a:rPr kumimoji="1"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Bundle</a:t>
            </a:r>
            <a:r>
              <a:rPr kumimoji="1"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を</a:t>
            </a:r>
            <a:r>
              <a:rPr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4</a:t>
            </a:r>
            <a:r>
              <a:rPr kumimoji="1"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00</a:t>
            </a:r>
            <a:r>
              <a:rPr kumimoji="1"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送出</a:t>
            </a:r>
            <a:endParaRPr kumimoji="1"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en-US" altLang="ja-JP" sz="20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r>
              <a:rPr lang="ja-JP" altLang="en-US" sz="20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：</a:t>
            </a: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シナリオ時間</a:t>
            </a:r>
            <a:r>
              <a:rPr kumimoji="1"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1800s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ec</a:t>
            </a:r>
            <a:r>
              <a:rPr kumimoji="1"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Contact</a:t>
            </a: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生成数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480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Contact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失敗数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100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endParaRPr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1000"/>
              </a:lnSpc>
            </a:pPr>
            <a:endParaRPr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失敗時に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更新を行わない</a:t>
            </a:r>
            <a:r>
              <a:rPr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既存手法で更新する</a:t>
            </a:r>
            <a:r>
              <a:rPr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提案手法で更新する</a:t>
            </a:r>
            <a:r>
              <a:rPr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3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つのパターン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を比較</a:t>
            </a:r>
            <a:endParaRPr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591755-0AD5-568F-65E7-CF52E4DB0EE0}"/>
              </a:ext>
            </a:extLst>
          </p:cNvPr>
          <p:cNvSpPr txBox="1"/>
          <p:nvPr/>
        </p:nvSpPr>
        <p:spPr>
          <a:xfrm>
            <a:off x="1053475" y="4347363"/>
            <a:ext cx="91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0.12</a:t>
            </a:r>
            <a:r>
              <a:rPr kumimoji="1" lang="ja-JP" altLang="en-US" sz="1400"/>
              <a:t>光秒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9F20B7-1C80-1D4A-D237-3D723AB9610D}"/>
              </a:ext>
            </a:extLst>
          </p:cNvPr>
          <p:cNvSpPr txBox="1"/>
          <p:nvPr/>
        </p:nvSpPr>
        <p:spPr>
          <a:xfrm>
            <a:off x="1101570" y="2490765"/>
            <a:ext cx="91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0.12</a:t>
            </a:r>
            <a:r>
              <a:rPr kumimoji="1" lang="ja-JP" altLang="en-US" sz="1400"/>
              <a:t>光秒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62C583-3053-FFAE-B8EE-CAF7FBB4D103}"/>
              </a:ext>
            </a:extLst>
          </p:cNvPr>
          <p:cNvSpPr txBox="1"/>
          <p:nvPr/>
        </p:nvSpPr>
        <p:spPr>
          <a:xfrm>
            <a:off x="2781293" y="3438641"/>
            <a:ext cx="91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0.37</a:t>
            </a:r>
            <a:r>
              <a:rPr kumimoji="1" lang="ja-JP" altLang="en-US" sz="1400"/>
              <a:t>光秒</a:t>
            </a:r>
          </a:p>
        </p:txBody>
      </p:sp>
    </p:spTree>
    <p:extLst>
      <p:ext uri="{BB962C8B-B14F-4D97-AF65-F5344CB8AC3E}">
        <p14:creationId xmlns:p14="http://schemas.microsoft.com/office/powerpoint/2010/main" val="16441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49976-A6E9-6E50-846C-F2B06DAB5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AD6F1FB-BCBD-8E02-6912-4BA8C4E207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19950" t="2152" r="17214" b="8075"/>
          <a:stretch/>
        </p:blipFill>
        <p:spPr>
          <a:xfrm>
            <a:off x="10139692" y="1542927"/>
            <a:ext cx="4009632" cy="4009960"/>
          </a:xfrm>
          <a:prstGeom prst="rect">
            <a:avLst/>
          </a:prstGeom>
        </p:spPr>
      </p:pic>
      <p:pic>
        <p:nvPicPr>
          <p:cNvPr id="70" name="図 69" descr="ダイアグラム, ベン図表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1CFAB4C-5591-64CA-E6BD-D991A6EF4B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24522" t="10649" r="19866" b="9636"/>
          <a:stretch/>
        </p:blipFill>
        <p:spPr>
          <a:xfrm>
            <a:off x="-1994644" y="1546533"/>
            <a:ext cx="3989288" cy="40027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CAD7744-6642-7968-BA36-E37A371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8" y="764403"/>
            <a:ext cx="11795962" cy="671363"/>
          </a:xfrm>
        </p:spPr>
        <p:txBody>
          <a:bodyPr>
            <a:noAutofit/>
          </a:bodyPr>
          <a:lstStyle/>
          <a:p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2040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年代の地球</a:t>
            </a:r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月</a:t>
            </a:r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火星間の</a:t>
            </a:r>
            <a:r>
              <a:rPr lang="en-US" altLang="ja-JP" sz="30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DTN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を想定したシミュレーション</a:t>
            </a:r>
            <a:endParaRPr kumimoji="1" lang="ja-JP" altLang="en-US" sz="30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7506852B-5DC1-C7C5-90EA-5EFAD275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966" y="6398395"/>
            <a:ext cx="594619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6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E583FCA-2355-EDEC-CBD2-96D8D389C7AB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1383633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5.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実験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46362099-4CDF-DF09-5B4A-87F34DE942FB}"/>
              </a:ext>
            </a:extLst>
          </p:cNvPr>
          <p:cNvSpPr/>
          <p:nvPr/>
        </p:nvSpPr>
        <p:spPr>
          <a:xfrm>
            <a:off x="2063937" y="1722816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GEO</a:t>
            </a:r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85AFF8E-D081-78D2-643A-D5B47E108104}"/>
              </a:ext>
            </a:extLst>
          </p:cNvPr>
          <p:cNvSpPr/>
          <p:nvPr/>
        </p:nvSpPr>
        <p:spPr>
          <a:xfrm>
            <a:off x="530814" y="3041324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地表ノード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17C55A1-2AE9-AD21-863F-1D117B9C740D}"/>
              </a:ext>
            </a:extLst>
          </p:cNvPr>
          <p:cNvSpPr/>
          <p:nvPr/>
        </p:nvSpPr>
        <p:spPr>
          <a:xfrm>
            <a:off x="2063937" y="4337420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GEO</a:t>
            </a:r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468196F-E78C-C27D-E55F-E5359C439A61}"/>
              </a:ext>
            </a:extLst>
          </p:cNvPr>
          <p:cNvSpPr/>
          <p:nvPr/>
        </p:nvSpPr>
        <p:spPr>
          <a:xfrm>
            <a:off x="9038478" y="1745228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Phobos</a:t>
            </a:r>
          </a:p>
          <a:p>
            <a:pPr algn="ctr"/>
            <a:r>
              <a:rPr lang="ja-JP" altLang="en-US" sz="1300">
                <a:solidFill>
                  <a:srgbClr val="001D35"/>
                </a:solidFill>
                <a:latin typeface="Arial" panose="020B0604020202020204" pitchFamily="34" charset="0"/>
                <a:ea typeface="Hiragino Sans W4" panose="020B0400000000000000" pitchFamily="34" charset="-128"/>
              </a:rPr>
              <a:t>ノード</a:t>
            </a:r>
            <a:endParaRPr kumimoji="1" lang="ja-JP" altLang="en-US" sz="1300">
              <a:solidFill>
                <a:schemeClr val="tx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F2A6BE50-B488-EFB0-6099-E2BDC7880437}"/>
              </a:ext>
            </a:extLst>
          </p:cNvPr>
          <p:cNvSpPr/>
          <p:nvPr/>
        </p:nvSpPr>
        <p:spPr>
          <a:xfrm>
            <a:off x="9038478" y="4359832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Deimos</a:t>
            </a:r>
          </a:p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ノード</a:t>
            </a: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18AE0E9-208E-AA06-EC13-1632ED6F9577}"/>
              </a:ext>
            </a:extLst>
          </p:cNvPr>
          <p:cNvSpPr/>
          <p:nvPr/>
        </p:nvSpPr>
        <p:spPr>
          <a:xfrm>
            <a:off x="10581186" y="3052530"/>
            <a:ext cx="1080000" cy="108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地表ノード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CA25C21-2A09-67DB-F38D-AAFB47A3A7D3}"/>
              </a:ext>
            </a:extLst>
          </p:cNvPr>
          <p:cNvCxnSpPr>
            <a:cxnSpLocks/>
            <a:stCxn id="5" idx="3"/>
            <a:endCxn id="15" idx="7"/>
          </p:cNvCxnSpPr>
          <p:nvPr/>
        </p:nvCxnSpPr>
        <p:spPr>
          <a:xfrm flipH="1">
            <a:off x="1452652" y="2644654"/>
            <a:ext cx="769447" cy="554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F23D12B-CC6E-306B-DF4E-0BCF4E71A681}"/>
              </a:ext>
            </a:extLst>
          </p:cNvPr>
          <p:cNvCxnSpPr>
            <a:cxnSpLocks/>
            <a:stCxn id="17" idx="1"/>
            <a:endCxn id="15" idx="5"/>
          </p:cNvCxnSpPr>
          <p:nvPr/>
        </p:nvCxnSpPr>
        <p:spPr>
          <a:xfrm flipH="1" flipV="1">
            <a:off x="1452652" y="3963162"/>
            <a:ext cx="769447" cy="532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9D422F6-C40E-FF96-8432-E96761AD2C39}"/>
              </a:ext>
            </a:extLst>
          </p:cNvPr>
          <p:cNvCxnSpPr>
            <a:cxnSpLocks/>
            <a:stCxn id="19" idx="2"/>
            <a:endCxn id="17" idx="6"/>
          </p:cNvCxnSpPr>
          <p:nvPr/>
        </p:nvCxnSpPr>
        <p:spPr>
          <a:xfrm flipH="1" flipV="1">
            <a:off x="3143937" y="4877420"/>
            <a:ext cx="5894541" cy="22412"/>
          </a:xfrm>
          <a:prstGeom prst="line">
            <a:avLst/>
          </a:prstGeom>
          <a:ln w="38100">
            <a:solidFill>
              <a:srgbClr val="C724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39BF21-4A31-7684-4595-6901BC712385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2985775" y="2667066"/>
            <a:ext cx="6210865" cy="1828516"/>
          </a:xfrm>
          <a:prstGeom prst="line">
            <a:avLst/>
          </a:prstGeom>
          <a:ln w="38100">
            <a:solidFill>
              <a:srgbClr val="007AB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2711CB2-9830-E599-139C-91BB69454528}"/>
              </a:ext>
            </a:extLst>
          </p:cNvPr>
          <p:cNvCxnSpPr>
            <a:cxnSpLocks/>
            <a:stCxn id="19" idx="1"/>
            <a:endCxn id="5" idx="5"/>
          </p:cNvCxnSpPr>
          <p:nvPr/>
        </p:nvCxnSpPr>
        <p:spPr>
          <a:xfrm flipH="1" flipV="1">
            <a:off x="2985775" y="2644654"/>
            <a:ext cx="6210865" cy="1873340"/>
          </a:xfrm>
          <a:prstGeom prst="line">
            <a:avLst/>
          </a:prstGeom>
          <a:ln w="38100">
            <a:solidFill>
              <a:srgbClr val="C724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E2D7C33-492A-F013-ED98-ED98F736B177}"/>
              </a:ext>
            </a:extLst>
          </p:cNvPr>
          <p:cNvCxnSpPr>
            <a:cxnSpLocks/>
            <a:stCxn id="18" idx="2"/>
            <a:endCxn id="5" idx="6"/>
          </p:cNvCxnSpPr>
          <p:nvPr/>
        </p:nvCxnSpPr>
        <p:spPr>
          <a:xfrm flipH="1" flipV="1">
            <a:off x="3143937" y="2262816"/>
            <a:ext cx="5894541" cy="22412"/>
          </a:xfrm>
          <a:prstGeom prst="line">
            <a:avLst/>
          </a:prstGeom>
          <a:ln w="38100">
            <a:solidFill>
              <a:srgbClr val="007AB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FE79897-DAD3-77BF-D1A7-BCBFCA45EC77}"/>
              </a:ext>
            </a:extLst>
          </p:cNvPr>
          <p:cNvCxnSpPr>
            <a:cxnSpLocks/>
            <a:stCxn id="5" idx="4"/>
            <a:endCxn id="17" idx="0"/>
          </p:cNvCxnSpPr>
          <p:nvPr/>
        </p:nvCxnSpPr>
        <p:spPr>
          <a:xfrm>
            <a:off x="2603937" y="2802816"/>
            <a:ext cx="0" cy="1534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449480A-77DA-A6EF-3A41-5FAC2B5ED169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9578478" y="2825228"/>
            <a:ext cx="0" cy="1534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69D8781-A724-985F-1360-B92175FF8AB1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960316" y="2667066"/>
            <a:ext cx="779032" cy="543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C4F9144-E9D3-8A27-6CE2-A7DFB0C3FD41}"/>
              </a:ext>
            </a:extLst>
          </p:cNvPr>
          <p:cNvCxnSpPr>
            <a:cxnSpLocks/>
            <a:stCxn id="20" idx="3"/>
            <a:endCxn id="19" idx="7"/>
          </p:cNvCxnSpPr>
          <p:nvPr/>
        </p:nvCxnSpPr>
        <p:spPr>
          <a:xfrm flipH="1">
            <a:off x="9960316" y="3974368"/>
            <a:ext cx="779032" cy="543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0EA3CD4-2ADD-7D9D-F81F-3600CF15821C}"/>
              </a:ext>
            </a:extLst>
          </p:cNvPr>
          <p:cNvSpPr txBox="1"/>
          <p:nvPr/>
        </p:nvSpPr>
        <p:spPr>
          <a:xfrm>
            <a:off x="10281927" y="2405456"/>
            <a:ext cx="102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0.031</a:t>
            </a:r>
            <a:r>
              <a:rPr kumimoji="1" lang="ja-JP" altLang="en-US" sz="1400"/>
              <a:t>光秒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5BC26B7-AFD4-42CF-D214-F9F00FC03D65}"/>
              </a:ext>
            </a:extLst>
          </p:cNvPr>
          <p:cNvSpPr txBox="1"/>
          <p:nvPr/>
        </p:nvSpPr>
        <p:spPr>
          <a:xfrm>
            <a:off x="10229590" y="4331839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0.078</a:t>
            </a:r>
            <a:r>
              <a:rPr kumimoji="1" lang="ja-JP" altLang="en-US" sz="1400"/>
              <a:t>光秒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ECA5397-624C-CDF9-5FF9-E51A122E852B}"/>
              </a:ext>
            </a:extLst>
          </p:cNvPr>
          <p:cNvSpPr txBox="1"/>
          <p:nvPr/>
        </p:nvSpPr>
        <p:spPr>
          <a:xfrm>
            <a:off x="1053475" y="4347363"/>
            <a:ext cx="91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0.12</a:t>
            </a:r>
            <a:r>
              <a:rPr kumimoji="1" lang="ja-JP" altLang="en-US" sz="1400"/>
              <a:t>光秒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7997A64-29FC-2B10-DF08-C90433683B91}"/>
              </a:ext>
            </a:extLst>
          </p:cNvPr>
          <p:cNvSpPr txBox="1"/>
          <p:nvPr/>
        </p:nvSpPr>
        <p:spPr>
          <a:xfrm>
            <a:off x="1101570" y="2490765"/>
            <a:ext cx="91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0.12</a:t>
            </a:r>
            <a:r>
              <a:rPr kumimoji="1" lang="ja-JP" altLang="en-US" sz="1400"/>
              <a:t>光秒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FE951F0-4558-34F4-7ECC-D6D2F2D0FE85}"/>
              </a:ext>
            </a:extLst>
          </p:cNvPr>
          <p:cNvSpPr txBox="1"/>
          <p:nvPr/>
        </p:nvSpPr>
        <p:spPr>
          <a:xfrm>
            <a:off x="8502041" y="3308508"/>
            <a:ext cx="115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0.078</a:t>
            </a:r>
            <a:r>
              <a:rPr kumimoji="1" lang="ja-JP" altLang="en-US" sz="1400"/>
              <a:t>光秒</a:t>
            </a:r>
            <a:endParaRPr kumimoji="1" lang="en-US" altLang="ja-JP" sz="1400" dirty="0"/>
          </a:p>
          <a:p>
            <a:r>
              <a:rPr kumimoji="1" lang="en-US" altLang="ja-JP" sz="1400" dirty="0"/>
              <a:t>±40%</a:t>
            </a:r>
            <a:endParaRPr kumimoji="1" lang="ja-JP" altLang="en-US" sz="140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6D82354-024F-BD24-7F82-1E08CA35C203}"/>
              </a:ext>
            </a:extLst>
          </p:cNvPr>
          <p:cNvSpPr txBox="1"/>
          <p:nvPr/>
        </p:nvSpPr>
        <p:spPr>
          <a:xfrm>
            <a:off x="2781293" y="3438641"/>
            <a:ext cx="91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0.37</a:t>
            </a:r>
            <a:r>
              <a:rPr kumimoji="1" lang="ja-JP" altLang="en-US" sz="1400"/>
              <a:t>光秒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531B540-2CD6-6FF7-9232-310D0AE78762}"/>
              </a:ext>
            </a:extLst>
          </p:cNvPr>
          <p:cNvSpPr txBox="1"/>
          <p:nvPr/>
        </p:nvSpPr>
        <p:spPr>
          <a:xfrm>
            <a:off x="310690" y="5563215"/>
            <a:ext cx="11350496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トラフィック：</a:t>
            </a: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地球地表ノードから月面ノードに向け</a:t>
            </a:r>
            <a:r>
              <a:rPr kumimoji="1"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r>
              <a:rPr kumimoji="1"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秒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毎に</a:t>
            </a:r>
            <a:r>
              <a:rPr kumimoji="1"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1500Byte</a:t>
            </a:r>
            <a:r>
              <a:rPr kumimoji="1"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の</a:t>
            </a:r>
            <a:r>
              <a:rPr kumimoji="1"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Bundle</a:t>
            </a:r>
            <a:r>
              <a:rPr kumimoji="1"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を</a:t>
            </a:r>
            <a:r>
              <a:rPr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20</a:t>
            </a:r>
            <a:r>
              <a:rPr kumimoji="1"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00</a:t>
            </a:r>
            <a:r>
              <a:rPr kumimoji="1"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送出</a:t>
            </a:r>
            <a:endParaRPr kumimoji="1"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en-US" altLang="ja-JP" sz="2000" dirty="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 Plan</a:t>
            </a:r>
            <a:r>
              <a:rPr lang="ja-JP" altLang="en-US" sz="2000">
                <a:solidFill>
                  <a:srgbClr val="007AB7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：</a:t>
            </a: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シナリオ時間</a:t>
            </a:r>
            <a:r>
              <a:rPr kumimoji="1"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1800s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ec</a:t>
            </a:r>
            <a:r>
              <a:rPr kumimoji="1"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Contact</a:t>
            </a:r>
            <a:r>
              <a:rPr kumimoji="1"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生成数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400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Contact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失敗数</a:t>
            </a:r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100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個</a:t>
            </a:r>
            <a:endParaRPr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lnSpc>
                <a:spcPts val="1000"/>
              </a:lnSpc>
            </a:pPr>
            <a:endParaRPr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en-US" altLang="ja-JP" sz="20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Contact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失敗時に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更新を行わない</a:t>
            </a:r>
            <a:r>
              <a:rPr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既存手法で更新する</a:t>
            </a:r>
            <a:r>
              <a:rPr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提案手法で更新する</a:t>
            </a:r>
            <a:r>
              <a:rPr lang="en-US" altLang="ja-JP" sz="2000" dirty="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3</a:t>
            </a:r>
            <a:r>
              <a:rPr lang="ja-JP" altLang="en-US" sz="2000">
                <a:solidFill>
                  <a:srgbClr val="C7243A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つのパターン</a:t>
            </a:r>
            <a:r>
              <a:rPr lang="ja-JP" altLang="en-US" sz="20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を比較</a:t>
            </a:r>
            <a:endParaRPr lang="en-US" altLang="ja-JP" sz="20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2111569-C1BF-B02D-51A3-6DD3429994C7}"/>
              </a:ext>
            </a:extLst>
          </p:cNvPr>
          <p:cNvGrpSpPr/>
          <p:nvPr/>
        </p:nvGrpSpPr>
        <p:grpSpPr>
          <a:xfrm>
            <a:off x="5542950" y="4319585"/>
            <a:ext cx="3011982" cy="523220"/>
            <a:chOff x="4034005" y="2590524"/>
            <a:chExt cx="3011982" cy="523220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DD8677E-34CC-A86A-337B-F38641416883}"/>
                </a:ext>
              </a:extLst>
            </p:cNvPr>
            <p:cNvSpPr txBox="1"/>
            <p:nvPr/>
          </p:nvSpPr>
          <p:spPr>
            <a:xfrm>
              <a:off x="4034005" y="2590524"/>
              <a:ext cx="102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C7243A"/>
                  </a:solidFill>
                </a:rPr>
                <a:t>20</a:t>
              </a:r>
              <a:r>
                <a:rPr kumimoji="1" lang="en-US" altLang="ja-JP" sz="1400" b="1" dirty="0">
                  <a:solidFill>
                    <a:srgbClr val="C7243A"/>
                  </a:solidFill>
                </a:rPr>
                <a:t>0</a:t>
              </a:r>
              <a:r>
                <a:rPr kumimoji="1" lang="ja-JP" altLang="en-US" sz="1400" b="1">
                  <a:solidFill>
                    <a:srgbClr val="C7243A"/>
                  </a:solidFill>
                </a:rPr>
                <a:t>光秒</a:t>
              </a:r>
              <a:r>
                <a:rPr kumimoji="1" lang="en-US" altLang="ja-JP" sz="1400" b="1" dirty="0">
                  <a:solidFill>
                    <a:srgbClr val="C7243A"/>
                  </a:solidFill>
                </a:rPr>
                <a:t>±0.015%</a:t>
              </a:r>
              <a:endParaRPr kumimoji="1" lang="ja-JP" altLang="en-US" sz="1400" b="1">
                <a:solidFill>
                  <a:srgbClr val="C7243A"/>
                </a:solidFill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783C3DF-ED01-E324-B6F1-BA2A86FF13E7}"/>
                </a:ext>
              </a:extLst>
            </p:cNvPr>
            <p:cNvSpPr txBox="1"/>
            <p:nvPr/>
          </p:nvSpPr>
          <p:spPr>
            <a:xfrm>
              <a:off x="5029783" y="2590524"/>
              <a:ext cx="102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C7243A"/>
                  </a:solidFill>
                </a:rPr>
                <a:t>84</a:t>
              </a:r>
              <a:r>
                <a:rPr kumimoji="1" lang="en-US" altLang="ja-JP" sz="1400" b="1" dirty="0">
                  <a:solidFill>
                    <a:srgbClr val="C7243A"/>
                  </a:solidFill>
                </a:rPr>
                <a:t>0</a:t>
              </a:r>
              <a:r>
                <a:rPr kumimoji="1" lang="ja-JP" altLang="en-US" sz="1400" b="1">
                  <a:solidFill>
                    <a:srgbClr val="C7243A"/>
                  </a:solidFill>
                </a:rPr>
                <a:t>光秒</a:t>
              </a:r>
              <a:r>
                <a:rPr kumimoji="1" lang="en-US" altLang="ja-JP" sz="1400" b="1" dirty="0">
                  <a:solidFill>
                    <a:srgbClr val="C7243A"/>
                  </a:solidFill>
                </a:rPr>
                <a:t>±0.009%</a:t>
              </a:r>
              <a:endParaRPr kumimoji="1" lang="ja-JP" altLang="en-US" sz="1400" b="1">
                <a:solidFill>
                  <a:srgbClr val="C7243A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F3DFC1F-46EE-2B6E-82A4-C416CEFAFC5C}"/>
                </a:ext>
              </a:extLst>
            </p:cNvPr>
            <p:cNvSpPr txBox="1"/>
            <p:nvPr/>
          </p:nvSpPr>
          <p:spPr>
            <a:xfrm>
              <a:off x="6025562" y="2590524"/>
              <a:ext cx="102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7243A"/>
                  </a:solidFill>
                </a:rPr>
                <a:t>1200</a:t>
              </a:r>
              <a:r>
                <a:rPr kumimoji="1" lang="ja-JP" altLang="en-US" sz="1400" b="1">
                  <a:solidFill>
                    <a:srgbClr val="C7243A"/>
                  </a:solidFill>
                </a:rPr>
                <a:t>光秒</a:t>
              </a:r>
              <a:r>
                <a:rPr kumimoji="1" lang="en-US" altLang="ja-JP" sz="1400" b="1" dirty="0">
                  <a:solidFill>
                    <a:srgbClr val="C7243A"/>
                  </a:solidFill>
                </a:rPr>
                <a:t>±0.006%</a:t>
              </a:r>
              <a:endParaRPr kumimoji="1" lang="ja-JP" altLang="en-US" sz="1400" b="1">
                <a:solidFill>
                  <a:srgbClr val="C7243A"/>
                </a:solidFill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3C51344-B6D0-9BFF-B74A-6D9D3074F8CA}"/>
                </a:ext>
              </a:extLst>
            </p:cNvPr>
            <p:cNvSpPr txBox="1"/>
            <p:nvPr/>
          </p:nvSpPr>
          <p:spPr>
            <a:xfrm>
              <a:off x="4531894" y="2698246"/>
              <a:ext cx="1020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7243A"/>
                  </a:solidFill>
                </a:rPr>
                <a:t>or</a:t>
              </a:r>
              <a:endParaRPr kumimoji="1" lang="ja-JP" altLang="en-US" sz="1400" b="1">
                <a:solidFill>
                  <a:srgbClr val="C7243A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C445846-E44C-BCB5-30CC-84E91F289D5C}"/>
                </a:ext>
              </a:extLst>
            </p:cNvPr>
            <p:cNvSpPr txBox="1"/>
            <p:nvPr/>
          </p:nvSpPr>
          <p:spPr>
            <a:xfrm>
              <a:off x="5527672" y="2698246"/>
              <a:ext cx="1020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C7243A"/>
                  </a:solidFill>
                </a:rPr>
                <a:t>or</a:t>
              </a:r>
              <a:endParaRPr kumimoji="1" lang="ja-JP" altLang="en-US" sz="1400" b="1">
                <a:solidFill>
                  <a:srgbClr val="C7243A"/>
                </a:solidFill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C1109E7-12EF-1BDA-695F-FF9913F32869}"/>
              </a:ext>
            </a:extLst>
          </p:cNvPr>
          <p:cNvGrpSpPr/>
          <p:nvPr/>
        </p:nvGrpSpPr>
        <p:grpSpPr>
          <a:xfrm>
            <a:off x="3753230" y="2429564"/>
            <a:ext cx="3011982" cy="523220"/>
            <a:chOff x="4034005" y="2590524"/>
            <a:chExt cx="3011982" cy="523220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7AD1C4C-2712-0740-AEB2-4981F4110A07}"/>
                </a:ext>
              </a:extLst>
            </p:cNvPr>
            <p:cNvSpPr txBox="1"/>
            <p:nvPr/>
          </p:nvSpPr>
          <p:spPr>
            <a:xfrm>
              <a:off x="4034005" y="2590524"/>
              <a:ext cx="102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AB7"/>
                  </a:solidFill>
                </a:rPr>
                <a:t>20</a:t>
              </a:r>
              <a:r>
                <a:rPr kumimoji="1" lang="en-US" altLang="ja-JP" sz="1400" b="1" dirty="0">
                  <a:solidFill>
                    <a:srgbClr val="007AB7"/>
                  </a:solidFill>
                </a:rPr>
                <a:t>0</a:t>
              </a:r>
              <a:r>
                <a:rPr kumimoji="1" lang="ja-JP" altLang="en-US" sz="1400" b="1">
                  <a:solidFill>
                    <a:srgbClr val="007AB7"/>
                  </a:solidFill>
                </a:rPr>
                <a:t>光秒</a:t>
              </a:r>
              <a:r>
                <a:rPr kumimoji="1" lang="en-US" altLang="ja-JP" sz="1400" b="1" dirty="0">
                  <a:solidFill>
                    <a:srgbClr val="007AB7"/>
                  </a:solidFill>
                </a:rPr>
                <a:t>±0.015%</a:t>
              </a:r>
              <a:endParaRPr kumimoji="1" lang="ja-JP" altLang="en-US" sz="1400" b="1">
                <a:solidFill>
                  <a:srgbClr val="007AB7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49009F1-AE49-A2DF-D565-F72E85AA2561}"/>
                </a:ext>
              </a:extLst>
            </p:cNvPr>
            <p:cNvSpPr txBox="1"/>
            <p:nvPr/>
          </p:nvSpPr>
          <p:spPr>
            <a:xfrm>
              <a:off x="5029783" y="2590524"/>
              <a:ext cx="102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rgbClr val="007AB7"/>
                  </a:solidFill>
                </a:rPr>
                <a:t>84</a:t>
              </a:r>
              <a:r>
                <a:rPr kumimoji="1" lang="en-US" altLang="ja-JP" sz="1400" b="1" dirty="0">
                  <a:solidFill>
                    <a:srgbClr val="007AB7"/>
                  </a:solidFill>
                </a:rPr>
                <a:t>0</a:t>
              </a:r>
              <a:r>
                <a:rPr kumimoji="1" lang="ja-JP" altLang="en-US" sz="1400" b="1">
                  <a:solidFill>
                    <a:srgbClr val="007AB7"/>
                  </a:solidFill>
                </a:rPr>
                <a:t>光秒</a:t>
              </a:r>
              <a:r>
                <a:rPr kumimoji="1" lang="en-US" altLang="ja-JP" sz="1400" b="1" dirty="0">
                  <a:solidFill>
                    <a:srgbClr val="007AB7"/>
                  </a:solidFill>
                </a:rPr>
                <a:t>±0.009%</a:t>
              </a:r>
              <a:endParaRPr kumimoji="1" lang="ja-JP" altLang="en-US" sz="1400" b="1">
                <a:solidFill>
                  <a:srgbClr val="007AB7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9CB4464-5343-9261-19D6-6F88751150EF}"/>
                </a:ext>
              </a:extLst>
            </p:cNvPr>
            <p:cNvSpPr txBox="1"/>
            <p:nvPr/>
          </p:nvSpPr>
          <p:spPr>
            <a:xfrm>
              <a:off x="6025562" y="2590524"/>
              <a:ext cx="10204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AB7"/>
                  </a:solidFill>
                </a:rPr>
                <a:t>1200</a:t>
              </a:r>
              <a:r>
                <a:rPr kumimoji="1" lang="ja-JP" altLang="en-US" sz="1400" b="1">
                  <a:solidFill>
                    <a:srgbClr val="007AB7"/>
                  </a:solidFill>
                </a:rPr>
                <a:t>光秒</a:t>
              </a:r>
              <a:r>
                <a:rPr kumimoji="1" lang="en-US" altLang="ja-JP" sz="1400" b="1" dirty="0">
                  <a:solidFill>
                    <a:srgbClr val="007AB7"/>
                  </a:solidFill>
                </a:rPr>
                <a:t>±0.006%</a:t>
              </a:r>
              <a:endParaRPr kumimoji="1" lang="ja-JP" altLang="en-US" sz="1400" b="1">
                <a:solidFill>
                  <a:srgbClr val="007AB7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E6ACB34-528A-9A23-3F45-C1B696732A6A}"/>
                </a:ext>
              </a:extLst>
            </p:cNvPr>
            <p:cNvSpPr txBox="1"/>
            <p:nvPr/>
          </p:nvSpPr>
          <p:spPr>
            <a:xfrm>
              <a:off x="4531894" y="2698246"/>
              <a:ext cx="1020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AB7"/>
                  </a:solidFill>
                </a:rPr>
                <a:t>or</a:t>
              </a:r>
              <a:endParaRPr kumimoji="1" lang="ja-JP" altLang="en-US" sz="1400" b="1">
                <a:solidFill>
                  <a:srgbClr val="007AB7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8870302-0076-5BEB-87C5-B76580C6C5A6}"/>
                </a:ext>
              </a:extLst>
            </p:cNvPr>
            <p:cNvSpPr txBox="1"/>
            <p:nvPr/>
          </p:nvSpPr>
          <p:spPr>
            <a:xfrm>
              <a:off x="5527672" y="2698246"/>
              <a:ext cx="1020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rgbClr val="007AB7"/>
                  </a:solidFill>
                </a:rPr>
                <a:t>or</a:t>
              </a:r>
              <a:endParaRPr kumimoji="1" lang="ja-JP" altLang="en-US" sz="1400" b="1">
                <a:solidFill>
                  <a:srgbClr val="007AB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93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85E1-E4EC-1E3A-5C56-9B17A7C7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19B3F-2FF6-C2A5-52CF-E0BAA171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8" y="764403"/>
            <a:ext cx="11795962" cy="671363"/>
          </a:xfrm>
        </p:spPr>
        <p:txBody>
          <a:bodyPr>
            <a:noAutofit/>
          </a:bodyPr>
          <a:lstStyle/>
          <a:p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要件</a:t>
            </a:r>
            <a:r>
              <a:rPr lang="en-US" altLang="ja-JP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1: 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通信品質の向上</a:t>
            </a:r>
            <a:r>
              <a:rPr lang="en-US" altLang="ja-JP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に対する地球</a:t>
            </a:r>
            <a:r>
              <a:rPr lang="en-US" altLang="ja-JP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30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月間シミュレーションの結果</a:t>
            </a:r>
            <a:endParaRPr kumimoji="1" lang="ja-JP" altLang="en-US" sz="30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B266D44-8840-8CD9-5C76-A6F75AC760FB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2421168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6.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結果と議論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9C5C591A-AD25-3A0D-C2E2-D0BDBABA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966" y="6398395"/>
            <a:ext cx="594619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7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 descr="グラフ, 箱ひげ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895E1C9-5B67-C4B5-0F45-64E89670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2" t="7528" r="4350" b="6536"/>
          <a:stretch/>
        </p:blipFill>
        <p:spPr>
          <a:xfrm>
            <a:off x="1471324" y="1425189"/>
            <a:ext cx="9249351" cy="53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9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8A549-A521-7853-0C67-284C7784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A4593-C834-4393-7750-9E25490B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38" y="745435"/>
            <a:ext cx="11795962" cy="807621"/>
          </a:xfrm>
        </p:spPr>
        <p:txBody>
          <a:bodyPr>
            <a:noAutofit/>
          </a:bodyPr>
          <a:lstStyle/>
          <a:p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要件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1: 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通信品質の向上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に対する地球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月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火星間シミュレーションの結果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								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（地球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-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火星間</a:t>
            </a:r>
            <a:r>
              <a:rPr lang="en-US" altLang="ja-JP" sz="2800" b="0" i="0" dirty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200</a:t>
            </a:r>
            <a:r>
              <a:rPr lang="ja-JP" altLang="en-US" sz="2800" b="0" i="0">
                <a:solidFill>
                  <a:srgbClr val="007AB7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光秒）</a:t>
            </a:r>
            <a:endParaRPr kumimoji="1" lang="ja-JP" altLang="en-US" sz="2800" b="1">
              <a:solidFill>
                <a:srgbClr val="007AB7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29A50A6-7A43-E715-B31F-17808FD04DB5}"/>
              </a:ext>
            </a:extLst>
          </p:cNvPr>
          <p:cNvSpPr txBox="1">
            <a:spLocks/>
          </p:cNvSpPr>
          <p:nvPr/>
        </p:nvSpPr>
        <p:spPr>
          <a:xfrm>
            <a:off x="124325" y="133707"/>
            <a:ext cx="2421168" cy="5201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6. </a:t>
            </a:r>
            <a:r>
              <a:rPr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結果と議論</a:t>
            </a:r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3BEFF915-9E5F-F35B-3A73-780F08C1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966" y="6398395"/>
            <a:ext cx="594619" cy="365125"/>
          </a:xfrm>
        </p:spPr>
        <p:txBody>
          <a:bodyPr/>
          <a:lstStyle/>
          <a:p>
            <a:fld id="{21885337-C979-F34A-9D12-EC66EC3A64CA}" type="slidenum">
              <a:rPr kumimoji="1" lang="ja-JP" altLang="en-US" smtClean="0">
                <a:solidFill>
                  <a:schemeClr val="tx1"/>
                </a:solidFill>
              </a:rPr>
              <a:t>8</a:t>
            </a:fld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 descr="グラフ, 箱ひげ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CC51BA1-1A42-6565-84F5-AD3B4C05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19" t="7783" r="2422" b="5753"/>
          <a:stretch/>
        </p:blipFill>
        <p:spPr>
          <a:xfrm>
            <a:off x="1527427" y="1641512"/>
            <a:ext cx="9137145" cy="50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4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1237</Words>
  <Application>Microsoft Macintosh PowerPoint</Application>
  <PresentationFormat>ワイド画面</PresentationFormat>
  <Paragraphs>177</Paragraphs>
  <Slides>16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6" baseType="lpstr">
      <vt:lpstr>CMR12</vt:lpstr>
      <vt:lpstr>CMSY10</vt:lpstr>
      <vt:lpstr>HaranoAjiMincho-Regular-Identity-H</vt:lpstr>
      <vt:lpstr>Hiragino Sans W4</vt:lpstr>
      <vt:lpstr>游ゴシック</vt:lpstr>
      <vt:lpstr>游ゴシック Light</vt:lpstr>
      <vt:lpstr>Arial</vt:lpstr>
      <vt:lpstr>Helvetica</vt:lpstr>
      <vt:lpstr>Wingdings</vt:lpstr>
      <vt:lpstr>Office テーマ</vt:lpstr>
      <vt:lpstr>宇宙のDTNにおけるContact Plan 臨時更新対象の天体内への限定 </vt:lpstr>
      <vt:lpstr>本研究の概要</vt:lpstr>
      <vt:lpstr>宇宙インターネットの必要性と既存インターネット技術の適用性</vt:lpstr>
      <vt:lpstr>DTNにおけるルーティング：CGRとContact Plan</vt:lpstr>
      <vt:lpstr>CGRによるルーティング全体の流れ</vt:lpstr>
      <vt:lpstr>2030年代の地球-月間のDTNを想定したシミュレーション</vt:lpstr>
      <vt:lpstr>2040年代の地球-月-火星間のDTNを想定したシミュレーション</vt:lpstr>
      <vt:lpstr>要件1: 通信品質の向上 に対する地球-月間シミュレーションの結果</vt:lpstr>
      <vt:lpstr>要件1: 通信品質の向上 に対する地球-月-火星間シミュレーションの結果        （地球-火星間200光秒）</vt:lpstr>
      <vt:lpstr>要件1: 通信品質の向上 に対する地球-月-火星間シミュレーションの結果        （地球-火星間750光秒）</vt:lpstr>
      <vt:lpstr>PowerPoint プレゼンテーション</vt:lpstr>
      <vt:lpstr>要件1: 通信品質 に対するシミュレーション結果の議論</vt:lpstr>
      <vt:lpstr>要件2：天体間リンクの消費 についての結果と議論</vt:lpstr>
      <vt:lpstr>本研究のまとめと今後の展望</vt:lpstr>
      <vt:lpstr>地球-月シナリオの数値根拠</vt:lpstr>
      <vt:lpstr>地球-火星シナリオの数値根拠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shota.ss1023@keio.jp</dc:creator>
  <cp:lastModifiedBy>shota.ss1023@keio.jp</cp:lastModifiedBy>
  <cp:revision>10</cp:revision>
  <dcterms:created xsi:type="dcterms:W3CDTF">2025-01-21T07:05:16Z</dcterms:created>
  <dcterms:modified xsi:type="dcterms:W3CDTF">2025-01-28T13:11:58Z</dcterms:modified>
</cp:coreProperties>
</file>