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616ceab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616ceab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9ff82e6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9ff82e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9ff82e6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9ff82e6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9ff82e61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9ff82e6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9ff82e61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9ff82e61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-8061"/>
          <a:stretch/>
        </p:blipFill>
        <p:spPr>
          <a:xfrm>
            <a:off x="0" y="-408337"/>
            <a:ext cx="9219200" cy="56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49300" y="2764625"/>
            <a:ext cx="579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模型组合与预测目标</a:t>
            </a:r>
            <a:endParaRPr b="1" sz="32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100" y="1841202"/>
            <a:ext cx="2436424" cy="88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91550" y="43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模型组合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05950" y="1442075"/>
            <a:ext cx="690600" cy="6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因子A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05950" y="2261700"/>
            <a:ext cx="690600" cy="6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因子B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05950" y="3081325"/>
            <a:ext cx="690600" cy="6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因子C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894600" y="2261700"/>
            <a:ext cx="919200" cy="6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因子组合</a:t>
            </a:r>
            <a:endParaRPr/>
          </a:p>
        </p:txBody>
      </p:sp>
      <p:cxnSp>
        <p:nvCxnSpPr>
          <p:cNvPr id="66" name="Google Shape;66;p14"/>
          <p:cNvCxnSpPr>
            <a:stCxn id="62" idx="3"/>
            <a:endCxn id="65" idx="1"/>
          </p:cNvCxnSpPr>
          <p:nvPr/>
        </p:nvCxnSpPr>
        <p:spPr>
          <a:xfrm>
            <a:off x="1296550" y="1752125"/>
            <a:ext cx="598200" cy="8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3" idx="3"/>
            <a:endCxn id="65" idx="1"/>
          </p:cNvCxnSpPr>
          <p:nvPr/>
        </p:nvCxnSpPr>
        <p:spPr>
          <a:xfrm>
            <a:off x="1296550" y="2571750"/>
            <a:ext cx="5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4" idx="3"/>
            <a:endCxn id="65" idx="1"/>
          </p:cNvCxnSpPr>
          <p:nvPr/>
        </p:nvCxnSpPr>
        <p:spPr>
          <a:xfrm flipH="1" rot="10800000">
            <a:off x="1296550" y="2571775"/>
            <a:ext cx="598200" cy="8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5" idx="3"/>
            <a:endCxn id="70" idx="1"/>
          </p:cNvCxnSpPr>
          <p:nvPr/>
        </p:nvCxnSpPr>
        <p:spPr>
          <a:xfrm>
            <a:off x="2813800" y="2571750"/>
            <a:ext cx="598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/>
          <p:nvPr/>
        </p:nvSpPr>
        <p:spPr>
          <a:xfrm>
            <a:off x="3411850" y="2265300"/>
            <a:ext cx="1266600" cy="6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机器学习模型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566800" y="1003650"/>
            <a:ext cx="956700" cy="6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预测目标</a:t>
            </a:r>
            <a:endParaRPr/>
          </a:p>
        </p:txBody>
      </p:sp>
      <p:cxnSp>
        <p:nvCxnSpPr>
          <p:cNvPr id="72" name="Google Shape;72;p14"/>
          <p:cNvCxnSpPr>
            <a:stCxn id="71" idx="2"/>
            <a:endCxn id="70" idx="0"/>
          </p:cNvCxnSpPr>
          <p:nvPr/>
        </p:nvCxnSpPr>
        <p:spPr>
          <a:xfrm>
            <a:off x="4045150" y="1623750"/>
            <a:ext cx="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70" idx="3"/>
          </p:cNvCxnSpPr>
          <p:nvPr/>
        </p:nvCxnSpPr>
        <p:spPr>
          <a:xfrm flipH="1" rot="10800000">
            <a:off x="4678450" y="2569350"/>
            <a:ext cx="455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5134150" y="2261700"/>
            <a:ext cx="919200" cy="6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预测结果</a:t>
            </a:r>
            <a:endParaRPr/>
          </a:p>
        </p:txBody>
      </p:sp>
      <p:cxnSp>
        <p:nvCxnSpPr>
          <p:cNvPr id="75" name="Google Shape;75;p14"/>
          <p:cNvCxnSpPr>
            <a:stCxn id="74" idx="3"/>
          </p:cNvCxnSpPr>
          <p:nvPr/>
        </p:nvCxnSpPr>
        <p:spPr>
          <a:xfrm flipH="1" rot="10800000">
            <a:off x="6053350" y="2193750"/>
            <a:ext cx="6402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/>
          <p:nvPr/>
        </p:nvSpPr>
        <p:spPr>
          <a:xfrm>
            <a:off x="6693550" y="1851875"/>
            <a:ext cx="1023900" cy="6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模型验证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6693550" y="2771275"/>
            <a:ext cx="1023900" cy="6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实盘交易</a:t>
            </a:r>
            <a:endParaRPr/>
          </a:p>
        </p:txBody>
      </p:sp>
      <p:cxnSp>
        <p:nvCxnSpPr>
          <p:cNvPr id="78" name="Google Shape;78;p14"/>
          <p:cNvCxnSpPr>
            <a:stCxn id="74" idx="3"/>
            <a:endCxn id="77" idx="1"/>
          </p:cNvCxnSpPr>
          <p:nvPr/>
        </p:nvCxnSpPr>
        <p:spPr>
          <a:xfrm>
            <a:off x="6053350" y="2571750"/>
            <a:ext cx="640200" cy="5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预测目标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5525"/>
            <a:ext cx="71991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最简单的预测目标： 预测未来一段时间的mid price变化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噪音大，很难保持预测结果的scale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mid price变化本身不是独立同分布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可行的改进：预测mid price变化的符号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降低了因为异方差导致的噪音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比变化值更加独立同分布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缺点：损失了波动幅度的信息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预测模型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线性回归模型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训练速度快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具有可解释性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需要的特征少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树模型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对特征要求小，可以避免特征工程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具有较弱可解释性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特征数量可多可少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尝试的方向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用</a:t>
            </a:r>
            <a:r>
              <a:rPr lang="zh-CN" sz="2400"/>
              <a:t>已有的因子组合，使用线性模型预测未来一段时间的mid price价格变化。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