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1"/>
  </p:notesMasterIdLst>
  <p:sldIdLst>
    <p:sldId id="261" r:id="rId2"/>
    <p:sldId id="289" r:id="rId3"/>
    <p:sldId id="279" r:id="rId4"/>
    <p:sldId id="263" r:id="rId5"/>
    <p:sldId id="290" r:id="rId6"/>
    <p:sldId id="291" r:id="rId7"/>
    <p:sldId id="292" r:id="rId8"/>
    <p:sldId id="293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51E"/>
    <a:srgbClr val="FFFFFF"/>
    <a:srgbClr val="BFE2F3"/>
    <a:srgbClr val="C31823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61" d="100"/>
          <a:sy n="61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2022-08-03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组会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数据分析以及可视化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主讲人姓名：韩圣铱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9124" y="5806123"/>
            <a:ext cx="4159250" cy="499004"/>
          </a:xfrm>
        </p:spPr>
        <p:txBody>
          <a:bodyPr>
            <a:norm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0436"/>
          </a:xfrm>
        </p:spPr>
        <p:txBody>
          <a:bodyPr/>
          <a:lstStyle/>
          <a:p>
            <a:r>
              <a:rPr lang="zh-CN" altLang="en-US" sz="2800" b="1" i="0" dirty="0">
                <a:solidFill>
                  <a:srgbClr val="C9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基础数据类型</a:t>
            </a:r>
            <a:endParaRPr lang="zh-CN" altLang="en-US" sz="2800" dirty="0">
              <a:solidFill>
                <a:srgbClr val="C9151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DC3183-CFFF-0AC1-D648-E7D9A725E580}"/>
              </a:ext>
            </a:extLst>
          </p:cNvPr>
          <p:cNvSpPr txBox="1"/>
          <p:nvPr/>
        </p:nvSpPr>
        <p:spPr>
          <a:xfrm>
            <a:off x="494024" y="1544715"/>
            <a:ext cx="7467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Series </a:t>
            </a:r>
            <a:r>
              <a:rPr lang="zh-CN" altLang="en-US" sz="2400" dirty="0">
                <a:latin typeface="+mn-ea"/>
              </a:rPr>
              <a:t>是一种类似于一维数组的对象，它由一组数据（各种</a:t>
            </a:r>
            <a:r>
              <a:rPr lang="en-US" altLang="zh-CN" sz="2400" dirty="0">
                <a:latin typeface="+mn-ea"/>
              </a:rPr>
              <a:t>NumPy</a:t>
            </a:r>
            <a:r>
              <a:rPr lang="zh-CN" altLang="en-US" sz="2400" dirty="0">
                <a:latin typeface="+mn-ea"/>
              </a:rPr>
              <a:t>数据类型）以及 一组与之相关的数据标签（即索引）组成。仅由一组数据即可产生最简单的 </a:t>
            </a:r>
            <a:r>
              <a:rPr lang="en-US" altLang="zh-CN" sz="2400" dirty="0">
                <a:latin typeface="+mn-ea"/>
              </a:rPr>
              <a:t>series</a:t>
            </a:r>
          </a:p>
          <a:p>
            <a:r>
              <a:rPr lang="en-US" altLang="zh-CN" sz="2400" b="1" dirty="0" err="1">
                <a:latin typeface="+mn-ea"/>
              </a:rPr>
              <a:t>Ex</a:t>
            </a:r>
            <a:r>
              <a:rPr lang="en-US" altLang="zh-CN" sz="2400" dirty="0" err="1">
                <a:latin typeface="+mn-ea"/>
              </a:rPr>
              <a:t>:pd.Series</a:t>
            </a:r>
            <a:r>
              <a:rPr lang="en-US" altLang="zh-CN" sz="2400" dirty="0">
                <a:latin typeface="+mn-ea"/>
              </a:rPr>
              <a:t>([1,2,3,4])    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(S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一定要大写）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Series</a:t>
            </a:r>
            <a:r>
              <a:rPr lang="zh-CN" altLang="en-US" sz="2400" dirty="0">
                <a:latin typeface="+mn-ea"/>
              </a:rPr>
              <a:t>的字符串表现形式为：索引在左边，值在右边。由于我们没有为数据指定索引，于是会自动创建一个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N-1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为数据的长度）的整数型索引。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可以通过 </a:t>
            </a:r>
            <a:r>
              <a:rPr lang="en-US" altLang="zh-CN" sz="2400" dirty="0">
                <a:latin typeface="+mn-ea"/>
              </a:rPr>
              <a:t>Series 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values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index</a:t>
            </a:r>
            <a:r>
              <a:rPr lang="zh-CN" altLang="en-US" sz="2400" dirty="0">
                <a:latin typeface="+mn-ea"/>
              </a:rPr>
              <a:t>属性获取其数组表示形式和索引对象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>
                <a:latin typeface="+mn-ea"/>
              </a:rPr>
              <a:t>Series</a:t>
            </a:r>
            <a:r>
              <a:rPr lang="zh-CN" altLang="en-US" sz="2400" dirty="0">
                <a:latin typeface="+mn-ea"/>
              </a:rPr>
              <a:t>最重要的一个功能是，它会根据运算的索引标签自动对齐数据：</a:t>
            </a:r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86303" cy="49214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 err="1">
                <a:latin typeface="+mn-ea"/>
              </a:rPr>
              <a:t>DataFrame</a:t>
            </a:r>
            <a:r>
              <a:rPr lang="zh-CN" altLang="en-US" sz="2400" dirty="0">
                <a:latin typeface="+mn-ea"/>
              </a:rPr>
              <a:t>是一个表格型的数据结构，它含有一组有序的列，每列可以是不同的值类型（数值、字符串、布尔值等）。</a:t>
            </a:r>
            <a:r>
              <a:rPr lang="en-US" altLang="zh-CN" sz="2400" dirty="0" err="1">
                <a:latin typeface="+mn-ea"/>
              </a:rPr>
              <a:t>DataFrame</a:t>
            </a:r>
            <a:r>
              <a:rPr lang="zh-CN" altLang="en-US" sz="2400" dirty="0">
                <a:latin typeface="+mn-ea"/>
              </a:rPr>
              <a:t>既有行索引也有列索引，。</a:t>
            </a:r>
            <a:r>
              <a:rPr lang="en-US" altLang="zh-CN" sz="2400" dirty="0" err="1">
                <a:latin typeface="+mn-ea"/>
              </a:rPr>
              <a:t>DataFrame</a:t>
            </a:r>
            <a:r>
              <a:rPr lang="zh-CN" altLang="en-US" sz="2400" dirty="0">
                <a:latin typeface="+mn-ea"/>
              </a:rPr>
              <a:t>中的数据是以一个或多个二维块存放的（而不是列表、字典或别的一维数据结构）。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+mn-ea"/>
              </a:rPr>
              <a:t>对于特别大的</a:t>
            </a:r>
            <a:r>
              <a:rPr lang="en-US" altLang="zh-CN" sz="2400" dirty="0" err="1">
                <a:latin typeface="+mn-ea"/>
              </a:rPr>
              <a:t>DataFrame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head</a:t>
            </a:r>
            <a:r>
              <a:rPr lang="zh-CN" altLang="en-US" sz="2400" dirty="0">
                <a:latin typeface="+mn-ea"/>
              </a:rPr>
              <a:t>方法会选取前五行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i="0" dirty="0">
                <a:solidFill>
                  <a:srgbClr val="C9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06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6" y="1548462"/>
            <a:ext cx="7779962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直接用字典导入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导入文件的命令如下：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工具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ADCCDE-FBAE-C1C7-47B0-64FD669A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45" y="2575189"/>
            <a:ext cx="6149622" cy="40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63464" y="1685678"/>
            <a:ext cx="7779962" cy="49214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</a:rPr>
              <a:t>用</a:t>
            </a:r>
            <a:r>
              <a:rPr lang="en-US" altLang="zh-CN" sz="2800" dirty="0">
                <a:latin typeface="+mn-ea"/>
              </a:rPr>
              <a:t>loc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 err="1">
                <a:latin typeface="+mn-ea"/>
              </a:rPr>
              <a:t>iloc</a:t>
            </a:r>
            <a:r>
              <a:rPr lang="zh-CN" altLang="en-US" sz="2800" dirty="0">
                <a:latin typeface="+mn-ea"/>
              </a:rPr>
              <a:t>进行选取，轴标签（</a:t>
            </a:r>
            <a:r>
              <a:rPr lang="en-US" altLang="zh-CN" sz="2800" dirty="0">
                <a:latin typeface="+mn-ea"/>
              </a:rPr>
              <a:t>loc</a:t>
            </a:r>
            <a:r>
              <a:rPr lang="zh-CN" altLang="en-US" sz="2800" dirty="0">
                <a:latin typeface="+mn-ea"/>
              </a:rPr>
              <a:t>）或整数索引（</a:t>
            </a:r>
            <a:r>
              <a:rPr lang="en-US" altLang="zh-CN" sz="2800" dirty="0" err="1">
                <a:latin typeface="+mn-ea"/>
              </a:rPr>
              <a:t>iloc</a:t>
            </a:r>
            <a:r>
              <a:rPr lang="zh-CN" altLang="en-US" sz="2800" dirty="0">
                <a:latin typeface="+mn-ea"/>
              </a:rPr>
              <a:t>），从</a:t>
            </a:r>
            <a:r>
              <a:rPr lang="en-US" altLang="zh-CN" sz="2800" dirty="0" err="1">
                <a:latin typeface="+mn-ea"/>
              </a:rPr>
              <a:t>DataFrame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选择行和列的子集。</a:t>
            </a:r>
            <a:endParaRPr lang="en-US" altLang="zh-CN" sz="2800" dirty="0">
              <a:latin typeface="+mn-ea"/>
            </a:endParaRPr>
          </a:p>
          <a:p>
            <a:pPr marL="0" indent="0" algn="l">
              <a:buNone/>
            </a:pPr>
            <a:endParaRPr lang="zh-CN" alt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数据切片与布尔索引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F20E8-6D0A-BB69-5E36-A14E1B74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02" y="2857811"/>
            <a:ext cx="641659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98774"/>
            <a:ext cx="8372163" cy="49214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2800" dirty="0">
                <a:latin typeface="+mn-ea"/>
              </a:rPr>
              <a:t>matplotlib</a:t>
            </a:r>
            <a:r>
              <a:rPr lang="zh-CN" altLang="en-US" sz="2800" dirty="0">
                <a:latin typeface="+mn-ea"/>
              </a:rPr>
              <a:t>的图像都位于</a:t>
            </a:r>
            <a:r>
              <a:rPr lang="en-US" altLang="zh-CN" sz="2800" dirty="0">
                <a:latin typeface="+mn-ea"/>
              </a:rPr>
              <a:t>Figure</a:t>
            </a:r>
            <a:r>
              <a:rPr lang="zh-CN" altLang="en-US" sz="2800" dirty="0">
                <a:latin typeface="+mn-ea"/>
              </a:rPr>
              <a:t>对象中。可以用</a:t>
            </a:r>
            <a:r>
              <a:rPr lang="en-US" altLang="zh-CN" sz="2800" dirty="0">
                <a:latin typeface="+mn-ea"/>
              </a:rPr>
              <a:t>fig=</a:t>
            </a:r>
            <a:r>
              <a:rPr lang="en-US" altLang="zh-CN" sz="2800" dirty="0" err="1">
                <a:latin typeface="+mn-ea"/>
              </a:rPr>
              <a:t>plt.figure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创建一个新的</a:t>
            </a:r>
            <a:r>
              <a:rPr lang="en-US" altLang="zh-CN" sz="2800" dirty="0">
                <a:latin typeface="+mn-ea"/>
              </a:rPr>
              <a:t>Figure</a:t>
            </a:r>
            <a:r>
              <a:rPr lang="zh-CN" altLang="en-US" sz="2800" dirty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algn="l"/>
            <a:r>
              <a:rPr lang="en-US" altLang="zh-CN" sz="2800" dirty="0" err="1">
                <a:latin typeface="+mn-ea"/>
              </a:rPr>
              <a:t>randn</a:t>
            </a:r>
            <a:r>
              <a:rPr lang="zh-CN" altLang="en-US" sz="2800" dirty="0">
                <a:latin typeface="+mn-ea"/>
              </a:rPr>
              <a:t>是均值为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方差为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的正态分布。</a:t>
            </a:r>
            <a:endParaRPr lang="en-US" altLang="zh-CN" sz="2800" dirty="0">
              <a:latin typeface="+mn-ea"/>
            </a:endParaRPr>
          </a:p>
          <a:p>
            <a:pPr algn="l"/>
            <a:r>
              <a:rPr lang="en-US" altLang="zh-CN" sz="2800" dirty="0" err="1">
                <a:latin typeface="+mn-ea"/>
              </a:rPr>
              <a:t>Cumsum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为累加函数</a:t>
            </a:r>
            <a:endParaRPr lang="en-US" altLang="zh-CN" sz="2800" dirty="0">
              <a:latin typeface="+mn-ea"/>
            </a:endParaRPr>
          </a:p>
          <a:p>
            <a:pPr algn="l"/>
            <a:r>
              <a:rPr lang="en-US" altLang="zh-CN" sz="2800" dirty="0">
                <a:latin typeface="+mn-ea"/>
              </a:rPr>
              <a:t>Seaborn</a:t>
            </a:r>
            <a:r>
              <a:rPr lang="zh-CN" altLang="en-US" sz="2800" dirty="0">
                <a:latin typeface="+mn-ea"/>
              </a:rPr>
              <a:t>是基于</a:t>
            </a:r>
            <a:r>
              <a:rPr lang="en-US" altLang="zh-CN" sz="2800" dirty="0">
                <a:latin typeface="+mn-ea"/>
              </a:rPr>
              <a:t>matplotlib</a:t>
            </a:r>
            <a:r>
              <a:rPr lang="zh-CN" altLang="en-US" sz="2800" dirty="0">
                <a:latin typeface="+mn-ea"/>
              </a:rPr>
              <a:t>的图形可视化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en-US" sz="2800" dirty="0">
                <a:latin typeface="+mn-ea"/>
              </a:rPr>
              <a:t>包。它提供了一种高度交互式界面，便于用户能够做出各种有吸引力的统计图表。</a:t>
            </a:r>
            <a:r>
              <a:rPr lang="en-US" altLang="zh-CN" sz="2800" dirty="0">
                <a:latin typeface="+mn-ea"/>
              </a:rPr>
              <a:t>Seaborn</a:t>
            </a:r>
            <a:r>
              <a:rPr lang="zh-CN" altLang="en-US" sz="2800" dirty="0">
                <a:latin typeface="+mn-ea"/>
              </a:rPr>
              <a:t>是在</a:t>
            </a:r>
            <a:r>
              <a:rPr lang="en-US" altLang="zh-CN" sz="2800" dirty="0">
                <a:latin typeface="+mn-ea"/>
              </a:rPr>
              <a:t>matplotlib</a:t>
            </a:r>
            <a:r>
              <a:rPr lang="zh-CN" altLang="en-US" sz="2800" dirty="0">
                <a:latin typeface="+mn-ea"/>
              </a:rPr>
              <a:t>的基础上进行了更高级的</a:t>
            </a:r>
            <a:r>
              <a:rPr lang="en-US" altLang="zh-CN" sz="2800" dirty="0">
                <a:latin typeface="+mn-ea"/>
              </a:rPr>
              <a:t>API</a:t>
            </a:r>
            <a:r>
              <a:rPr lang="zh-CN" altLang="en-US" sz="2800" dirty="0">
                <a:latin typeface="+mn-ea"/>
              </a:rPr>
              <a:t>封装，从而使得作图更加容易，在大多数情况下使用</a:t>
            </a:r>
            <a:r>
              <a:rPr lang="en-US" altLang="zh-CN" sz="2800" dirty="0">
                <a:latin typeface="+mn-ea"/>
              </a:rPr>
              <a:t>seaborn</a:t>
            </a:r>
            <a:r>
              <a:rPr lang="zh-CN" altLang="en-US" sz="2800" dirty="0">
                <a:latin typeface="+mn-ea"/>
              </a:rPr>
              <a:t>能做出很具有吸引力的图，而使用</a:t>
            </a:r>
            <a:r>
              <a:rPr lang="en-US" altLang="zh-CN" sz="2800" dirty="0">
                <a:latin typeface="+mn-ea"/>
              </a:rPr>
              <a:t>matplotlib</a:t>
            </a:r>
            <a:r>
              <a:rPr lang="zh-CN" altLang="en-US" sz="2800" dirty="0">
                <a:latin typeface="+mn-ea"/>
              </a:rPr>
              <a:t>就能制作具有更多特色的图。应该把</a:t>
            </a:r>
            <a:r>
              <a:rPr lang="en-US" altLang="zh-CN" sz="2800" dirty="0">
                <a:latin typeface="+mn-ea"/>
              </a:rPr>
              <a:t>Seaborn</a:t>
            </a:r>
            <a:r>
              <a:rPr lang="zh-CN" altLang="en-US" sz="2800" dirty="0">
                <a:latin typeface="+mn-ea"/>
              </a:rPr>
              <a:t>视为</a:t>
            </a:r>
            <a:r>
              <a:rPr lang="en-US" altLang="zh-CN" sz="2800" dirty="0">
                <a:latin typeface="+mn-ea"/>
              </a:rPr>
              <a:t>matplotlib</a:t>
            </a:r>
            <a:r>
              <a:rPr lang="zh-CN" altLang="en-US" sz="2800" dirty="0">
                <a:latin typeface="+mn-ea"/>
              </a:rPr>
              <a:t>的补充，而不是替代物。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177810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552FC2-0C98-D5E0-5F7D-22D55581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5" y="1661197"/>
            <a:ext cx="8156832" cy="25159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F89D12-C26C-08F0-FF93-365A1DEC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5" y="4177168"/>
            <a:ext cx="8156832" cy="23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2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2884</TotalTime>
  <Words>439</Words>
  <Application>Microsoft Office PowerPoint</Application>
  <PresentationFormat>全屏显示(4:3)</PresentationFormat>
  <Paragraphs>30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微软雅黑</vt:lpstr>
      <vt:lpstr>Arial</vt:lpstr>
      <vt:lpstr>Arial</vt:lpstr>
      <vt:lpstr>Calibri</vt:lpstr>
      <vt:lpstr>2016-VI主题</vt:lpstr>
      <vt:lpstr>组会</vt:lpstr>
      <vt:lpstr>Pandas数据分析以及可视化</vt:lpstr>
      <vt:lpstr>基础数据类型</vt:lpstr>
      <vt:lpstr>基础数据类型</vt:lpstr>
      <vt:lpstr>IO工具</vt:lpstr>
      <vt:lpstr>数据切片与布尔索引</vt:lpstr>
      <vt:lpstr>数据可视化</vt:lpstr>
      <vt:lpstr>数据可视化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han sshh</cp:lastModifiedBy>
  <cp:revision>84</cp:revision>
  <dcterms:created xsi:type="dcterms:W3CDTF">2016-01-21T16:32:22Z</dcterms:created>
  <dcterms:modified xsi:type="dcterms:W3CDTF">2022-08-03T15:37:09Z</dcterms:modified>
</cp:coreProperties>
</file>