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395" r:id="rId2"/>
    <p:sldId id="364" r:id="rId3"/>
    <p:sldId id="384" r:id="rId4"/>
    <p:sldId id="385" r:id="rId5"/>
    <p:sldId id="386" r:id="rId6"/>
    <p:sldId id="367" r:id="rId7"/>
    <p:sldId id="368" r:id="rId8"/>
    <p:sldId id="387" r:id="rId9"/>
    <p:sldId id="370" r:id="rId10"/>
    <p:sldId id="388" r:id="rId11"/>
    <p:sldId id="389" r:id="rId12"/>
    <p:sldId id="369" r:id="rId13"/>
    <p:sldId id="390" r:id="rId14"/>
    <p:sldId id="405" r:id="rId15"/>
    <p:sldId id="371" r:id="rId16"/>
    <p:sldId id="391" r:id="rId17"/>
    <p:sldId id="403" r:id="rId18"/>
    <p:sldId id="404" r:id="rId19"/>
    <p:sldId id="372" r:id="rId20"/>
    <p:sldId id="373" r:id="rId21"/>
    <p:sldId id="374" r:id="rId22"/>
    <p:sldId id="392" r:id="rId23"/>
    <p:sldId id="401" r:id="rId24"/>
    <p:sldId id="402" r:id="rId25"/>
    <p:sldId id="375" r:id="rId26"/>
    <p:sldId id="393" r:id="rId27"/>
    <p:sldId id="406" r:id="rId28"/>
    <p:sldId id="376" r:id="rId29"/>
    <p:sldId id="383" r:id="rId30"/>
    <p:sldId id="399" r:id="rId31"/>
    <p:sldId id="380" r:id="rId32"/>
    <p:sldId id="400" r:id="rId33"/>
    <p:sldId id="381" r:id="rId34"/>
    <p:sldId id="396" r:id="rId35"/>
    <p:sldId id="397" r:id="rId36"/>
    <p:sldId id="39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95"/>
            <p14:sldId id="364"/>
            <p14:sldId id="384"/>
            <p14:sldId id="385"/>
            <p14:sldId id="386"/>
            <p14:sldId id="367"/>
            <p14:sldId id="368"/>
            <p14:sldId id="387"/>
            <p14:sldId id="370"/>
            <p14:sldId id="388"/>
            <p14:sldId id="389"/>
            <p14:sldId id="369"/>
            <p14:sldId id="390"/>
            <p14:sldId id="405"/>
            <p14:sldId id="371"/>
            <p14:sldId id="391"/>
            <p14:sldId id="403"/>
            <p14:sldId id="404"/>
            <p14:sldId id="372"/>
            <p14:sldId id="373"/>
            <p14:sldId id="374"/>
            <p14:sldId id="392"/>
            <p14:sldId id="401"/>
            <p14:sldId id="402"/>
            <p14:sldId id="375"/>
            <p14:sldId id="393"/>
            <p14:sldId id="406"/>
            <p14:sldId id="376"/>
            <p14:sldId id="383"/>
            <p14:sldId id="399"/>
            <p14:sldId id="380"/>
            <p14:sldId id="400"/>
            <p14:sldId id="381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ABF"/>
    <a:srgbClr val="2379BF"/>
    <a:srgbClr val="C9E7A7"/>
    <a:srgbClr val="FF5B5B"/>
    <a:srgbClr val="669900"/>
    <a:srgbClr val="8BB0CF"/>
    <a:srgbClr val="7AA5C8"/>
    <a:srgbClr val="42739C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4" autoAdjust="0"/>
    <p:restoredTop sz="99346" autoAdjust="0"/>
  </p:normalViewPr>
  <p:slideViewPr>
    <p:cSldViewPr>
      <p:cViewPr varScale="1">
        <p:scale>
          <a:sx n="103" d="100"/>
          <a:sy n="103" d="100"/>
        </p:scale>
        <p:origin x="10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99005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객체의 기본 개념을 간단히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브라우저가 제공하는 기본 객체</a:t>
            </a:r>
            <a:r>
              <a:rPr lang="en-US" altLang="ko-KR" dirty="0"/>
              <a:t>(</a:t>
            </a:r>
            <a:r>
              <a:rPr lang="ko-KR" altLang="en-US" dirty="0"/>
              <a:t>코어 객체</a:t>
            </a:r>
            <a:r>
              <a:rPr lang="en-US" altLang="ko-KR" dirty="0"/>
              <a:t>)</a:t>
            </a:r>
            <a:r>
              <a:rPr lang="ko-KR" altLang="en-US" dirty="0"/>
              <a:t>들의 종류를 알고 사용할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Date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배열을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Array </a:t>
            </a:r>
            <a:r>
              <a:rPr lang="ko-KR" altLang="en-US" dirty="0"/>
              <a:t>객체를 이용하여</a:t>
            </a:r>
            <a:r>
              <a:rPr lang="en-US" altLang="ko-KR" dirty="0"/>
              <a:t> </a:t>
            </a:r>
            <a:r>
              <a:rPr lang="ko-KR" altLang="en-US" dirty="0"/>
              <a:t>배열을 만들고 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Math </a:t>
            </a:r>
            <a:r>
              <a:rPr lang="ko-KR" altLang="en-US" dirty="0"/>
              <a:t>객체를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자바스크립트 코어객체와 배열</a:t>
            </a:r>
          </a:p>
        </p:txBody>
      </p:sp>
    </p:spTree>
    <p:extLst>
      <p:ext uri="{BB962C8B-B14F-4D97-AF65-F5344CB8AC3E}">
        <p14:creationId xmlns:p14="http://schemas.microsoft.com/office/powerpoint/2010/main" val="363955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배열 만들기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초기 값을 가진 배열 생성</a:t>
            </a:r>
            <a:endParaRPr lang="en-US" altLang="ko-KR" sz="2000" dirty="0"/>
          </a:p>
          <a:p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/>
              <a:t>초기화되지 않은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일정 크기의 배열 생성 후 나중에 원소 값 저장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빈 배열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원소 개수를 예상할 수 없는 경우</a:t>
            </a:r>
          </a:p>
          <a:p>
            <a:pPr lvl="0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1851825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320729"/>
            <a:ext cx="55446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week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Array(7);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03648" y="3699029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week[6]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5691527"/>
            <a:ext cx="554473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Array();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빈 배열 생성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06318" y="6093296"/>
            <a:ext cx="554194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week[0]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week[1]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”;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week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크기 자동으로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46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배열의 원소 개수</a:t>
            </a:r>
            <a:r>
              <a:rPr lang="en-US" altLang="ko-KR" dirty="0"/>
              <a:t>, length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크기 </a:t>
            </a:r>
            <a:r>
              <a:rPr lang="en-US" altLang="ko-KR" dirty="0"/>
              <a:t>: Array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사용자가 임의로 값 변경 가능</a:t>
            </a:r>
            <a:endParaRPr lang="en-US" altLang="ko-KR" dirty="0"/>
          </a:p>
          <a:p>
            <a:pPr lvl="2"/>
            <a:r>
              <a:rPr lang="en-US" altLang="ko-KR" dirty="0"/>
              <a:t>length </a:t>
            </a:r>
            <a:r>
              <a:rPr lang="ko-KR" altLang="en-US" dirty="0" err="1"/>
              <a:t>프로퍼티는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객체에 의해 자동 관리</a:t>
            </a:r>
            <a:endParaRPr lang="en-US" altLang="ko-KR" dirty="0"/>
          </a:p>
          <a:p>
            <a:pPr lvl="2"/>
            <a:r>
              <a:rPr lang="ko-KR" altLang="en-US" dirty="0"/>
              <a:t>사용자가 임의로 값 변경 가능</a:t>
            </a:r>
            <a:endParaRPr lang="en-US" altLang="ko-KR" dirty="0"/>
          </a:p>
          <a:p>
            <a:pPr lvl="3"/>
            <a:r>
              <a:rPr lang="ko-KR" altLang="en-US" dirty="0"/>
              <a:t>배열의 크기를 줄이거나 늘일 수 있음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648072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plots = [-20, -5, 0, 15, 20];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week = new Array(“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week.length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4509120"/>
            <a:ext cx="518457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10; 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으로 늘어남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plots.length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2; // plots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로 줄어 들어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	          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처음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개의 원소 외에는 모두 삭제 됨</a:t>
            </a:r>
          </a:p>
        </p:txBody>
      </p:sp>
    </p:spTree>
    <p:extLst>
      <p:ext uri="{BB962C8B-B14F-4D97-AF65-F5344CB8AC3E}">
        <p14:creationId xmlns:p14="http://schemas.microsoft.com/office/powerpoint/2010/main" val="133263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5881" y="1484784"/>
            <a:ext cx="568863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&lt;title&gt;Array </a:t>
            </a:r>
            <a:r>
              <a:rPr lang="ko-KR" altLang="en-US" sz="1200" dirty="0"/>
              <a:t>객체로 배열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&lt;h3&gt;Array </a:t>
            </a:r>
            <a:r>
              <a:rPr lang="ko-KR" altLang="en-US" sz="1200" dirty="0"/>
              <a:t>객체로 배열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200" b="1" dirty="0"/>
              <a:t> degrees = new Array(); </a:t>
            </a:r>
            <a:r>
              <a:rPr lang="en-US" altLang="ko-KR" sz="1200" dirty="0"/>
              <a:t>// </a:t>
            </a:r>
            <a:r>
              <a:rPr lang="ko-KR" altLang="en-US" sz="1200" dirty="0"/>
              <a:t>빈 배열 생성</a:t>
            </a:r>
          </a:p>
          <a:p>
            <a:pPr defTabSz="180000"/>
            <a:r>
              <a:rPr lang="en-US" altLang="ko-KR" sz="1200" dirty="0"/>
              <a:t>	degrees[0] = 15.1;</a:t>
            </a:r>
          </a:p>
          <a:p>
            <a:pPr defTabSz="180000"/>
            <a:r>
              <a:rPr lang="en-US" altLang="ko-KR" sz="1200" dirty="0"/>
              <a:t>	degrees[1] = 15.4; </a:t>
            </a:r>
          </a:p>
          <a:p>
            <a:pPr defTabSz="180000"/>
            <a:r>
              <a:rPr lang="en-US" altLang="ko-KR" sz="1200" dirty="0"/>
              <a:t>	degrees[2] = 16.1;</a:t>
            </a:r>
          </a:p>
          <a:p>
            <a:pPr defTabSz="180000"/>
            <a:r>
              <a:rPr lang="en-US" altLang="ko-KR" sz="1200" dirty="0"/>
              <a:t>	degrees[3] = 17.5; </a:t>
            </a:r>
          </a:p>
          <a:p>
            <a:pPr defTabSz="180000"/>
            <a:r>
              <a:rPr lang="en-US" altLang="ko-KR" sz="1200" dirty="0"/>
              <a:t>	degrees[4] = 19.2;</a:t>
            </a:r>
          </a:p>
          <a:p>
            <a:pPr defTabSz="180000"/>
            <a:r>
              <a:rPr lang="en-US" altLang="ko-KR" sz="1200" dirty="0"/>
              <a:t>	degrees[5] = 21.4;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let sum = 0; </a:t>
            </a:r>
          </a:p>
          <a:p>
            <a:pPr defTabSz="180000"/>
            <a:r>
              <a:rPr lang="en-US" altLang="ko-KR" sz="1200" b="1" dirty="0"/>
              <a:t>	for(let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degrees.length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sum += degrees[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평균 온도는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+</a:t>
            </a:r>
            <a:r>
              <a:rPr lang="en-US" altLang="ko-KR" sz="1200" b="1" dirty="0"/>
              <a:t> sum/</a:t>
            </a:r>
            <a:r>
              <a:rPr lang="en-US" altLang="ko-KR" sz="1200" b="1" dirty="0" err="1"/>
              <a:t>degrees.length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A6D01D-EFBF-467B-B43C-F9F98E2D4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82" y="2737489"/>
            <a:ext cx="3127134" cy="205497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7-3 Array </a:t>
            </a:r>
            <a:r>
              <a:rPr lang="ko-KR" altLang="en-US" dirty="0"/>
              <a:t>객체로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9850" y="5964897"/>
            <a:ext cx="1536286" cy="272415"/>
          </a:xfrm>
          <a:prstGeom prst="wedgeRoundRectCallout">
            <a:avLst>
              <a:gd name="adj1" fmla="val -43133"/>
              <a:gd name="adj2" fmla="val -1181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</a:t>
            </a:r>
            <a:r>
              <a:rPr lang="en-US" altLang="ko-KR" sz="1000" dirty="0"/>
              <a:t>degrees</a:t>
            </a:r>
            <a:r>
              <a:rPr lang="ko-KR" altLang="en-US" sz="1000" dirty="0"/>
              <a:t>의 크기</a:t>
            </a:r>
            <a:r>
              <a:rPr lang="en-US" altLang="ko-KR" sz="1000" dirty="0"/>
              <a:t>, 6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382396" y="4596745"/>
            <a:ext cx="1325508" cy="272415"/>
          </a:xfrm>
          <a:prstGeom prst="wedgeRoundRectCallout">
            <a:avLst>
              <a:gd name="adj1" fmla="val -38797"/>
              <a:gd name="adj2" fmla="val 1043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배열 크기만큼 루프</a:t>
            </a:r>
          </a:p>
        </p:txBody>
      </p:sp>
    </p:spTree>
    <p:extLst>
      <p:ext uri="{BB962C8B-B14F-4D97-AF65-F5344CB8AC3E}">
        <p14:creationId xmlns:p14="http://schemas.microsoft.com/office/powerpoint/2010/main" val="124613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배열의 특징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z="2000" dirty="0"/>
              <a:t>배열은 </a:t>
            </a:r>
            <a:r>
              <a:rPr lang="en-US" altLang="ko-KR" sz="2000" dirty="0"/>
              <a:t>Array </a:t>
            </a:r>
            <a:r>
              <a:rPr lang="ko-KR" altLang="en-US" sz="2000" dirty="0"/>
              <a:t>객체</a:t>
            </a:r>
            <a:endParaRPr lang="en-US" altLang="ko-KR" sz="2000" dirty="0"/>
          </a:p>
          <a:p>
            <a:pPr lvl="1"/>
            <a:r>
              <a:rPr lang="en-US" altLang="ko-KR" sz="1800" dirty="0"/>
              <a:t>[]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생성해도 </a:t>
            </a:r>
            <a:r>
              <a:rPr lang="en-US" altLang="ko-KR" sz="1800" dirty="0"/>
              <a:t>Array </a:t>
            </a:r>
            <a:r>
              <a:rPr lang="ko-KR" altLang="en-US" sz="1800" dirty="0"/>
              <a:t>객체로 다루어짐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배열에 여러 타입의 데이터 섞여 저장 가능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43608" y="2996952"/>
            <a:ext cx="61206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any = new Array(5); 			// 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개의 원소를 가진 배열 생성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any[0] = 0;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any[1] = 5.5;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any[2] =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벡터”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any[3] = new Date(); 				// 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저장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any[4]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function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convertFunction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주소 저장</a:t>
            </a:r>
          </a:p>
        </p:txBody>
      </p:sp>
    </p:spTree>
    <p:extLst>
      <p:ext uri="{BB962C8B-B14F-4D97-AF65-F5344CB8AC3E}">
        <p14:creationId xmlns:p14="http://schemas.microsoft.com/office/powerpoint/2010/main" val="73896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50411-4157-499E-8D47-753DB873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83E66E4-E6AC-49BC-AAF3-71816E01470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6" y="1841253"/>
            <a:ext cx="8725192" cy="432405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7BB88-FBC3-49BA-A62C-3D2CC436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8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64F9D1-4962-48F8-9DCC-7272C0FA5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65" y="1844823"/>
            <a:ext cx="2677262" cy="445827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7–4 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004812"/>
            <a:ext cx="4392488" cy="57708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-8"&gt;&lt;title&gt;Array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function </a:t>
            </a:r>
            <a:r>
              <a:rPr lang="en-US" altLang="ko-KR" sz="900" b="1" dirty="0" err="1"/>
              <a:t>pr</a:t>
            </a:r>
            <a:r>
              <a:rPr lang="en-US" altLang="ko-KR" sz="900" b="1" dirty="0"/>
              <a:t>(</a:t>
            </a:r>
            <a:r>
              <a:rPr lang="en-US" altLang="ko-KR" sz="900" b="1" dirty="0" err="1"/>
              <a:t>msg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arr</a:t>
            </a:r>
            <a:r>
              <a:rPr lang="en-US" altLang="ko-KR" sz="900" b="1" dirty="0"/>
              <a:t>) { 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msg</a:t>
            </a:r>
            <a:r>
              <a:rPr lang="en-US" altLang="ko-KR" sz="900" dirty="0"/>
              <a:t> + </a:t>
            </a:r>
            <a:r>
              <a:rPr lang="en-US" altLang="ko-KR" sz="900" dirty="0" err="1"/>
              <a:t>arr.toString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 }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&lt;h3&gt;Array </a:t>
            </a:r>
            <a:r>
              <a:rPr lang="ko-KR" altLang="en-US" sz="900" dirty="0"/>
              <a:t>객체의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활용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let a = new Array("</a:t>
            </a:r>
            <a:r>
              <a:rPr lang="ko-KR" altLang="en-US" sz="900" b="1" dirty="0"/>
              <a:t>황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김</a:t>
            </a:r>
            <a:r>
              <a:rPr lang="en-US" altLang="ko-KR" sz="900" b="1" dirty="0"/>
              <a:t>", "</a:t>
            </a:r>
            <a:r>
              <a:rPr lang="ko-KR" altLang="en-US" sz="900" b="1" dirty="0"/>
              <a:t>이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let b = new Array("</a:t>
            </a:r>
            <a:r>
              <a:rPr lang="ko-KR" altLang="en-US" sz="900" b="1" dirty="0"/>
              <a:t>박</a:t>
            </a:r>
            <a:r>
              <a:rPr lang="en-US" altLang="ko-KR" sz="900" b="1" dirty="0"/>
              <a:t>");</a:t>
            </a:r>
          </a:p>
          <a:p>
            <a:pPr defTabSz="180000"/>
            <a:r>
              <a:rPr lang="en-US" altLang="ko-KR" sz="900" b="1" dirty="0"/>
              <a:t>	let c;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a = ", a);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</a:t>
            </a:r>
            <a:r>
              <a:rPr lang="ko-KR" altLang="en-US" sz="900" dirty="0"/>
              <a:t>배열 </a:t>
            </a:r>
            <a:r>
              <a:rPr lang="en-US" altLang="ko-KR" sz="900" dirty="0"/>
              <a:t>b = ", b);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a.concat</a:t>
            </a:r>
            <a:r>
              <a:rPr lang="en-US" altLang="ko-KR" sz="900" b="1" dirty="0"/>
              <a:t>(b); </a:t>
            </a:r>
            <a:r>
              <a:rPr lang="en-US" altLang="ko-KR" sz="900" dirty="0"/>
              <a:t>// c</a:t>
            </a:r>
            <a:r>
              <a:rPr lang="ko-KR" altLang="en-US" sz="900" dirty="0"/>
              <a:t>는 </a:t>
            </a:r>
            <a:r>
              <a:rPr lang="en-US" altLang="ko-KR" sz="900" dirty="0"/>
              <a:t>a</a:t>
            </a:r>
            <a:r>
              <a:rPr lang="ko-KR" altLang="en-US" sz="900" dirty="0"/>
              <a:t>와 </a:t>
            </a:r>
            <a:r>
              <a:rPr lang="en-US" altLang="ko-KR" sz="900" dirty="0"/>
              <a:t>b</a:t>
            </a:r>
            <a:r>
              <a:rPr lang="ko-KR" altLang="en-US" sz="900" dirty="0"/>
              <a:t>를 연결한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a.concat</a:t>
            </a:r>
            <a:r>
              <a:rPr lang="en-US" altLang="ko-KR" sz="900" dirty="0"/>
              <a:t>(b)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a.join</a:t>
            </a:r>
            <a:r>
              <a:rPr lang="en-US" altLang="ko-KR" sz="900" b="1" dirty="0"/>
              <a:t>("##"); </a:t>
            </a:r>
            <a:r>
              <a:rPr lang="en-US" altLang="ko-KR" sz="900" dirty="0"/>
              <a:t>// c</a:t>
            </a:r>
            <a:r>
              <a:rPr lang="ko-KR" altLang="en-US" sz="900" dirty="0"/>
              <a:t>는 배열 </a:t>
            </a:r>
            <a:r>
              <a:rPr lang="en-US" altLang="ko-KR" sz="900" dirty="0"/>
              <a:t>a</a:t>
            </a:r>
            <a:r>
              <a:rPr lang="ko-KR" altLang="en-US" sz="900" dirty="0"/>
              <a:t>를 연결한 문자열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 = </a:t>
            </a:r>
            <a:r>
              <a:rPr lang="en-US" altLang="ko-KR" sz="900" dirty="0" err="1"/>
              <a:t>a.join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a.reverse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</a:t>
            </a:r>
            <a:r>
              <a:rPr lang="ko-KR" altLang="en-US" sz="900" dirty="0"/>
              <a:t>로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a.reverse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a.slice</a:t>
            </a:r>
            <a:r>
              <a:rPr lang="en-US" altLang="ko-KR" sz="900" b="1" dirty="0"/>
              <a:t>(1, 2); </a:t>
            </a:r>
            <a:r>
              <a:rPr lang="en-US" altLang="ko-KR" sz="900" dirty="0"/>
              <a:t>// c</a:t>
            </a:r>
            <a:r>
              <a:rPr lang="ko-KR" altLang="en-US" sz="900" dirty="0"/>
              <a:t>는 새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a.slice</a:t>
            </a:r>
            <a:r>
              <a:rPr lang="en-US" altLang="ko-KR" sz="900" dirty="0"/>
              <a:t>(1, 2)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a.sort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</a:t>
            </a:r>
            <a:r>
              <a:rPr lang="ko-KR" altLang="en-US" sz="900" dirty="0"/>
              <a:t>는 </a:t>
            </a:r>
            <a:r>
              <a:rPr lang="en-US" altLang="ko-KR" sz="900" dirty="0"/>
              <a:t>a </a:t>
            </a:r>
            <a:r>
              <a:rPr lang="ko-KR" altLang="en-US" sz="900" dirty="0"/>
              <a:t>자체 변경</a:t>
            </a:r>
            <a:r>
              <a:rPr lang="en-US" altLang="ko-KR" sz="900" dirty="0"/>
              <a:t>. c</a:t>
            </a:r>
            <a:r>
              <a:rPr lang="ko-KR" altLang="en-US" sz="900" dirty="0"/>
              <a:t>는 배열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c = ", c);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pr</a:t>
            </a:r>
            <a:r>
              <a:rPr lang="en-US" altLang="ko-KR" sz="900" dirty="0"/>
              <a:t>("c= </a:t>
            </a:r>
            <a:r>
              <a:rPr lang="en-US" altLang="ko-KR" sz="900" dirty="0" err="1"/>
              <a:t>a.sort</a:t>
            </a:r>
            <a:r>
              <a:rPr lang="en-US" altLang="ko-KR" sz="900" dirty="0"/>
              <a:t>() </a:t>
            </a:r>
            <a:r>
              <a:rPr lang="ko-KR" altLang="en-US" sz="900" dirty="0"/>
              <a:t>후 </a:t>
            </a:r>
            <a:r>
              <a:rPr lang="en-US" altLang="ko-KR" sz="900" dirty="0"/>
              <a:t>a = ", a);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	c = </a:t>
            </a:r>
            <a:r>
              <a:rPr lang="en-US" altLang="ko-KR" sz="900" b="1" dirty="0" err="1"/>
              <a:t>a.toString</a:t>
            </a:r>
            <a:r>
              <a:rPr lang="en-US" altLang="ko-KR" sz="900" b="1" dirty="0"/>
              <a:t>(); </a:t>
            </a:r>
            <a:r>
              <a:rPr lang="en-US" altLang="ko-KR" sz="900" dirty="0"/>
              <a:t>// </a:t>
            </a:r>
            <a:r>
              <a:rPr lang="en-US" altLang="ko-KR" sz="900" dirty="0" err="1"/>
              <a:t>toString</a:t>
            </a:r>
            <a:r>
              <a:rPr lang="en-US" altLang="ko-KR" sz="900" dirty="0"/>
              <a:t>()</a:t>
            </a:r>
            <a:r>
              <a:rPr lang="ko-KR" altLang="en-US" sz="900" dirty="0"/>
              <a:t>은 원소 사이에 </a:t>
            </a:r>
            <a:r>
              <a:rPr lang="en-US" altLang="ko-KR" sz="900" dirty="0"/>
              <a:t>","</a:t>
            </a:r>
            <a:r>
              <a:rPr lang="ko-KR" altLang="en-US" sz="900" dirty="0"/>
              <a:t>를 넣어  문자열 생성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</a:t>
            </a:r>
            <a:r>
              <a:rPr lang="en-US" altLang="ko-KR" sz="900" dirty="0" err="1"/>
              <a:t>a.toString</a:t>
            </a:r>
            <a:r>
              <a:rPr lang="en-US" altLang="ko-KR" sz="900" dirty="0"/>
              <a:t>() : " + c); // c </a:t>
            </a:r>
            <a:r>
              <a:rPr lang="ko-KR" altLang="en-US" sz="900" dirty="0"/>
              <a:t>는 문자열</a:t>
            </a:r>
            <a:endParaRPr lang="en-US" altLang="ko-KR" sz="900" dirty="0"/>
          </a:p>
          <a:p>
            <a:pPr defTabSz="180000"/>
            <a:r>
              <a:rPr lang="en-US" altLang="ko-KR" sz="900" dirty="0"/>
              <a:t>&lt;/script&gt;&lt;/body&gt;&lt;/html&gt;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8563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시간 정보를 담는 객체</a:t>
            </a:r>
            <a:endParaRPr lang="en-US" altLang="ko-KR" dirty="0"/>
          </a:p>
          <a:p>
            <a:pPr lvl="1"/>
            <a:r>
              <a:rPr lang="ko-KR" altLang="en-US" dirty="0"/>
              <a:t>현재 시간 정보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학기 시작일 </a:t>
            </a:r>
            <a:r>
              <a:rPr lang="en-US" altLang="ko-KR" dirty="0"/>
              <a:t>2017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일의 날짜 기억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Date </a:t>
            </a:r>
            <a:r>
              <a:rPr lang="ko-KR" altLang="en-US" dirty="0"/>
              <a:t>객체 활용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64904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now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날짜와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값으로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초기화된 객체 생성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19024" y="3335892"/>
            <a:ext cx="698477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startDay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 Date(2017, 2, 1)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월을 뜻함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4983" y="4581128"/>
            <a:ext cx="697216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now = new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2017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15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 저녁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48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분이라면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date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now.getDate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 날짜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date = 15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hour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now.getHours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지금 시간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hour = 20</a:t>
            </a:r>
          </a:p>
        </p:txBody>
      </p:sp>
    </p:spTree>
    <p:extLst>
      <p:ext uri="{BB962C8B-B14F-4D97-AF65-F5344CB8AC3E}">
        <p14:creationId xmlns:p14="http://schemas.microsoft.com/office/powerpoint/2010/main" val="109715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A8CE0-4103-484A-9424-88C2A6AF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67021F-A576-48D8-96AF-24D53B48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7" y="476672"/>
            <a:ext cx="9144000" cy="22915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0168A9-612E-4187-A2A0-1BFD17B8B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6095"/>
            <a:ext cx="9144000" cy="20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4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F1E14-E114-4F1D-A5F1-978BD7E9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CD9498-E031-451A-A4A8-6EE03D374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8071"/>
            <a:ext cx="9144000" cy="47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10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7–5 Date </a:t>
            </a:r>
            <a:r>
              <a:rPr lang="ko-KR" altLang="en-US" dirty="0"/>
              <a:t>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1484784"/>
            <a:ext cx="4824536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&lt;h3&gt;Date </a:t>
            </a:r>
            <a:r>
              <a:rPr lang="ko-KR" altLang="en-US" sz="1200" dirty="0"/>
              <a:t>객체로 현재 시간 알아내기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let now = new Date();</a:t>
            </a:r>
            <a:r>
              <a:rPr lang="en-US" altLang="ko-KR" sz="1200" dirty="0"/>
              <a:t> // </a:t>
            </a:r>
            <a:r>
              <a:rPr lang="ko-KR" altLang="en-US" sz="1200" dirty="0"/>
              <a:t>현재 시간 값을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now.toUTCString</a:t>
            </a:r>
            <a:r>
              <a:rPr lang="en-US" altLang="ko-KR" sz="1200" b="1" dirty="0"/>
              <a:t>()</a:t>
            </a:r>
          </a:p>
          <a:p>
            <a:pPr defTabSz="180000"/>
            <a:r>
              <a:rPr lang="en-US" altLang="ko-KR" sz="1200" dirty="0"/>
              <a:t>				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now.getFullYear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년도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now.getMonth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+ 1 + "</a:t>
            </a:r>
            <a:r>
              <a:rPr lang="ko-KR" altLang="en-US" sz="1200" dirty="0"/>
              <a:t>월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now.getDate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일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now.getHours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시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now.getMinutes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분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now.getSeconds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b="1" dirty="0" err="1"/>
              <a:t>now.getMilliseconds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+ "</a:t>
            </a:r>
            <a:r>
              <a:rPr lang="ko-KR" altLang="en-US" sz="1200" dirty="0" err="1"/>
              <a:t>밀리초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let next = </a:t>
            </a:r>
            <a:r>
              <a:rPr lang="en-US" altLang="ko-KR" sz="1200" b="1" dirty="0"/>
              <a:t>new Date(2023, 7, 15, 12, 12, 12);</a:t>
            </a:r>
            <a:r>
              <a:rPr lang="en-US" altLang="ko-KR" sz="1200" dirty="0"/>
              <a:t> // 7</a:t>
            </a:r>
            <a:r>
              <a:rPr lang="ko-KR" altLang="en-US" sz="1200" dirty="0"/>
              <a:t>은 </a:t>
            </a:r>
            <a:r>
              <a:rPr lang="en-US" altLang="ko-KR" sz="1200" dirty="0"/>
              <a:t>8</a:t>
            </a:r>
            <a:r>
              <a:rPr lang="ko-KR" altLang="en-US" sz="1200" dirty="0"/>
              <a:t>월</a:t>
            </a:r>
          </a:p>
          <a:p>
            <a:pPr defTabSz="180000"/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next.toLocaleString</a:t>
            </a:r>
            <a:r>
              <a:rPr lang="en-US" altLang="ko-KR" sz="1200" dirty="0"/>
              <a:t>() : "</a:t>
            </a:r>
          </a:p>
          <a:p>
            <a:pPr defTabSz="180000"/>
            <a:r>
              <a:rPr lang="en-US" altLang="ko-KR" sz="1200" dirty="0"/>
              <a:t>				+ </a:t>
            </a:r>
            <a:r>
              <a:rPr lang="en-US" altLang="ko-KR" sz="1200" b="1" dirty="0" err="1"/>
              <a:t>next.toLocaleString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84784"/>
            <a:ext cx="2520109" cy="4147566"/>
          </a:xfrm>
          <a:prstGeom prst="rect">
            <a:avLst/>
          </a:prstGeom>
          <a:ln w="6350">
            <a:solidFill>
              <a:srgbClr val="247ABF"/>
            </a:solidFill>
          </a:ln>
        </p:spPr>
      </p:pic>
    </p:spTree>
    <p:extLst>
      <p:ext uri="{BB962C8B-B14F-4D97-AF65-F5344CB8AC3E}">
        <p14:creationId xmlns:p14="http://schemas.microsoft.com/office/powerpoint/2010/main" val="391931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 개념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현실 세계는 객체들의 집합</a:t>
            </a:r>
            <a:endParaRPr lang="en-US" altLang="ko-KR" dirty="0"/>
          </a:p>
          <a:p>
            <a:pPr lvl="1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책상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TV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객체는 자신만의 고유한 구성 속성</a:t>
            </a:r>
            <a:endParaRPr lang="en-US" altLang="ko-KR" dirty="0"/>
          </a:p>
          <a:p>
            <a:pPr lvl="2"/>
            <a:r>
              <a:rPr lang="ko-KR" altLang="en-US" dirty="0"/>
              <a:t>자동차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오렌지</a:t>
            </a:r>
            <a:r>
              <a:rPr lang="en-US" altLang="ko-KR" dirty="0"/>
              <a:t>, </a:t>
            </a:r>
            <a:r>
              <a:rPr lang="ko-KR" altLang="en-US" dirty="0"/>
              <a:t>배기량</a:t>
            </a:r>
            <a:r>
              <a:rPr lang="en-US" altLang="ko-KR" dirty="0"/>
              <a:t>:3000CC, </a:t>
            </a:r>
            <a:r>
              <a:rPr lang="ko-KR" altLang="en-US" dirty="0"/>
              <a:t>제조사</a:t>
            </a:r>
            <a:r>
              <a:rPr lang="en-US" altLang="ko-KR" dirty="0"/>
              <a:t>:</a:t>
            </a:r>
            <a:r>
              <a:rPr lang="ko-KR" altLang="en-US" dirty="0"/>
              <a:t>한성</a:t>
            </a:r>
            <a:r>
              <a:rPr lang="en-US" altLang="ko-KR" dirty="0"/>
              <a:t>, </a:t>
            </a:r>
            <a:r>
              <a:rPr lang="ko-KR" altLang="en-US" dirty="0"/>
              <a:t>번호</a:t>
            </a:r>
            <a:r>
              <a:rPr lang="en-US" altLang="ko-KR" dirty="0"/>
              <a:t>:</a:t>
            </a:r>
            <a:r>
              <a:rPr lang="ko-KR" altLang="en-US" dirty="0"/>
              <a:t>서울</a:t>
            </a:r>
            <a:r>
              <a:rPr lang="en-US" altLang="ko-KR" dirty="0"/>
              <a:t>1-1&gt;</a:t>
            </a:r>
          </a:p>
          <a:p>
            <a:pPr lvl="2"/>
            <a:r>
              <a:rPr lang="en-US" altLang="ko-KR" dirty="0" err="1"/>
              <a:t>사람</a:t>
            </a:r>
            <a:r>
              <a:rPr lang="en-US" altLang="ko-KR" dirty="0"/>
              <a:t>: &lt;</a:t>
            </a:r>
            <a:r>
              <a:rPr lang="en-US" altLang="ko-KR" dirty="0" err="1"/>
              <a:t>이름:이재문</a:t>
            </a:r>
            <a:r>
              <a:rPr lang="en-US" altLang="ko-KR" dirty="0"/>
              <a:t>, 나이:20, </a:t>
            </a:r>
            <a:r>
              <a:rPr lang="en-US" altLang="ko-KR" dirty="0" err="1"/>
              <a:t>성별:남</a:t>
            </a:r>
            <a:r>
              <a:rPr lang="en-US" altLang="ko-KR" dirty="0"/>
              <a:t>, </a:t>
            </a:r>
            <a:r>
              <a:rPr lang="en-US" altLang="ko-KR" dirty="0" err="1"/>
              <a:t>주소:서울</a:t>
            </a:r>
            <a:r>
              <a:rPr lang="en-US" altLang="ko-KR" dirty="0"/>
              <a:t>&gt;</a:t>
            </a:r>
          </a:p>
          <a:p>
            <a:pPr lvl="2"/>
            <a:r>
              <a:rPr lang="ko-KR" altLang="en-US" dirty="0"/>
              <a:t>은행계좌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소유자</a:t>
            </a:r>
            <a:r>
              <a:rPr lang="en-US" altLang="ko-KR" dirty="0"/>
              <a:t>:</a:t>
            </a:r>
            <a:r>
              <a:rPr lang="ko-KR" altLang="en-US" dirty="0"/>
              <a:t>황기태</a:t>
            </a:r>
            <a:r>
              <a:rPr lang="en-US" altLang="ko-KR" dirty="0"/>
              <a:t>, </a:t>
            </a:r>
            <a:r>
              <a:rPr lang="ko-KR" altLang="en-US" dirty="0"/>
              <a:t>계좌번호</a:t>
            </a:r>
            <a:r>
              <a:rPr lang="en-US" altLang="ko-KR" dirty="0"/>
              <a:t>:111, </a:t>
            </a:r>
            <a:r>
              <a:rPr lang="ko-KR" altLang="en-US" dirty="0"/>
              <a:t>잔액</a:t>
            </a:r>
            <a:r>
              <a:rPr lang="en-US" altLang="ko-KR" dirty="0"/>
              <a:t>:35000</a:t>
            </a:r>
            <a:r>
              <a:rPr lang="ko-KR" altLang="en-US" dirty="0"/>
              <a:t>원</a:t>
            </a:r>
            <a:r>
              <a:rPr lang="en-US" altLang="ko-KR" dirty="0"/>
              <a:t>&gt;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61048"/>
            <a:ext cx="5656230" cy="24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12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1556792"/>
            <a:ext cx="568863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방문 시간에 따라 변하는 배경색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페이지 방문 초시간이  짝수이면 </a:t>
            </a:r>
            <a:r>
              <a:rPr lang="en-US" altLang="ko-KR" sz="1200" dirty="0"/>
              <a:t>violet, </a:t>
            </a:r>
            <a:r>
              <a:rPr lang="ko-KR" altLang="en-US" sz="1200" dirty="0"/>
              <a:t>홀수이면 </a:t>
            </a:r>
            <a:r>
              <a:rPr lang="en-US" altLang="ko-KR" sz="1200" dirty="0" err="1"/>
              <a:t>lightskyblue</a:t>
            </a:r>
            <a:r>
              <a:rPr lang="en-US" altLang="ko-KR" sz="1200" dirty="0"/>
              <a:t> </a:t>
            </a:r>
            <a:r>
              <a:rPr lang="ko-KR" altLang="en-US" sz="1200" dirty="0"/>
              <a:t>배경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let current = new Date(); </a:t>
            </a:r>
            <a:r>
              <a:rPr lang="en-US" altLang="ko-KR" sz="1200" dirty="0"/>
              <a:t>// </a:t>
            </a:r>
            <a:r>
              <a:rPr lang="ko-KR" altLang="en-US" sz="1200" dirty="0"/>
              <a:t>현재 시간을 가진 </a:t>
            </a:r>
            <a:r>
              <a:rPr lang="en-US" altLang="ko-KR" sz="1200" dirty="0"/>
              <a:t>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current.getSeconds</a:t>
            </a:r>
            <a:r>
              <a:rPr lang="en-US" altLang="ko-KR" sz="1200" b="1" dirty="0"/>
              <a:t>() % 2</a:t>
            </a:r>
            <a:r>
              <a:rPr lang="en-US" altLang="ko-KR" sz="1200" dirty="0"/>
              <a:t> == 0)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"violet";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document.body.style.backgroundColor</a:t>
            </a:r>
            <a:r>
              <a:rPr lang="en-US" altLang="ko-KR" sz="1200" b="1" dirty="0"/>
              <a:t> = "</a:t>
            </a:r>
            <a:r>
              <a:rPr lang="en-US" altLang="ko-KR" sz="1200" b="1" dirty="0" err="1"/>
              <a:t>lightskyblue</a:t>
            </a:r>
            <a:r>
              <a:rPr lang="en-US" altLang="ko-KR" sz="1200" b="1" dirty="0"/>
              <a:t>";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current.getHours</a:t>
            </a:r>
            <a:r>
              <a:rPr lang="en-US" altLang="ko-KR" sz="1200" dirty="0"/>
              <a:t>(), "</a:t>
            </a:r>
            <a:r>
              <a:rPr lang="ko-KR" altLang="en-US" sz="1200" dirty="0"/>
              <a:t>시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current.getMinutes</a:t>
            </a:r>
            <a:r>
              <a:rPr lang="en-US" altLang="ko-KR" sz="1200" dirty="0"/>
              <a:t>(), "</a:t>
            </a:r>
            <a:r>
              <a:rPr lang="ko-KR" altLang="en-US" sz="1200" dirty="0"/>
              <a:t>분</a:t>
            </a:r>
            <a:r>
              <a:rPr lang="en-US" altLang="ko-KR" sz="1200" dirty="0"/>
              <a:t>,");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current.getSeconds</a:t>
            </a:r>
            <a:r>
              <a:rPr lang="en-US" altLang="ko-KR" sz="1200" dirty="0"/>
              <a:t>(), "</a:t>
            </a:r>
            <a:r>
              <a:rPr lang="ko-KR" altLang="en-US" sz="1200" dirty="0"/>
              <a:t>초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BE1E4-DB3E-4BF1-B103-93635D835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93" y="4034994"/>
            <a:ext cx="2536438" cy="21663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08FFC7-50E2-4DCB-8F52-3BF86C7DE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93" y="1556792"/>
            <a:ext cx="2536438" cy="21663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7–6 </a:t>
            </a:r>
            <a:r>
              <a:rPr lang="ko-KR" altLang="en-US" dirty="0"/>
              <a:t>방문 시간에 따라 변하는 배경색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639698" y="5716422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639698" y="3212976"/>
            <a:ext cx="504056" cy="360040"/>
          </a:xfrm>
          <a:prstGeom prst="ellipse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457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</a:p>
          <a:p>
            <a:pPr lvl="1"/>
            <a:r>
              <a:rPr lang="ko-KR" altLang="en-US" dirty="0"/>
              <a:t>문자열을 담기 위한 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String  </a:t>
            </a:r>
            <a:r>
              <a:rPr lang="ko-KR" altLang="en-US" dirty="0"/>
              <a:t>객체는 일단 생성되면 수정 불가능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348833" y="4736177"/>
            <a:ext cx="6895592" cy="1026694"/>
            <a:chOff x="1348833" y="4736177"/>
            <a:chExt cx="6895592" cy="1026694"/>
          </a:xfrm>
        </p:grpSpPr>
        <p:sp>
          <p:nvSpPr>
            <p:cNvPr id="4" name="직사각형 3"/>
            <p:cNvSpPr/>
            <p:nvPr/>
          </p:nvSpPr>
          <p:spPr>
            <a:xfrm>
              <a:off x="1348833" y="4808764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let hello = new String(“Hello”);</a:t>
              </a:r>
            </a:p>
            <a:p>
              <a:pPr fontAlgn="base" latinLnBrk="0"/>
              <a:r>
                <a:rPr lang="en-US" altLang="ko-KR" sz="1400" dirty="0"/>
                <a:t>let res = </a:t>
              </a:r>
              <a:r>
                <a:rPr lang="en-US" altLang="ko-KR" sz="1400" dirty="0" err="1"/>
                <a:t>hello.concat</a:t>
              </a:r>
              <a:r>
                <a:rPr lang="en-US" altLang="ko-KR" sz="1400" dirty="0"/>
                <a:t>(“</a:t>
              </a:r>
              <a:r>
                <a:rPr lang="en-US" altLang="ko-KR" sz="1400" dirty="0" err="1"/>
                <a:t>Javascript</a:t>
              </a:r>
              <a:r>
                <a:rPr lang="en-US" altLang="ko-KR" sz="1400" dirty="0"/>
                <a:t>”);</a:t>
              </a:r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/>
                <a:t>// </a:t>
              </a:r>
              <a:r>
                <a:rPr lang="en-US" altLang="ko-KR" sz="1400" dirty="0" err="1"/>
                <a:t>concat</a:t>
              </a:r>
              <a:r>
                <a:rPr lang="en-US" altLang="ko-KR" sz="1400" dirty="0"/>
                <a:t>() </a:t>
              </a:r>
              <a:r>
                <a:rPr lang="ko-KR" altLang="en-US" sz="1400" dirty="0"/>
                <a:t>후 </a:t>
              </a:r>
              <a:r>
                <a:rPr lang="en-US" altLang="ko-KR" sz="1400" dirty="0"/>
                <a:t>hello</a:t>
              </a:r>
              <a:r>
                <a:rPr lang="ko-KR" altLang="en-US" sz="1400" dirty="0"/>
                <a:t>의 문자열 변화 없음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076073" y="5013176"/>
              <a:ext cx="1152128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289698" y="5147319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207944" y="4747210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444225" y="5013176"/>
              <a:ext cx="1800200" cy="52322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57850" y="5136286"/>
              <a:ext cx="132882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</a:t>
              </a:r>
              <a:r>
                <a:rPr lang="en-US" altLang="ko-KR" sz="1200" dirty="0" err="1"/>
                <a:t>HelloJavascript</a:t>
              </a:r>
              <a:r>
                <a:rPr lang="en-US" altLang="ko-KR" sz="1200" dirty="0"/>
                <a:t>”</a:t>
              </a:r>
              <a:endParaRPr lang="ko-KR" altLang="en-US" sz="12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948089" y="4736177"/>
              <a:ext cx="7483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res </a:t>
              </a:r>
              <a:r>
                <a:rPr lang="ko-KR" altLang="en-US" sz="1200" dirty="0"/>
                <a:t>객체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348833" y="2117759"/>
            <a:ext cx="5990458" cy="1602175"/>
            <a:chOff x="1348833" y="2117759"/>
            <a:chExt cx="5990458" cy="1602175"/>
          </a:xfrm>
        </p:grpSpPr>
        <p:sp>
          <p:nvSpPr>
            <p:cNvPr id="13" name="직사각형 12"/>
            <p:cNvSpPr/>
            <p:nvPr/>
          </p:nvSpPr>
          <p:spPr>
            <a:xfrm>
              <a:off x="1348833" y="2420692"/>
              <a:ext cx="3455841" cy="9541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/>
                <a:t>// 2 </a:t>
              </a:r>
              <a:r>
                <a:rPr lang="ko-KR" altLang="en-US" sz="1400" dirty="0"/>
                <a:t>경우 모두 오른쪽 </a:t>
              </a:r>
              <a:r>
                <a:rPr lang="en-US" altLang="ko-KR" sz="1400" dirty="0"/>
                <a:t>String </a:t>
              </a:r>
              <a:r>
                <a:rPr lang="ko-KR" altLang="en-US" sz="1400" dirty="0"/>
                <a:t>객체 생성</a:t>
              </a:r>
              <a:endParaRPr lang="en-US" altLang="ko-KR" sz="1400" dirty="0"/>
            </a:p>
            <a:p>
              <a:pPr fontAlgn="base" latinLnBrk="0"/>
              <a:endParaRPr lang="en-US" altLang="ko-KR" sz="1400" dirty="0"/>
            </a:p>
            <a:p>
              <a:pPr fontAlgn="base" latinLnBrk="0"/>
              <a:r>
                <a:rPr lang="en-US" altLang="ko-KR" sz="1400" dirty="0"/>
                <a:t>let hello = new String(“Hello”);</a:t>
              </a:r>
            </a:p>
            <a:p>
              <a:pPr fontAlgn="base" latinLnBrk="0"/>
              <a:r>
                <a:rPr lang="en-US" altLang="ko-KR" sz="1400" dirty="0"/>
                <a:t>let hello = “Hello”;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078969" y="2404628"/>
              <a:ext cx="2260322" cy="131530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782389" y="2533752"/>
              <a:ext cx="65338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“Hello”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617602" y="2117759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hello </a:t>
              </a:r>
              <a:r>
                <a:rPr lang="ko-KR" altLang="en-US" sz="1200" dirty="0"/>
                <a:t>객체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5155984" y="2933861"/>
              <a:ext cx="727499" cy="27578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charAt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12895" y="3355202"/>
              <a:ext cx="733594" cy="3022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concat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221964" y="3338810"/>
              <a:ext cx="595537" cy="2986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split()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87866" y="3219306"/>
              <a:ext cx="456359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slice()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051830" y="2877857"/>
              <a:ext cx="358248" cy="271792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…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6504950" y="2960300"/>
              <a:ext cx="741540" cy="27179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replace()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41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길이</a:t>
            </a:r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객체의 </a:t>
            </a:r>
            <a:r>
              <a:rPr lang="en-US" altLang="ko-KR" dirty="0"/>
              <a:t>length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읽기 전용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문자열을 배열처럼 사용</a:t>
            </a:r>
            <a:endParaRPr lang="en-US" altLang="ko-KR" dirty="0"/>
          </a:p>
          <a:p>
            <a:pPr lvl="1"/>
            <a:r>
              <a:rPr lang="en-US" altLang="ko-KR" dirty="0"/>
              <a:t>[] </a:t>
            </a:r>
            <a:r>
              <a:rPr lang="ko-KR" altLang="en-US" dirty="0"/>
              <a:t>연산자를 사용하여 각 문자 접근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227687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hello = new String(“Hello”);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every = “Boy and Girl”;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hello.length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every.length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429000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"Thank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you".length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// 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9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3648" y="501317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hello = new String("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ello");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c = hello[0]; 	// c = "H".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아니라 문자열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H”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827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34B5D-25DB-434E-B153-216EAC6F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B6E120-EAB9-4398-B3FA-6A40DEF5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" y="1628800"/>
            <a:ext cx="9144000" cy="43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6FCC-1E91-4DBA-959A-1A837A9C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45EE2DD-8264-4D67-8676-E9381FEDC51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" y="2132856"/>
            <a:ext cx="9110647" cy="295232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6B391-68EB-43C7-A929-19A2A64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828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B2FA613-659B-407B-BB76-E9BE41E80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9" y="1624206"/>
            <a:ext cx="2695330" cy="505930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7–7 String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6610" y="1196901"/>
            <a:ext cx="4572000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&lt;html&gt;&lt;head&gt;&lt;meta charset="</a:t>
            </a:r>
            <a:r>
              <a:rPr lang="en-US" altLang="ko-KR" sz="1100" dirty="0" err="1"/>
              <a:t>utf</a:t>
            </a:r>
            <a:r>
              <a:rPr lang="en-US" altLang="ko-KR" sz="1100" dirty="0"/>
              <a:t>-8"&gt;</a:t>
            </a:r>
          </a:p>
          <a:p>
            <a:pPr defTabSz="180000"/>
            <a:r>
              <a:rPr lang="en-US" altLang="ko-KR" sz="1100" dirty="0"/>
              <a:t>&lt;title&gt;String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&lt;h3&gt;String </a:t>
            </a:r>
            <a:r>
              <a:rPr lang="ko-KR" altLang="en-US" sz="1100" dirty="0"/>
              <a:t>객체의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/>
              <a:t>let a = new String("Boys and Girls");</a:t>
            </a:r>
          </a:p>
          <a:p>
            <a:pPr defTabSz="180000"/>
            <a:r>
              <a:rPr lang="en-US" altLang="ko-KR" sz="1100" b="1" dirty="0"/>
              <a:t>let b = "!!";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a.charAt</a:t>
            </a:r>
            <a:r>
              <a:rPr lang="en-US" altLang="ko-KR" sz="1100" dirty="0"/>
              <a:t>(0)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a.concat</a:t>
            </a:r>
            <a:r>
              <a:rPr lang="en-US" altLang="ko-KR" sz="1100" dirty="0"/>
              <a:t>(b, "</a:t>
            </a:r>
            <a:r>
              <a:rPr lang="ko-KR" altLang="en-US" sz="1100" dirty="0"/>
              <a:t>입니다</a:t>
            </a:r>
            <a:r>
              <a:rPr lang="en-US" altLang="ko-KR" sz="1100" dirty="0"/>
              <a:t>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("s")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a.indexOf</a:t>
            </a:r>
            <a:r>
              <a:rPr lang="en-US" altLang="ko-KR" sz="1100" dirty="0"/>
              <a:t>("And")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a.slice</a:t>
            </a:r>
            <a:r>
              <a:rPr lang="en-US" altLang="ko-KR" sz="1100" dirty="0"/>
              <a:t>(5, 8)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a.substr</a:t>
            </a:r>
            <a:r>
              <a:rPr lang="en-US" altLang="ko-KR" sz="1100" dirty="0"/>
              <a:t>(5, 3)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a.toUpperCase</a:t>
            </a:r>
            <a:r>
              <a:rPr lang="en-US" altLang="ko-KR" sz="1100" dirty="0"/>
              <a:t>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a.replace</a:t>
            </a:r>
            <a:r>
              <a:rPr lang="en-US" altLang="ko-KR" sz="1100" dirty="0"/>
              <a:t>("and", "or")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   </a:t>
            </a:r>
            <a:r>
              <a:rPr lang="en-US" altLang="ko-KR" sz="1100" dirty="0" err="1"/>
              <a:t>kitae</a:t>
            </a:r>
            <a:r>
              <a:rPr lang="en-US" altLang="ko-KR" sz="1100" dirty="0"/>
              <a:t>   ".trim()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/>
              <a:t>let sub = </a:t>
            </a:r>
            <a:r>
              <a:rPr lang="en-US" altLang="ko-KR" sz="1100" dirty="0" err="1"/>
              <a:t>a.split</a:t>
            </a:r>
            <a:r>
              <a:rPr lang="en-US" altLang="ko-KR" sz="1100" dirty="0"/>
              <a:t>(" 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</a:t>
            </a:r>
            <a:r>
              <a:rPr lang="ko-KR" altLang="en-US" sz="1100" dirty="0"/>
              <a:t>를 빈칸으로 분리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for(let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sub.length</a:t>
            </a:r>
            <a:r>
              <a:rPr lang="en-US" altLang="ko-KR" sz="1100" dirty="0"/>
              <a:t>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</a:t>
            </a:r>
          </a:p>
          <a:p>
            <a:pPr defTabSz="180000"/>
            <a:r>
              <a:rPr lang="it-IT" altLang="ko-KR" sz="1100" dirty="0"/>
              <a:t>	document.write("sub" + i + "=" + sub[i] + "&lt;br&gt;");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&gt;String </a:t>
            </a:r>
            <a:r>
              <a:rPr lang="ko-KR" altLang="en-US" sz="1100" dirty="0" err="1"/>
              <a:t>메소드를</a:t>
            </a:r>
            <a:r>
              <a:rPr lang="ko-KR" altLang="en-US" sz="1100" dirty="0"/>
              <a:t> 실행 후 </a:t>
            </a:r>
            <a:r>
              <a:rPr lang="en-US" altLang="ko-KR" sz="1100" dirty="0"/>
              <a:t>a</a:t>
            </a:r>
            <a:r>
              <a:rPr lang="ko-KR" altLang="en-US" sz="1100" dirty="0"/>
              <a:t>와 </a:t>
            </a:r>
            <a:r>
              <a:rPr lang="en-US" altLang="ko-KR" sz="1100" dirty="0"/>
              <a:t>b </a:t>
            </a:r>
            <a:r>
              <a:rPr lang="ko-KR" altLang="en-US" sz="1100" dirty="0"/>
              <a:t>변함 없음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("a : " + a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 err="1"/>
              <a:t>document.write</a:t>
            </a:r>
            <a:r>
              <a:rPr lang="en-US" altLang="ko-KR" sz="1100" dirty="0"/>
              <a:t>("b : " + b + "&lt;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&lt;/body&gt;&lt;/html&gt;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745145" y="3161318"/>
            <a:ext cx="828385" cy="272415"/>
          </a:xfrm>
          <a:prstGeom prst="wedgeRoundRectCallout">
            <a:avLst>
              <a:gd name="adj1" fmla="val 70930"/>
              <a:gd name="adj2" fmla="val 347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a.charAt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663196" y="3513698"/>
            <a:ext cx="985634" cy="272415"/>
          </a:xfrm>
          <a:prstGeom prst="wedgeRoundRectCallout">
            <a:avLst>
              <a:gd name="adj1" fmla="val 61591"/>
              <a:gd name="adj2" fmla="val 198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a.indexOf</a:t>
            </a:r>
            <a:r>
              <a:rPr lang="en-US" altLang="ko-KR" sz="1000" dirty="0"/>
              <a:t>(</a:t>
            </a:r>
            <a:r>
              <a:rPr lang="it-IT" altLang="ko-KR" sz="1000" dirty="0"/>
              <a:t>"</a:t>
            </a:r>
            <a:r>
              <a:rPr lang="en-US" altLang="ko-KR" sz="1000" dirty="0"/>
              <a:t>s</a:t>
            </a:r>
            <a:r>
              <a:rPr lang="it-IT" altLang="ko-KR" sz="1000" dirty="0"/>
              <a:t>"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3951501"/>
            <a:ext cx="800343" cy="272415"/>
          </a:xfrm>
          <a:prstGeom prst="wedgeRoundRectCallout">
            <a:avLst>
              <a:gd name="adj1" fmla="val -66012"/>
              <a:gd name="adj2" fmla="val 160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a.slice</a:t>
            </a:r>
            <a:r>
              <a:rPr lang="en-US" altLang="ko-KR" sz="1000" dirty="0"/>
              <a:t>(5,8)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9552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</a:t>
            </a:r>
            <a:r>
              <a:rPr lang="ko-KR" altLang="en-US"/>
              <a:t> 객체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</a:p>
          <a:p>
            <a:pPr lvl="1"/>
            <a:r>
              <a:rPr lang="ko-KR" altLang="en-US" dirty="0"/>
              <a:t>수학 계산을 위한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r>
              <a:rPr lang="en-US" altLang="ko-KR" dirty="0"/>
              <a:t>new Math()</a:t>
            </a:r>
            <a:r>
              <a:rPr lang="ko-KR" altLang="en-US" dirty="0"/>
              <a:t>로 객체 생성하지 않고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2"/>
            <a:r>
              <a:rPr lang="en-US" altLang="ko-KR" dirty="0" err="1"/>
              <a:t>Math.random</a:t>
            </a:r>
            <a:r>
              <a:rPr lang="en-US" altLang="ko-KR" dirty="0"/>
              <a:t>() : 0~1</a:t>
            </a:r>
            <a:r>
              <a:rPr lang="ko-KR" altLang="en-US" dirty="0"/>
              <a:t>보다 작은 </a:t>
            </a:r>
            <a:r>
              <a:rPr lang="ko-KR" altLang="en-US" dirty="0" err="1"/>
              <a:t>랜덤한</a:t>
            </a:r>
            <a:r>
              <a:rPr lang="ko-KR" altLang="en-US" dirty="0"/>
              <a:t> 실수 리턴</a:t>
            </a:r>
            <a:endParaRPr lang="en-US" altLang="ko-KR" dirty="0"/>
          </a:p>
          <a:p>
            <a:pPr lvl="2"/>
            <a:r>
              <a:rPr lang="en-US" altLang="ko-KR" dirty="0" err="1"/>
              <a:t>Math.floor</a:t>
            </a:r>
            <a:r>
              <a:rPr lang="en-US" altLang="ko-KR" dirty="0"/>
              <a:t>(m)</a:t>
            </a:r>
            <a:r>
              <a:rPr lang="ko-KR" altLang="en-US" dirty="0"/>
              <a:t>은 </a:t>
            </a:r>
            <a:r>
              <a:rPr lang="en-US" altLang="ko-KR" dirty="0"/>
              <a:t>m</a:t>
            </a:r>
            <a:r>
              <a:rPr lang="ko-KR" altLang="en-US" dirty="0"/>
              <a:t>의 소수점 이하를 제거한 정수 리턴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2636912"/>
            <a:ext cx="509431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sqrt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(4); 			// 4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제곱근을 구하면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area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*2*2;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반지름이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2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원의 면적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564285"/>
            <a:ext cx="727280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까지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랜덤한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정수를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10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개 만드는 코드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for(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&lt;10;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++) {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m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Math.random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*100; 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0~99.999...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보다 작은 실수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난수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Math.floor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(m)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m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에서 소수점 이하를 제거한 정수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(0~99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사이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(n + " 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281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3DAEC-560A-4799-B006-005B9D8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09B52-F248-427C-BEAF-97DB69C9C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989"/>
            <a:ext cx="9144000" cy="400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1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9F5BCFD-FCB7-48EC-A7B7-66849644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33" y="3858328"/>
            <a:ext cx="2906365" cy="19842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7–8 Math</a:t>
            </a:r>
            <a:r>
              <a:rPr lang="ko-KR" altLang="en-US" dirty="0"/>
              <a:t>를 이용한 구구단 연습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algn="r"/>
            <a:fld id="{01870596-DAFA-46D2-82A7-2B6B5F8E0EA4}" type="slidenum">
              <a:rPr lang="ko-KR" altLang="en-US" smtClean="0"/>
              <a:pPr algn="r"/>
              <a:t>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317016"/>
            <a:ext cx="4242963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&lt;head&gt;&lt;meta charset="</a:t>
            </a:r>
            <a:r>
              <a:rPr lang="en-US" altLang="ko-KR" sz="1100" dirty="0" err="1"/>
              <a:t>utf</a:t>
            </a:r>
            <a:r>
              <a:rPr lang="en-US" altLang="ko-KR" sz="1100" dirty="0"/>
              <a:t>-8"&gt;</a:t>
            </a:r>
          </a:p>
          <a:p>
            <a:pPr defTabSz="180000"/>
            <a:r>
              <a:rPr lang="en-US" altLang="ko-KR" sz="1100" dirty="0"/>
              <a:t>&lt;title&gt;Math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b="1" dirty="0"/>
              <a:t>	function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{ // 1~9</a:t>
            </a:r>
            <a:r>
              <a:rPr lang="ko-KR" altLang="en-US" sz="1100" b="1" dirty="0"/>
              <a:t>의 십진 </a:t>
            </a:r>
            <a:r>
              <a:rPr lang="ko-KR" altLang="en-US" sz="1100" b="1" dirty="0" err="1"/>
              <a:t>난수</a:t>
            </a:r>
            <a:r>
              <a:rPr lang="ko-KR" altLang="en-US" sz="1100" b="1" dirty="0"/>
              <a:t> 리턴</a:t>
            </a:r>
          </a:p>
          <a:p>
            <a:pPr defTabSz="180000"/>
            <a:r>
              <a:rPr lang="en-US" altLang="ko-KR" sz="1100" b="1" dirty="0"/>
              <a:t>		return </a:t>
            </a:r>
            <a:r>
              <a:rPr lang="en-US" altLang="ko-KR" sz="1100" b="1" dirty="0" err="1"/>
              <a:t>Math.floor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Math.random</a:t>
            </a:r>
            <a:r>
              <a:rPr lang="en-US" altLang="ko-KR" sz="1100" b="1" dirty="0"/>
              <a:t>()*9) + 1; 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&lt;h3&gt;Math</a:t>
            </a:r>
            <a:r>
              <a:rPr lang="ko-KR" altLang="en-US" sz="1100" dirty="0"/>
              <a:t>를 활용한 구구단 연습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구구단 문제 생성</a:t>
            </a:r>
          </a:p>
          <a:p>
            <a:pPr defTabSz="180000"/>
            <a:r>
              <a:rPr lang="en-US" altLang="ko-KR" sz="1100" b="1" dirty="0"/>
              <a:t>	let ques =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 + "*" + </a:t>
            </a:r>
            <a:r>
              <a:rPr lang="en-US" altLang="ko-KR" sz="1100" b="1" dirty="0" err="1"/>
              <a:t>randomInt</a:t>
            </a:r>
            <a:r>
              <a:rPr lang="en-US" altLang="ko-KR" sz="1100" b="1" dirty="0"/>
              <a:t>();</a:t>
            </a:r>
          </a:p>
          <a:p>
            <a:pPr defTabSz="180000"/>
            <a:r>
              <a:rPr lang="en-US" altLang="ko-KR" sz="1100" dirty="0"/>
              <a:t>	// </a:t>
            </a:r>
            <a:r>
              <a:rPr lang="ko-KR" altLang="en-US" sz="1100" dirty="0"/>
              <a:t>사용자로부터 답 입력</a:t>
            </a:r>
          </a:p>
          <a:p>
            <a:pPr defTabSz="180000"/>
            <a:r>
              <a:rPr lang="en-US" altLang="ko-KR" sz="1100" b="1" dirty="0"/>
              <a:t>	let user = prompt(ques + " </a:t>
            </a:r>
            <a:r>
              <a:rPr lang="ko-KR" altLang="en-US" sz="1100" b="1" dirty="0"/>
              <a:t>값은 얼마입니까</a:t>
            </a:r>
            <a:r>
              <a:rPr lang="en-US" altLang="ko-KR" sz="1100" b="1" dirty="0"/>
              <a:t>?", 0);</a:t>
            </a:r>
          </a:p>
          <a:p>
            <a:pPr defTabSz="180000"/>
            <a:r>
              <a:rPr lang="en-US" altLang="ko-KR" sz="1100" b="1" dirty="0"/>
              <a:t>	if(user == null) { // </a:t>
            </a:r>
            <a:r>
              <a:rPr lang="ko-KR" altLang="en-US" sz="1100" b="1" dirty="0"/>
              <a:t>취소 버튼이 클릭된 경우 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구구단 연습을 종료합니다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}</a:t>
            </a:r>
          </a:p>
          <a:p>
            <a:pPr defTabSz="180000"/>
            <a:r>
              <a:rPr lang="en-US" altLang="ko-KR" sz="1100" b="1" dirty="0"/>
              <a:t>	else {</a:t>
            </a:r>
          </a:p>
          <a:p>
            <a:pPr defTabSz="180000"/>
            <a:r>
              <a:rPr lang="en-US" altLang="ko-KR" sz="1100" b="1" dirty="0"/>
              <a:t>		let 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eval</a:t>
            </a:r>
            <a:r>
              <a:rPr lang="en-US" altLang="ko-KR" sz="1100" b="1" dirty="0"/>
              <a:t>(ques); // </a:t>
            </a:r>
            <a:r>
              <a:rPr lang="ko-KR" altLang="en-US" sz="1100" b="1" dirty="0"/>
              <a:t>구구단 정답 계산</a:t>
            </a:r>
          </a:p>
          <a:p>
            <a:pPr defTabSz="180000"/>
            <a:r>
              <a:rPr lang="en-US" altLang="ko-KR" sz="1100" b="1" dirty="0"/>
              <a:t>		if(</a:t>
            </a:r>
            <a:r>
              <a:rPr lang="en-US" altLang="ko-KR" sz="1100" b="1" dirty="0" err="1"/>
              <a:t>ans</a:t>
            </a:r>
            <a:r>
              <a:rPr lang="en-US" altLang="ko-KR" sz="1100" b="1" dirty="0"/>
              <a:t> == user) // </a:t>
            </a:r>
            <a:r>
              <a:rPr lang="ko-KR" altLang="en-US" sz="1100" b="1" dirty="0"/>
              <a:t>정답과 사용자 입력 비교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정답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b="1" dirty="0"/>
              <a:t>		else </a:t>
            </a:r>
          </a:p>
          <a:p>
            <a:pPr defTabSz="180000"/>
            <a:r>
              <a:rPr lang="en-US" altLang="ko-KR" sz="1100" dirty="0"/>
              <a:t>	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("</a:t>
            </a:r>
            <a:r>
              <a:rPr lang="ko-KR" altLang="en-US" sz="1100" dirty="0"/>
              <a:t>아니오</a:t>
            </a:r>
            <a:r>
              <a:rPr lang="en-US" altLang="ko-KR" sz="1100" dirty="0"/>
              <a:t>! ");</a:t>
            </a:r>
          </a:p>
          <a:p>
            <a:pPr defTabSz="180000"/>
            <a:r>
              <a:rPr lang="en-US" altLang="ko-KR" sz="1100" dirty="0"/>
              <a:t>		</a:t>
            </a:r>
            <a:r>
              <a:rPr lang="en-US" altLang="ko-KR" sz="1100" dirty="0" err="1"/>
              <a:t>document.write</a:t>
            </a:r>
            <a:r>
              <a:rPr lang="en-US" altLang="ko-KR" sz="1100" dirty="0"/>
              <a:t>(ques + "=" + "&lt;strong&gt;" + </a:t>
            </a:r>
            <a:r>
              <a:rPr lang="en-US" altLang="ko-KR" sz="1100" dirty="0" err="1"/>
              <a:t>ans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								 + "&lt;/strong&gt;</a:t>
            </a:r>
            <a:r>
              <a:rPr lang="ko-KR" altLang="en-US" sz="1100" dirty="0"/>
              <a:t>입니다</a:t>
            </a:r>
            <a:r>
              <a:rPr lang="en-US" altLang="ko-KR" sz="1100" dirty="0"/>
              <a:t>&lt;</a:t>
            </a:r>
            <a:r>
              <a:rPr lang="en-US" altLang="ko-KR" sz="1100" dirty="0" err="1"/>
              <a:t>br</a:t>
            </a:r>
            <a:r>
              <a:rPr lang="en-US" altLang="ko-KR" sz="1100" dirty="0"/>
              <a:t>&gt;");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&lt;/body&gt;&lt;/html&gt;</a:t>
            </a:r>
            <a:endParaRPr lang="ko-KR" altLang="en-US" sz="11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473E8E-6162-4888-B939-2AFEBB4CC473}"/>
              </a:ext>
            </a:extLst>
          </p:cNvPr>
          <p:cNvGrpSpPr/>
          <p:nvPr/>
        </p:nvGrpSpPr>
        <p:grpSpPr>
          <a:xfrm>
            <a:off x="5205993" y="1628800"/>
            <a:ext cx="3412534" cy="1901490"/>
            <a:chOff x="587763" y="3212976"/>
            <a:chExt cx="5265002" cy="29337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5739AB6-D902-40EF-9030-D85D959B6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0095"/>
            <a:stretch/>
          </p:blipFill>
          <p:spPr>
            <a:xfrm>
              <a:off x="587763" y="3212976"/>
              <a:ext cx="2976125" cy="29337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CC3FC0-3C8B-4AF8-ADD8-9CD338DBE3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83"/>
            <a:stretch/>
          </p:blipFill>
          <p:spPr>
            <a:xfrm>
              <a:off x="3203848" y="3212976"/>
              <a:ext cx="2648917" cy="293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381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객체 만들기</a:t>
            </a:r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사용자가 새로운 타입의 객체 작성 가능 </a:t>
            </a:r>
            <a:r>
              <a:rPr lang="en-US" altLang="ko-KR" sz="2000" dirty="0"/>
              <a:t>: 3 </a:t>
            </a:r>
            <a:r>
              <a:rPr lang="ko-KR" altLang="en-US" sz="2000" dirty="0"/>
              <a:t>가지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직접 객체 만들기</a:t>
            </a:r>
            <a:endParaRPr lang="en-US" altLang="ko-KR" sz="1800" dirty="0"/>
          </a:p>
          <a:p>
            <a:pPr lvl="2"/>
            <a:r>
              <a:rPr lang="en-US" altLang="ko-KR" sz="1600" dirty="0"/>
              <a:t>new Object()</a:t>
            </a:r>
            <a:r>
              <a:rPr lang="ko-KR" altLang="en-US" sz="1600" dirty="0"/>
              <a:t> 이용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리터럴</a:t>
            </a:r>
            <a:r>
              <a:rPr lang="ko-KR" altLang="en-US" sz="1600" dirty="0"/>
              <a:t> 표기법 이용</a:t>
            </a:r>
            <a:endParaRPr lang="en-US" altLang="ko-KR" sz="16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객체의 틀</a:t>
            </a:r>
            <a:r>
              <a:rPr lang="en-US" altLang="ko-KR" sz="1800" dirty="0"/>
              <a:t>(</a:t>
            </a:r>
            <a:r>
              <a:rPr lang="ko-KR" altLang="en-US" sz="1800" dirty="0" err="1"/>
              <a:t>프로토타입</a:t>
            </a:r>
            <a:r>
              <a:rPr lang="en-US" altLang="ko-KR" sz="1800" dirty="0"/>
              <a:t>)</a:t>
            </a:r>
            <a:r>
              <a:rPr lang="ko-KR" altLang="en-US" sz="1800" dirty="0"/>
              <a:t>을 만들고 객체 생성하기</a:t>
            </a:r>
            <a:endParaRPr lang="en-US" altLang="ko-KR" sz="1800" dirty="0"/>
          </a:p>
          <a:p>
            <a:r>
              <a:rPr lang="ko-KR" altLang="en-US" sz="2000" dirty="0"/>
              <a:t>샘플 </a:t>
            </a:r>
            <a:endParaRPr lang="en-US" altLang="ko-KR" sz="2000" dirty="0"/>
          </a:p>
          <a:p>
            <a:pPr lvl="1"/>
            <a:r>
              <a:rPr lang="ko-KR" altLang="en-US" sz="1600" dirty="0"/>
              <a:t>은행 계좌를 표현하는 </a:t>
            </a:r>
            <a:r>
              <a:rPr lang="en-US" altLang="ko-KR" sz="1600" dirty="0"/>
              <a:t>account </a:t>
            </a:r>
            <a:r>
              <a:rPr lang="ko-KR" altLang="en-US" sz="1600" dirty="0"/>
              <a:t>객체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339752" y="3881501"/>
            <a:ext cx="4865893" cy="2323601"/>
            <a:chOff x="2699792" y="2276872"/>
            <a:chExt cx="4865893" cy="2323601"/>
          </a:xfrm>
        </p:grpSpPr>
        <p:sp>
          <p:nvSpPr>
            <p:cNvPr id="6" name="타원 5"/>
            <p:cNvSpPr/>
            <p:nvPr/>
          </p:nvSpPr>
          <p:spPr>
            <a:xfrm>
              <a:off x="2699792" y="2276872"/>
              <a:ext cx="3312368" cy="23236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 rot="2106326">
              <a:off x="2750611" y="3574018"/>
              <a:ext cx="1066603" cy="382526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deposit()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3761570" y="4035462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withdraw()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40909" y="3316574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자바스크립트 객체 </a:t>
              </a:r>
              <a:endParaRPr lang="en-US" altLang="ko-KR" sz="1200" dirty="0"/>
            </a:p>
            <a:p>
              <a:r>
                <a:rPr lang="en-US" altLang="ko-KR" sz="1200" dirty="0"/>
                <a:t>   account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1757" y="287685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프로퍼티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80198" y="3765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C00000"/>
                  </a:solidFill>
                </a:rPr>
                <a:t>메소드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6355" y="2817587"/>
              <a:ext cx="788518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code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6353" y="3159267"/>
              <a:ext cx="788519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balance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7172" y="2476037"/>
              <a:ext cx="615574" cy="280928"/>
            </a:xfrm>
            <a:prstGeom prst="roundRect">
              <a:avLst/>
            </a:prstGeom>
            <a:noFill/>
            <a:ln w="12700"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owner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45205" y="282952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“111”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5204" y="3171203"/>
              <a:ext cx="787982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35000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46022" y="2487973"/>
              <a:ext cx="787458" cy="280928"/>
            </a:xfrm>
            <a:prstGeom prst="roundRect">
              <a:avLst/>
            </a:prstGeom>
            <a:solidFill>
              <a:srgbClr val="FFFF00"/>
            </a:solidFill>
            <a:ln w="12700">
              <a:solidFill>
                <a:srgbClr val="00B0F0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“</a:t>
              </a:r>
              <a:r>
                <a:rPr lang="ko-KR" altLang="en-US" sz="1050" dirty="0"/>
                <a:t>황기태</a:t>
              </a:r>
              <a:r>
                <a:rPr lang="en-US" altLang="ko-KR" sz="1050" dirty="0"/>
                <a:t>”</a:t>
              </a:r>
              <a:endParaRPr lang="ko-KR" altLang="en-US" sz="1050" dirty="0"/>
            </a:p>
          </p:txBody>
        </p:sp>
        <p:sp>
          <p:nvSpPr>
            <p:cNvPr id="16" name="타원 15"/>
            <p:cNvSpPr/>
            <p:nvPr/>
          </p:nvSpPr>
          <p:spPr>
            <a:xfrm rot="19331601">
              <a:off x="4934386" y="3559577"/>
              <a:ext cx="1066603" cy="464912"/>
            </a:xfrm>
            <a:prstGeom prst="ellipse">
              <a:avLst/>
            </a:prstGeom>
            <a:solidFill>
              <a:srgbClr val="C9E7A7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inquiry()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48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객체</a:t>
            </a:r>
          </a:p>
        </p:txBody>
      </p:sp>
      <p:sp>
        <p:nvSpPr>
          <p:cNvPr id="26" name="내용 개체 틀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객체 구성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객체의 고유한 속성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48064" y="3501008"/>
            <a:ext cx="268567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/>
              <a:t>let account = {</a:t>
            </a:r>
          </a:p>
          <a:p>
            <a:pPr defTabSz="180000"/>
            <a:r>
              <a:rPr lang="en-US" altLang="ko-KR" sz="1400" dirty="0"/>
              <a:t>	owner			: 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</a:t>
            </a:r>
          </a:p>
          <a:p>
            <a:pPr defTabSz="180000"/>
            <a:r>
              <a:rPr lang="en-US" altLang="ko-KR" sz="1400" dirty="0"/>
              <a:t>	code	 		:  "111",</a:t>
            </a:r>
          </a:p>
          <a:p>
            <a:pPr defTabSz="180000"/>
            <a:r>
              <a:rPr lang="en-US" altLang="ko-KR" sz="1400" dirty="0"/>
              <a:t>	balance 		:  35000,</a:t>
            </a:r>
          </a:p>
          <a:p>
            <a:pPr defTabSz="180000"/>
            <a:r>
              <a:rPr lang="en-US" altLang="ko-KR" sz="1400" dirty="0"/>
              <a:t>	deposit 		:  function() { … },</a:t>
            </a:r>
          </a:p>
          <a:p>
            <a:pPr defTabSz="180000"/>
            <a:r>
              <a:rPr lang="en-US" altLang="ko-KR" sz="1400" dirty="0"/>
              <a:t>	withdraw	:  function() { … },</a:t>
            </a:r>
          </a:p>
          <a:p>
            <a:pPr defTabSz="180000"/>
            <a:r>
              <a:rPr lang="en-US" altLang="ko-KR" sz="1400" dirty="0"/>
              <a:t>	inquiry 		:  function() { … }</a:t>
            </a:r>
          </a:p>
          <a:p>
            <a:pPr defTabSz="18000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13" name="타원 12"/>
          <p:cNvSpPr/>
          <p:nvPr/>
        </p:nvSpPr>
        <p:spPr>
          <a:xfrm rot="2106326">
            <a:off x="959880" y="4577811"/>
            <a:ext cx="1066603" cy="382526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deposit()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970839" y="5039255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withdraw()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09061" y="3280665"/>
            <a:ext cx="3312368" cy="2323601"/>
          </a:xfrm>
          <a:prstGeom prst="ellipse">
            <a:avLst/>
          </a:prstGeom>
          <a:noFill/>
          <a:ln>
            <a:solidFill>
              <a:srgbClr val="FF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90" y="564011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자바스크립트 객체 </a:t>
            </a:r>
            <a:r>
              <a:rPr lang="en-US" altLang="ko-KR" sz="1200" dirty="0"/>
              <a:t>account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213884" y="38333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프로퍼티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89467" y="47690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C00000"/>
                </a:solidFill>
              </a:rPr>
              <a:t>메소드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5624" y="3821380"/>
            <a:ext cx="788518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code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1715622" y="4163060"/>
            <a:ext cx="788519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balance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1716441" y="3479830"/>
            <a:ext cx="615574" cy="280928"/>
          </a:xfrm>
          <a:prstGeom prst="roundRect">
            <a:avLst/>
          </a:prstGeom>
          <a:noFill/>
          <a:ln w="12700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owner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2454474" y="383331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“111”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2454473" y="4174996"/>
            <a:ext cx="787982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35000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455291" y="3491766"/>
            <a:ext cx="787458" cy="28092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00B0F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“</a:t>
            </a:r>
            <a:r>
              <a:rPr lang="ko-KR" altLang="en-US" sz="1050" dirty="0"/>
              <a:t>황기태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 rot="19331601">
            <a:off x="3143655" y="4563370"/>
            <a:ext cx="1066603" cy="464912"/>
          </a:xfrm>
          <a:prstGeom prst="ellipse">
            <a:avLst/>
          </a:prstGeom>
          <a:solidFill>
            <a:srgbClr val="C9E7A7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inquiry()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04048" y="5433610"/>
            <a:ext cx="3161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account </a:t>
            </a:r>
            <a:r>
              <a:rPr lang="ko-KR" altLang="en-US" sz="1200" dirty="0"/>
              <a:t>객체를 만드는</a:t>
            </a:r>
            <a:r>
              <a:rPr lang="en-US" altLang="ko-KR" sz="1200" dirty="0"/>
              <a:t> </a:t>
            </a:r>
            <a:r>
              <a:rPr lang="ko-KR" altLang="en-US" sz="1200" dirty="0"/>
              <a:t>자바스크립트 코드</a:t>
            </a:r>
          </a:p>
        </p:txBody>
      </p:sp>
    </p:spTree>
    <p:extLst>
      <p:ext uri="{BB962C8B-B14F-4D97-AF65-F5344CB8AC3E}">
        <p14:creationId xmlns:p14="http://schemas.microsoft.com/office/powerpoint/2010/main" val="1554570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Object()</a:t>
            </a:r>
            <a:r>
              <a:rPr lang="ko-KR" altLang="en-US" dirty="0"/>
              <a:t>로 객체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en-US" altLang="ko-KR" dirty="0"/>
              <a:t>1. new Object()</a:t>
            </a:r>
            <a:r>
              <a:rPr lang="ko-KR" altLang="en-US" dirty="0"/>
              <a:t>로 빈 객체 생성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빈 객체에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/>
              <a:t>새로운 </a:t>
            </a:r>
            <a:r>
              <a:rPr lang="ko-KR" altLang="en-US" dirty="0" err="1"/>
              <a:t>프로퍼티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프로퍼티</a:t>
            </a:r>
            <a:r>
              <a:rPr lang="ko-KR" altLang="en-US" dirty="0"/>
              <a:t> 이름과 초기값 지정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빈 객체에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2"/>
            <a:r>
              <a:rPr lang="ko-KR" altLang="en-US" dirty="0" err="1"/>
              <a:t>메소드로</a:t>
            </a:r>
            <a:r>
              <a:rPr lang="ko-KR" altLang="en-US" dirty="0"/>
              <a:t> 사용할 함수 미리 작성</a:t>
            </a:r>
            <a:endParaRPr lang="en-US" altLang="ko-KR" dirty="0"/>
          </a:p>
          <a:p>
            <a:pPr lvl="2"/>
            <a:r>
              <a:rPr lang="ko-KR" altLang="en-US" dirty="0"/>
              <a:t>새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ko-KR" altLang="en-US" dirty="0"/>
              <a:t> 이름에 함수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293096"/>
            <a:ext cx="691276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	let account  = new Object();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account.owner</a:t>
            </a:r>
            <a:r>
              <a:rPr lang="en-US" altLang="ko-KR" sz="1600" dirty="0"/>
              <a:t> = "</a:t>
            </a:r>
            <a:r>
              <a:rPr lang="ko-KR" altLang="en-US" sz="1600" dirty="0"/>
              <a:t>황기태</a:t>
            </a:r>
            <a:r>
              <a:rPr lang="en-US" altLang="ko-KR" sz="1600" dirty="0"/>
              <a:t>"; 			// </a:t>
            </a:r>
            <a:r>
              <a:rPr lang="ko-KR" altLang="en-US" sz="1600" dirty="0"/>
              <a:t>계좌 주인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account.code</a:t>
            </a:r>
            <a:r>
              <a:rPr lang="en-US" altLang="ko-KR" sz="1600" dirty="0"/>
              <a:t> = "111"; 					// </a:t>
            </a:r>
            <a:r>
              <a:rPr lang="ko-KR" altLang="en-US" sz="1600" dirty="0"/>
              <a:t>코드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account.balance</a:t>
            </a:r>
            <a:r>
              <a:rPr lang="en-US" altLang="ko-KR" sz="1600" dirty="0"/>
              <a:t> = 35000; 			// </a:t>
            </a:r>
            <a:r>
              <a:rPr lang="ko-KR" altLang="en-US" sz="1600" dirty="0"/>
              <a:t>잔액 </a:t>
            </a:r>
            <a:r>
              <a:rPr lang="ko-KR" altLang="en-US" sz="1600" dirty="0" err="1"/>
              <a:t>프로퍼티</a:t>
            </a:r>
            <a:r>
              <a:rPr lang="ko-KR" altLang="en-US" sz="1600" dirty="0"/>
              <a:t> 생성 및 초기화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account.inquiry</a:t>
            </a:r>
            <a:r>
              <a:rPr lang="en-US" altLang="ko-KR" sz="1600" dirty="0"/>
              <a:t> = inquiry; 	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account.deposit</a:t>
            </a:r>
            <a:r>
              <a:rPr lang="en-US" altLang="ko-KR" sz="1600" dirty="0"/>
              <a:t> = deposit; 		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account.withdraw</a:t>
            </a:r>
            <a:r>
              <a:rPr lang="en-US" altLang="ko-KR" sz="1600" dirty="0"/>
              <a:t> = withdraw; //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129639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FD9078-5A74-4437-A4CA-C7405F708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15" y="2239013"/>
            <a:ext cx="3094158" cy="275399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7-9 new Object()</a:t>
            </a:r>
            <a:r>
              <a:rPr lang="ko-KR" altLang="en-US" dirty="0"/>
              <a:t>로 계좌를 표현하는 </a:t>
            </a:r>
            <a:r>
              <a:rPr lang="en-US" altLang="ko-KR" dirty="0"/>
              <a:t>account</a:t>
            </a:r>
            <a:r>
              <a:rPr lang="ko-KR" altLang="en-US" dirty="0"/>
              <a:t> 객체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1488" y="1412776"/>
            <a:ext cx="4898504" cy="52168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-8"&gt;&lt;title&gt;new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</a:t>
            </a:r>
            <a:r>
              <a:rPr lang="ko-KR" altLang="en-US" sz="900" dirty="0" err="1"/>
              <a:t>메소드로</a:t>
            </a:r>
            <a:r>
              <a:rPr lang="ko-KR" altLang="en-US" sz="900" dirty="0"/>
              <a:t> 사용할 </a:t>
            </a:r>
            <a:r>
              <a:rPr lang="en-US" altLang="ko-KR" sz="900" dirty="0"/>
              <a:t>3 </a:t>
            </a:r>
            <a:r>
              <a:rPr lang="ko-KR" altLang="en-US" sz="900" dirty="0"/>
              <a:t>개의 함수 작성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function inquiry()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</a:t>
            </a:r>
            <a:r>
              <a:rPr lang="en-US" altLang="ko-KR" sz="900" dirty="0"/>
              <a:t>} 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function deposit(money)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  <a:r>
              <a:rPr lang="en-US" altLang="ko-KR" sz="900" dirty="0"/>
              <a:t>//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function withdraw(money)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/>
              <a:t>	let account  = new Object(); 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account.owner</a:t>
            </a:r>
            <a:r>
              <a:rPr lang="en-US" altLang="ko-KR" sz="900" b="1" dirty="0"/>
              <a:t> =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";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account.code</a:t>
            </a:r>
            <a:r>
              <a:rPr lang="en-US" altLang="ko-KR" sz="900" b="1" dirty="0"/>
              <a:t> = "111"; </a:t>
            </a:r>
            <a:r>
              <a:rPr lang="en-US" altLang="ko-KR" sz="900" dirty="0"/>
              <a:t>// </a:t>
            </a:r>
            <a:r>
              <a:rPr lang="ko-KR" altLang="en-US" sz="900" dirty="0"/>
              <a:t>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account.balance</a:t>
            </a:r>
            <a:r>
              <a:rPr lang="en-US" altLang="ko-KR" sz="900" b="1" dirty="0"/>
              <a:t> = 35000;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 = inquiry;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 = deposit;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 = withdraw;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&lt;h3&gt;new Object()</a:t>
            </a:r>
            <a:r>
              <a:rPr lang="ko-KR" altLang="en-US" sz="900" dirty="0"/>
              <a:t>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2708920"/>
            <a:ext cx="1656184" cy="442674"/>
          </a:xfrm>
          <a:prstGeom prst="wedgeRoundRectCallout">
            <a:avLst>
              <a:gd name="adj1" fmla="val -121638"/>
              <a:gd name="adj2" fmla="val -562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this.balance</a:t>
            </a:r>
            <a:r>
              <a:rPr lang="ko-KR" altLang="en-US" sz="1000" dirty="0"/>
              <a:t>는 객체의 </a:t>
            </a:r>
            <a:endParaRPr lang="en-US" altLang="ko-KR" sz="1000" dirty="0"/>
          </a:p>
          <a:p>
            <a:r>
              <a:rPr lang="en-US" altLang="ko-KR" sz="1000" dirty="0"/>
              <a:t>balance </a:t>
            </a:r>
            <a:r>
              <a:rPr lang="ko-KR" altLang="en-US" sz="1000" dirty="0" err="1"/>
              <a:t>프로퍼티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42117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ko-KR" altLang="en-US" dirty="0"/>
              <a:t> 표기법으로 만들기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endParaRPr lang="en-US" altLang="ko-KR" dirty="0"/>
          </a:p>
          <a:p>
            <a:pPr lvl="1"/>
            <a:r>
              <a:rPr lang="ko-KR" altLang="en-US" dirty="0"/>
              <a:t>중괄호를 이용하여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1"/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많이 사용하는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2625293"/>
            <a:ext cx="698477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let </a:t>
            </a:r>
            <a:r>
              <a:rPr lang="en-US" altLang="ko-KR" sz="1400" b="1" dirty="0"/>
              <a:t>account = {</a:t>
            </a:r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생성 및 초기화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owner :</a:t>
            </a:r>
            <a:r>
              <a:rPr lang="en-US" altLang="ko-KR" sz="1400" dirty="0"/>
              <a:t> "</a:t>
            </a:r>
            <a:r>
              <a:rPr lang="ko-KR" altLang="en-US" sz="1400" dirty="0"/>
              <a:t>황기태</a:t>
            </a:r>
            <a:r>
              <a:rPr lang="en-US" altLang="ko-KR" sz="1400" dirty="0"/>
              <a:t>", 		// </a:t>
            </a:r>
            <a:r>
              <a:rPr lang="ko-KR" altLang="en-US" sz="1400" dirty="0"/>
              <a:t>계좌 주인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code :</a:t>
            </a:r>
            <a:r>
              <a:rPr lang="en-US" altLang="ko-KR" sz="1400" dirty="0"/>
              <a:t> "111", 			// </a:t>
            </a:r>
            <a:r>
              <a:rPr lang="ko-KR" altLang="en-US" sz="1400" dirty="0"/>
              <a:t>계좌 코드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balance :</a:t>
            </a:r>
            <a:r>
              <a:rPr lang="en-US" altLang="ko-KR" sz="1400" dirty="0"/>
              <a:t> 35000, 		// </a:t>
            </a:r>
            <a:r>
              <a:rPr lang="ko-KR" altLang="en-US" sz="1400" dirty="0"/>
              <a:t>잔액 </a:t>
            </a:r>
            <a:r>
              <a:rPr lang="ko-KR" altLang="en-US" sz="1400" dirty="0" err="1"/>
              <a:t>프로퍼티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	//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작성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inquiry : </a:t>
            </a:r>
            <a:r>
              <a:rPr lang="en-US" altLang="ko-KR" sz="1400" dirty="0"/>
              <a:t>function () { return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; }, // </a:t>
            </a:r>
            <a:r>
              <a:rPr lang="ko-KR" altLang="en-US" sz="1400" dirty="0"/>
              <a:t>잔금 조회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deposit : </a:t>
            </a:r>
            <a:r>
              <a:rPr lang="en-US" altLang="ko-KR" sz="1400" dirty="0"/>
              <a:t>function(money) { 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+= money; }, // </a:t>
            </a:r>
            <a:r>
              <a:rPr lang="ko-KR" altLang="en-US" sz="1400" dirty="0"/>
              <a:t>저금</a:t>
            </a:r>
            <a:r>
              <a:rPr lang="en-US" altLang="ko-KR" sz="1400" dirty="0"/>
              <a:t>. money </a:t>
            </a:r>
            <a:r>
              <a:rPr lang="ko-KR" altLang="en-US" sz="1400" dirty="0"/>
              <a:t>만큼 저금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withdraw : </a:t>
            </a:r>
            <a:r>
              <a:rPr lang="en-US" altLang="ko-KR" sz="1400" dirty="0"/>
              <a:t>function (money) { // </a:t>
            </a:r>
            <a:r>
              <a:rPr lang="ko-KR" altLang="en-US" sz="1400" dirty="0"/>
              <a:t>예금 인출</a:t>
            </a:r>
            <a:r>
              <a:rPr lang="en-US" altLang="ko-KR" sz="1400" dirty="0"/>
              <a:t>, money</a:t>
            </a:r>
            <a:r>
              <a:rPr lang="ko-KR" altLang="en-US" sz="1400" dirty="0"/>
              <a:t>는 인출하고자 하는 액수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i="1" dirty="0"/>
              <a:t>// money</a:t>
            </a:r>
            <a:r>
              <a:rPr lang="ko-KR" altLang="en-US" sz="1400" i="1" dirty="0"/>
              <a:t>가 </a:t>
            </a:r>
            <a:r>
              <a:rPr lang="en-US" altLang="ko-KR" sz="1400" i="1" dirty="0"/>
              <a:t>balance</a:t>
            </a:r>
            <a:r>
              <a:rPr lang="ko-KR" altLang="en-US" sz="1400" i="1" dirty="0"/>
              <a:t>보다 작다고 가정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this.balance</a:t>
            </a:r>
            <a:r>
              <a:rPr lang="en-US" altLang="ko-KR" sz="1400" dirty="0"/>
              <a:t> -= money; </a:t>
            </a:r>
          </a:p>
          <a:p>
            <a:pPr defTabSz="180000"/>
            <a:r>
              <a:rPr lang="en-US" altLang="ko-KR" sz="1400" dirty="0"/>
              <a:t>		return money;</a:t>
            </a:r>
          </a:p>
          <a:p>
            <a:pPr defTabSz="180000"/>
            <a:r>
              <a:rPr lang="en-US" altLang="ko-KR" sz="1400" dirty="0"/>
              <a:t>	} </a:t>
            </a:r>
          </a:p>
          <a:p>
            <a:pPr defTabSz="180000"/>
            <a:r>
              <a:rPr lang="en-US" altLang="ko-KR" sz="1400" b="1" dirty="0"/>
              <a:t>}</a:t>
            </a:r>
            <a:r>
              <a:rPr lang="en-US" altLang="ko-K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4595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3E7DAD5-B53D-4EE7-81BF-6AE5BFD2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967" y="1894163"/>
            <a:ext cx="3222144" cy="266941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6573" y="214579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7-10 </a:t>
            </a:r>
            <a:r>
              <a:rPr lang="ko-KR" altLang="en-US" dirty="0" err="1"/>
              <a:t>리터럴</a:t>
            </a:r>
            <a:r>
              <a:rPr lang="ko-KR" altLang="en-US" dirty="0"/>
              <a:t> 표기법으로 계좌를 표현하는 </a:t>
            </a:r>
            <a:r>
              <a:rPr lang="en-US" altLang="ko-KR" dirty="0"/>
              <a:t>account</a:t>
            </a:r>
            <a:r>
              <a:rPr lang="ko-KR" altLang="en-US" dirty="0"/>
              <a:t> 객체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412776"/>
            <a:ext cx="5353579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</a:t>
            </a:r>
          </a:p>
          <a:p>
            <a:pPr defTabSz="180000"/>
            <a:r>
              <a:rPr lang="en-US" altLang="ko-KR" sz="900" dirty="0"/>
              <a:t>&lt;title&gt;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</a:t>
            </a:r>
            <a:r>
              <a:rPr lang="ko-KR" altLang="en-US" sz="900" dirty="0"/>
              <a:t>사용자 객체 만들기</a:t>
            </a:r>
          </a:p>
          <a:p>
            <a:pPr defTabSz="180000"/>
            <a:r>
              <a:rPr lang="en-US" altLang="ko-KR" sz="900" b="1" dirty="0"/>
              <a:t>let account = {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생성 및 초기화</a:t>
            </a:r>
          </a:p>
          <a:p>
            <a:pPr defTabSz="180000"/>
            <a:r>
              <a:rPr lang="en-US" altLang="ko-KR" sz="900" b="1" dirty="0"/>
              <a:t>	owner : 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주인</a:t>
            </a:r>
          </a:p>
          <a:p>
            <a:pPr defTabSz="180000"/>
            <a:r>
              <a:rPr lang="en-US" altLang="ko-KR" sz="900" b="1" dirty="0"/>
              <a:t>	code : "111", </a:t>
            </a:r>
            <a:r>
              <a:rPr lang="en-US" altLang="ko-KR" sz="900" dirty="0"/>
              <a:t>// </a:t>
            </a:r>
            <a:r>
              <a:rPr lang="ko-KR" altLang="en-US" sz="900" dirty="0"/>
              <a:t>계좌 코드</a:t>
            </a:r>
          </a:p>
          <a:p>
            <a:pPr defTabSz="180000"/>
            <a:r>
              <a:rPr lang="en-US" altLang="ko-KR" sz="900" b="1" dirty="0"/>
              <a:t>	balance : 35000, </a:t>
            </a:r>
            <a:r>
              <a:rPr lang="en-US" altLang="ko-KR" sz="900" dirty="0"/>
              <a:t>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endParaRPr lang="ko-KR" altLang="en-US" sz="900" dirty="0"/>
          </a:p>
          <a:p>
            <a:pPr defTabSz="180000"/>
            <a:endParaRPr lang="ko-KR" altLang="en-US" sz="900" b="1" dirty="0"/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작성</a:t>
            </a:r>
          </a:p>
          <a:p>
            <a:pPr defTabSz="180000"/>
            <a:r>
              <a:rPr lang="en-US" altLang="ko-KR" sz="900" b="1" dirty="0"/>
              <a:t>	inquiry :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}, </a:t>
            </a:r>
            <a:r>
              <a:rPr lang="en-US" altLang="ko-KR" sz="900" dirty="0"/>
              <a:t>// </a:t>
            </a:r>
            <a:r>
              <a:rPr lang="ko-KR" altLang="en-US" sz="900" dirty="0"/>
              <a:t>잔금 조회</a:t>
            </a:r>
          </a:p>
          <a:p>
            <a:pPr defTabSz="180000"/>
            <a:r>
              <a:rPr lang="en-US" altLang="ko-KR" sz="900" b="1" dirty="0"/>
              <a:t>	deposit : function(money)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}, </a:t>
            </a:r>
            <a:r>
              <a:rPr lang="en-US" altLang="ko-KR" sz="900" dirty="0"/>
              <a:t>// </a:t>
            </a:r>
            <a:r>
              <a:rPr lang="ko-KR" altLang="en-US" sz="900" dirty="0"/>
              <a:t>저금</a:t>
            </a:r>
            <a:r>
              <a:rPr lang="en-US" altLang="ko-KR" sz="900" dirty="0"/>
              <a:t>. money </a:t>
            </a:r>
            <a:r>
              <a:rPr lang="ko-KR" altLang="en-US" sz="900" dirty="0"/>
              <a:t>만큼 저금</a:t>
            </a:r>
          </a:p>
          <a:p>
            <a:pPr defTabSz="180000"/>
            <a:r>
              <a:rPr lang="en-US" altLang="ko-KR" sz="900" b="1" dirty="0"/>
              <a:t>	withdraw : function (money) { </a:t>
            </a:r>
            <a:r>
              <a:rPr lang="en-US" altLang="ko-KR" sz="900" dirty="0"/>
              <a:t>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인출하고자 하는 액수</a:t>
            </a:r>
          </a:p>
          <a:p>
            <a:pPr defTabSz="180000"/>
            <a:r>
              <a:rPr lang="en-US" altLang="ko-KR" sz="900" b="1" dirty="0"/>
              <a:t>											</a:t>
            </a:r>
            <a:r>
              <a:rPr lang="en-US" altLang="ko-KR" sz="900" b="1" i="1" dirty="0"/>
              <a:t>// money</a:t>
            </a:r>
            <a:r>
              <a:rPr lang="ko-KR" altLang="en-US" sz="900" b="1" i="1" dirty="0"/>
              <a:t>가 </a:t>
            </a:r>
            <a:r>
              <a:rPr lang="en-US" altLang="ko-KR" sz="900" b="1" i="1" dirty="0"/>
              <a:t>balance</a:t>
            </a:r>
            <a:r>
              <a:rPr lang="ko-KR" altLang="en-US" sz="900" b="1" i="1" dirty="0"/>
              <a:t>보다 작다고 가정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-= money; </a:t>
            </a:r>
          </a:p>
          <a:p>
            <a:pPr defTabSz="180000"/>
            <a:r>
              <a:rPr lang="en-US" altLang="ko-KR" sz="900" b="1" dirty="0"/>
              <a:t>		return money;</a:t>
            </a:r>
          </a:p>
          <a:p>
            <a:pPr defTabSz="180000"/>
            <a:r>
              <a:rPr lang="en-US" altLang="ko-KR" sz="900" b="1" dirty="0"/>
              <a:t>	} </a:t>
            </a:r>
          </a:p>
          <a:p>
            <a:pPr defTabSz="180000"/>
            <a:r>
              <a:rPr lang="en-US" altLang="ko-KR" sz="900" b="1" dirty="0"/>
              <a:t>};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 err="1"/>
              <a:t>리터럴</a:t>
            </a:r>
            <a:r>
              <a:rPr lang="ko-KR" altLang="en-US" sz="900" dirty="0"/>
              <a:t> 표기법으로 사용자 객체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account.deposit</a:t>
            </a:r>
            <a:r>
              <a:rPr lang="en-US" altLang="ko-KR" sz="900" dirty="0"/>
              <a:t>(10000); 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account.withdraw</a:t>
            </a:r>
            <a:r>
              <a:rPr lang="en-US" altLang="ko-KR" sz="900" dirty="0"/>
              <a:t>(5000); 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account.inquiry</a:t>
            </a:r>
            <a:r>
              <a:rPr lang="en-US" altLang="ko-KR" sz="900" dirty="0"/>
              <a:t>()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6948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프로토타입</a:t>
            </a:r>
            <a:r>
              <a:rPr lang="en-US" altLang="ko-KR" dirty="0"/>
              <a:t>(prototype)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객체의 모양을 가진 틀</a:t>
            </a:r>
            <a:endParaRPr lang="en-US" altLang="ko-KR" dirty="0"/>
          </a:p>
          <a:p>
            <a:pPr lvl="2"/>
            <a:r>
              <a:rPr lang="ko-KR" altLang="en-US" dirty="0"/>
              <a:t>붕어빵은 객체이고</a:t>
            </a:r>
            <a:r>
              <a:rPr lang="en-US" altLang="ko-KR" dirty="0"/>
              <a:t>, </a:t>
            </a:r>
            <a:r>
              <a:rPr lang="ko-KR" altLang="en-US" dirty="0"/>
              <a:t>붕어빵을 찍어내는 틀은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en-US" altLang="ko-KR" dirty="0"/>
              <a:t>C++, Java</a:t>
            </a:r>
            <a:r>
              <a:rPr lang="ko-KR" altLang="en-US" dirty="0"/>
              <a:t>에서는 </a:t>
            </a:r>
            <a:r>
              <a:rPr lang="ko-KR" altLang="en-US" dirty="0" err="1"/>
              <a:t>프로토타입을</a:t>
            </a:r>
            <a:r>
              <a:rPr lang="ko-KR" altLang="en-US" dirty="0"/>
              <a:t> 클래스라고 부름</a:t>
            </a:r>
          </a:p>
          <a:p>
            <a:pPr lvl="1"/>
            <a:r>
              <a:rPr lang="en-US" altLang="ko-KR" dirty="0"/>
              <a:t>Array, Date, String :</a:t>
            </a:r>
            <a:r>
              <a:rPr lang="ko-KR" altLang="en-US" dirty="0"/>
              <a:t> 자바스크립트에서 제공하는 </a:t>
            </a:r>
            <a:r>
              <a:rPr lang="ko-KR" altLang="en-US" dirty="0" err="1"/>
              <a:t>프로토타입</a:t>
            </a:r>
            <a:endParaRPr lang="en-US" altLang="ko-KR" dirty="0"/>
          </a:p>
          <a:p>
            <a:pPr lvl="1"/>
            <a:r>
              <a:rPr lang="ko-KR" altLang="en-US" dirty="0"/>
              <a:t>객체 생성시 </a:t>
            </a:r>
            <a:r>
              <a:rPr lang="en-US" altLang="ko-KR" dirty="0"/>
              <a:t>‘new </a:t>
            </a:r>
            <a:r>
              <a:rPr lang="ko-KR" altLang="en-US" dirty="0" err="1"/>
              <a:t>프로토타입</a:t>
            </a:r>
            <a:r>
              <a:rPr lang="en-US" altLang="ko-KR" dirty="0"/>
              <a:t>’</a:t>
            </a:r>
            <a:r>
              <a:rPr lang="ko-KR" altLang="en-US" dirty="0"/>
              <a:t> 이용</a:t>
            </a:r>
          </a:p>
          <a:p>
            <a:pPr lvl="2" fontAlgn="base" latinLnBrk="0"/>
            <a:r>
              <a:rPr lang="en-US" altLang="ko-KR" dirty="0"/>
              <a:t>let week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b="1" dirty="0"/>
              <a:t>new Array</a:t>
            </a:r>
            <a:r>
              <a:rPr lang="en-US" altLang="ko-KR" dirty="0"/>
              <a:t>(7); // Array</a:t>
            </a:r>
            <a:r>
              <a:rPr lang="ko-KR" altLang="en-US" dirty="0"/>
              <a:t>는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r>
              <a:rPr lang="en-US" altLang="ko-KR" dirty="0"/>
              <a:t>let hello = </a:t>
            </a:r>
            <a:r>
              <a:rPr lang="en-US" altLang="ko-KR" b="1" dirty="0"/>
              <a:t>new String</a:t>
            </a:r>
            <a:r>
              <a:rPr lang="en-US" altLang="ko-KR" dirty="0"/>
              <a:t>(“hello</a:t>
            </a:r>
            <a:r>
              <a:rPr lang="ko-KR" altLang="en-US" dirty="0"/>
              <a:t>”</a:t>
            </a:r>
            <a:r>
              <a:rPr lang="en-US" altLang="ko-KR" dirty="0"/>
              <a:t>); // String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프로토타입임</a:t>
            </a:r>
            <a:endParaRPr lang="en-US" altLang="ko-KR" dirty="0"/>
          </a:p>
          <a:p>
            <a:pPr lvl="2" fontAlgn="base" latinLnBrk="0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4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5313254-1229-42B0-A9AD-5AE882058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92" y="2191420"/>
            <a:ext cx="2533228" cy="1967825"/>
          </a:xfrm>
          <a:prstGeom prst="rect">
            <a:avLst/>
          </a:prstGeom>
          <a:ln w="6350">
            <a:solidFill>
              <a:srgbClr val="247A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프로토타입</a:t>
            </a:r>
            <a:r>
              <a:rPr lang="ko-KR" altLang="en-US" dirty="0"/>
              <a:t> 만드는 사례 </a:t>
            </a:r>
            <a:r>
              <a:rPr lang="en-US" altLang="ko-KR" dirty="0"/>
              <a:t>: Student </a:t>
            </a:r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프로토타입은</a:t>
            </a:r>
            <a:r>
              <a:rPr lang="ko-KR" altLang="en-US" dirty="0"/>
              <a:t> 함수로 만든다</a:t>
            </a:r>
            <a:endParaRPr lang="en-US" altLang="ko-KR" dirty="0"/>
          </a:p>
          <a:p>
            <a:pPr lvl="2"/>
            <a:r>
              <a:rPr lang="ko-KR" altLang="en-US" dirty="0" err="1"/>
              <a:t>프로토타입</a:t>
            </a:r>
            <a:r>
              <a:rPr lang="ko-KR" altLang="en-US" dirty="0"/>
              <a:t> 함수를 </a:t>
            </a:r>
            <a:r>
              <a:rPr lang="ko-KR" altLang="en-US" dirty="0" err="1"/>
              <a:t>생성자</a:t>
            </a:r>
            <a:r>
              <a:rPr lang="ko-KR" altLang="en-US" dirty="0"/>
              <a:t> 함수라고도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연산자로 객체를 생성한다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2204864"/>
            <a:ext cx="4752528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// </a:t>
            </a:r>
            <a:r>
              <a:rPr lang="ko-KR" altLang="en-US" sz="1100" dirty="0" err="1"/>
              <a:t>프로토타입</a:t>
            </a:r>
            <a:r>
              <a:rPr lang="ko-KR" altLang="en-US" sz="1100" dirty="0"/>
              <a:t> Student 작성</a:t>
            </a:r>
          </a:p>
          <a:p>
            <a:pPr defTabSz="180000"/>
            <a:r>
              <a:rPr lang="ko-KR" altLang="en-US" sz="1100" b="1" dirty="0"/>
              <a:t>function Student(name, score</a:t>
            </a:r>
            <a:r>
              <a:rPr lang="ko-KR" altLang="en-US" sz="1100" dirty="0"/>
              <a:t>) { 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this.univ</a:t>
            </a:r>
            <a:r>
              <a:rPr lang="en-US" altLang="ko-KR" sz="1100" b="1" dirty="0"/>
              <a:t> </a:t>
            </a:r>
            <a:r>
              <a:rPr lang="en-US" altLang="ko-KR" sz="1100" dirty="0"/>
              <a:t>= </a:t>
            </a:r>
            <a:r>
              <a:rPr lang="ko-KR" altLang="en-US" sz="1100" dirty="0"/>
              <a:t>"한국대학"</a:t>
            </a:r>
            <a:r>
              <a:rPr lang="en-US" altLang="ko-KR" sz="1100" dirty="0"/>
              <a:t>; // </a:t>
            </a:r>
            <a:r>
              <a:rPr lang="en-US" altLang="ko-KR" sz="1100" dirty="0" err="1"/>
              <a:t>this.univ</a:t>
            </a:r>
            <a:r>
              <a:rPr lang="ko-KR" altLang="en-US" sz="1100" dirty="0"/>
              <a:t>을 이용하여 </a:t>
            </a:r>
            <a:r>
              <a:rPr lang="en-US" altLang="ko-KR" sz="1100" dirty="0" err="1"/>
              <a:t>univ</a:t>
            </a:r>
            <a:r>
              <a:rPr lang="en-US" altLang="ko-KR" sz="1100" dirty="0"/>
              <a:t>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this.name</a:t>
            </a:r>
            <a:r>
              <a:rPr lang="ko-KR" altLang="en-US" sz="1100" dirty="0"/>
              <a:t> = name; // this.name을 이용하여 name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this.score</a:t>
            </a:r>
            <a:r>
              <a:rPr lang="ko-KR" altLang="en-US" sz="1100" dirty="0"/>
              <a:t> = score; // this.score를 이용하여 score </a:t>
            </a:r>
            <a:r>
              <a:rPr lang="ko-KR" altLang="en-US" sz="1100" dirty="0" err="1"/>
              <a:t>프로퍼티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</a:t>
            </a:r>
            <a:r>
              <a:rPr lang="ko-KR" altLang="en-US" sz="1100" b="1" dirty="0"/>
              <a:t>this.getGrade</a:t>
            </a:r>
            <a:r>
              <a:rPr lang="ko-KR" altLang="en-US" sz="1100" dirty="0"/>
              <a:t> = </a:t>
            </a:r>
            <a:r>
              <a:rPr lang="ko-KR" altLang="en-US" sz="1100" b="1" dirty="0"/>
              <a:t>function () { </a:t>
            </a:r>
            <a:r>
              <a:rPr lang="ko-KR" altLang="en-US" sz="1100" dirty="0"/>
              <a:t>// getGrade()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작성</a:t>
            </a:r>
          </a:p>
          <a:p>
            <a:pPr defTabSz="180000"/>
            <a:r>
              <a:rPr lang="ko-KR" altLang="en-US" sz="1100" dirty="0"/>
              <a:t>				if(this.score &gt; 80) return "A";</a:t>
            </a:r>
          </a:p>
          <a:p>
            <a:pPr defTabSz="180000"/>
            <a:r>
              <a:rPr lang="ko-KR" altLang="en-US" sz="1100" dirty="0"/>
              <a:t>				else if(this.score &gt; 60) return "B";</a:t>
            </a:r>
          </a:p>
          <a:p>
            <a:pPr defTabSz="180000"/>
            <a:r>
              <a:rPr lang="ko-KR" altLang="en-US" sz="1100" dirty="0"/>
              <a:t>				else return "F";</a:t>
            </a:r>
          </a:p>
          <a:p>
            <a:pPr defTabSz="180000"/>
            <a:r>
              <a:rPr lang="ko-KR" altLang="en-US" sz="1100" dirty="0"/>
              <a:t>	}</a:t>
            </a:r>
          </a:p>
          <a:p>
            <a:pPr defTabSz="180000"/>
            <a:r>
              <a:rPr lang="ko-KR" altLang="en-US" sz="11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4941168"/>
            <a:ext cx="640871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let</a:t>
            </a:r>
            <a:r>
              <a:rPr lang="ko-KR" altLang="en-US" sz="1050" dirty="0"/>
              <a:t> kitae = </a:t>
            </a:r>
            <a:r>
              <a:rPr lang="ko-KR" altLang="en-US" sz="1050" b="1" dirty="0"/>
              <a:t>new Student("황기태", 75); </a:t>
            </a:r>
            <a:r>
              <a:rPr lang="ko-KR" altLang="en-US" sz="1050" dirty="0"/>
              <a:t>		</a:t>
            </a:r>
            <a:r>
              <a:rPr lang="en-US" altLang="ko-KR" sz="1050" dirty="0"/>
              <a:t>	</a:t>
            </a:r>
            <a:r>
              <a:rPr lang="ko-KR" altLang="en-US" sz="1050" dirty="0"/>
              <a:t>// Student 객체 생성</a:t>
            </a:r>
          </a:p>
          <a:p>
            <a:pPr defTabSz="180000"/>
            <a:r>
              <a:rPr lang="en-US" altLang="ko-KR" sz="1050" dirty="0"/>
              <a:t>let</a:t>
            </a:r>
            <a:r>
              <a:rPr lang="ko-KR" altLang="en-US" sz="1050" dirty="0"/>
              <a:t> jaemoon = </a:t>
            </a:r>
            <a:r>
              <a:rPr lang="ko-KR" altLang="en-US" sz="1050" b="1" dirty="0"/>
              <a:t>new Student("이재문", 93);</a:t>
            </a:r>
            <a:r>
              <a:rPr lang="ko-KR" altLang="en-US" sz="1050" dirty="0"/>
              <a:t>	// Student 객체 생성</a:t>
            </a:r>
          </a:p>
          <a:p>
            <a:pPr defTabSz="180000"/>
            <a:r>
              <a:rPr lang="ko-KR" altLang="en-US" sz="1050" dirty="0"/>
              <a:t>document.write(kitae.univ + ", " + kitae.name + "의 학점은 " + kitae.getGrade() + "&lt;br&gt;");</a:t>
            </a:r>
          </a:p>
          <a:p>
            <a:pPr defTabSz="180000"/>
            <a:r>
              <a:rPr lang="ko-KR" altLang="en-US" sz="1050" dirty="0"/>
              <a:t>document.write(jaemoon.univ + ", " + jaemoon.name + "의 학점은 " + jaemoon.getGrade() + "&lt;br&gt;")</a:t>
            </a:r>
          </a:p>
        </p:txBody>
      </p:sp>
    </p:spTree>
    <p:extLst>
      <p:ext uri="{BB962C8B-B14F-4D97-AF65-F5344CB8AC3E}">
        <p14:creationId xmlns:p14="http://schemas.microsoft.com/office/powerpoint/2010/main" val="2144474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EB3BBA-99F2-4853-8746-FF89A426E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270981"/>
            <a:ext cx="2834317" cy="220446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7-11 </a:t>
            </a:r>
            <a:r>
              <a:rPr lang="ko-KR" altLang="en-US" dirty="0" err="1"/>
              <a:t>프로토타입으로</a:t>
            </a:r>
            <a:r>
              <a:rPr lang="ko-KR" altLang="en-US" dirty="0"/>
              <a:t> 객체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09727" y="1281336"/>
            <a:ext cx="4608512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&lt;html&gt;&lt;head&gt;&lt;meta charset="</a:t>
            </a:r>
            <a:r>
              <a:rPr lang="en-US" altLang="ko-KR" sz="900" dirty="0" err="1"/>
              <a:t>utf</a:t>
            </a:r>
            <a:r>
              <a:rPr lang="en-US" altLang="ko-KR" sz="900" dirty="0"/>
              <a:t>-8"&gt;&lt;title&gt;</a:t>
            </a:r>
            <a:r>
              <a:rPr lang="ko-KR" altLang="en-US" sz="900" dirty="0" err="1"/>
              <a:t>프로토타입으로</a:t>
            </a:r>
            <a:r>
              <a:rPr lang="ko-KR" altLang="en-US" sz="900" dirty="0"/>
              <a:t> 객체 만들기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 </a:t>
            </a:r>
            <a:r>
              <a:rPr lang="en-US" altLang="ko-KR" sz="900" dirty="0"/>
              <a:t>: </a:t>
            </a:r>
            <a:r>
              <a:rPr lang="ko-KR" altLang="en-US" sz="900" dirty="0" err="1"/>
              <a:t>생성자</a:t>
            </a:r>
            <a:r>
              <a:rPr lang="ko-KR" altLang="en-US" sz="900" dirty="0"/>
              <a:t> 함수 작성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function Account(owner, code, balance) {</a:t>
            </a:r>
          </a:p>
          <a:p>
            <a:pPr defTabSz="180000"/>
            <a:r>
              <a:rPr lang="en-US" altLang="ko-KR" sz="900" dirty="0"/>
              <a:t>		//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this.owner</a:t>
            </a:r>
            <a:r>
              <a:rPr lang="en-US" altLang="ko-KR" sz="900" b="1" dirty="0"/>
              <a:t> </a:t>
            </a:r>
            <a:r>
              <a:rPr lang="en-US" altLang="ko-KR" sz="900" dirty="0"/>
              <a:t>= owner; 	// </a:t>
            </a:r>
            <a:r>
              <a:rPr lang="ko-KR" altLang="en-US" sz="900" dirty="0"/>
              <a:t>계좌 주인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this.code</a:t>
            </a:r>
            <a:r>
              <a:rPr lang="en-US" altLang="ko-KR" sz="900" b="1" dirty="0"/>
              <a:t> </a:t>
            </a:r>
            <a:r>
              <a:rPr lang="en-US" altLang="ko-KR" sz="900" dirty="0"/>
              <a:t>= code; 		// </a:t>
            </a:r>
            <a:r>
              <a:rPr lang="ko-KR" altLang="en-US" sz="900" dirty="0"/>
              <a:t>계좌 코드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this.balance</a:t>
            </a:r>
            <a:r>
              <a:rPr lang="en-US" altLang="ko-KR" sz="900" dirty="0"/>
              <a:t> = balance; // </a:t>
            </a:r>
            <a:r>
              <a:rPr lang="ko-KR" altLang="en-US" sz="900" dirty="0"/>
              <a:t>잔액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만들기 </a:t>
            </a:r>
          </a:p>
          <a:p>
            <a:pPr defTabSz="180000"/>
            <a:r>
              <a:rPr lang="ko-KR" altLang="en-US" sz="900" dirty="0"/>
              <a:t>		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dirty="0"/>
              <a:t>// </a:t>
            </a:r>
            <a:r>
              <a:rPr lang="ko-KR" altLang="en-US" sz="900" dirty="0" err="1"/>
              <a:t>메소드</a:t>
            </a:r>
            <a:r>
              <a:rPr lang="ko-KR" altLang="en-US" sz="900" dirty="0"/>
              <a:t> 만들기</a:t>
            </a:r>
          </a:p>
          <a:p>
            <a:pPr defTabSz="180000"/>
            <a:r>
              <a:rPr lang="ko-KR" altLang="en-US" sz="900" dirty="0"/>
              <a:t>		</a:t>
            </a:r>
            <a:r>
              <a:rPr lang="en-US" altLang="ko-KR" sz="900" b="1" dirty="0" err="1"/>
              <a:t>this.inquiry</a:t>
            </a:r>
            <a:r>
              <a:rPr lang="en-US" altLang="ko-KR" sz="900" b="1" dirty="0"/>
              <a:t> = function () { return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; }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this.deposit</a:t>
            </a:r>
            <a:r>
              <a:rPr lang="en-US" altLang="ko-KR" sz="900" b="1" dirty="0"/>
              <a:t> = function (money) { </a:t>
            </a:r>
            <a:r>
              <a:rPr lang="en-US" altLang="ko-KR" sz="900" b="1" dirty="0" err="1"/>
              <a:t>this.balance</a:t>
            </a:r>
            <a:r>
              <a:rPr lang="en-US" altLang="ko-KR" sz="900" b="1" dirty="0"/>
              <a:t> += money; } </a:t>
            </a:r>
          </a:p>
          <a:p>
            <a:pPr defTabSz="180000"/>
            <a:r>
              <a:rPr lang="en-US" altLang="ko-KR" sz="900" b="1" dirty="0"/>
              <a:t>		</a:t>
            </a:r>
            <a:r>
              <a:rPr lang="en-US" altLang="ko-KR" sz="900" b="1" dirty="0" err="1"/>
              <a:t>this.withdraw</a:t>
            </a:r>
            <a:r>
              <a:rPr lang="en-US" altLang="ko-KR" sz="900" b="1" dirty="0"/>
              <a:t> = function (money) {</a:t>
            </a:r>
            <a:r>
              <a:rPr lang="en-US" altLang="ko-KR" sz="900" dirty="0"/>
              <a:t> // </a:t>
            </a:r>
            <a:r>
              <a:rPr lang="ko-KR" altLang="en-US" sz="900" dirty="0"/>
              <a:t>예금 인출</a:t>
            </a:r>
            <a:r>
              <a:rPr lang="en-US" altLang="ko-KR" sz="900" dirty="0"/>
              <a:t>, money</a:t>
            </a:r>
            <a:r>
              <a:rPr lang="ko-KR" altLang="en-US" sz="900" dirty="0"/>
              <a:t>는 인출하는 액수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/>
              <a:t>// money</a:t>
            </a:r>
            <a:r>
              <a:rPr lang="ko-KR" altLang="en-US" sz="900" dirty="0"/>
              <a:t>가 </a:t>
            </a:r>
            <a:r>
              <a:rPr lang="en-US" altLang="ko-KR" sz="900" dirty="0"/>
              <a:t>balance</a:t>
            </a:r>
            <a:r>
              <a:rPr lang="ko-KR" altLang="en-US" sz="900" dirty="0"/>
              <a:t>보다 작다고 가정</a:t>
            </a:r>
          </a:p>
          <a:p>
            <a:pPr defTabSz="180000"/>
            <a:r>
              <a:rPr lang="ko-KR" altLang="en-US" sz="900" dirty="0"/>
              <a:t>			</a:t>
            </a:r>
            <a:r>
              <a:rPr lang="en-US" altLang="ko-KR" sz="900" dirty="0" err="1"/>
              <a:t>this.balance</a:t>
            </a:r>
            <a:r>
              <a:rPr lang="en-US" altLang="ko-KR" sz="900" dirty="0"/>
              <a:t> -= money; </a:t>
            </a:r>
          </a:p>
          <a:p>
            <a:pPr defTabSz="180000"/>
            <a:r>
              <a:rPr lang="en-US" altLang="ko-KR" sz="900" dirty="0"/>
              <a:t>			return money;</a:t>
            </a:r>
          </a:p>
          <a:p>
            <a:pPr defTabSz="180000"/>
            <a:r>
              <a:rPr lang="en-US" altLang="ko-KR" sz="900" dirty="0"/>
              <a:t>		</a:t>
            </a:r>
            <a:r>
              <a:rPr lang="en-US" altLang="ko-KR" sz="900" b="1" dirty="0"/>
              <a:t>}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&lt;h3&gt;Account </a:t>
            </a:r>
            <a:r>
              <a:rPr lang="ko-KR" altLang="en-US" sz="900" dirty="0" err="1"/>
              <a:t>프로토타입</a:t>
            </a:r>
            <a:r>
              <a:rPr lang="ko-KR" altLang="en-US" sz="900" dirty="0"/>
              <a:t> 만들기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	// new </a:t>
            </a:r>
            <a:r>
              <a:rPr lang="ko-KR" altLang="en-US" sz="900" dirty="0"/>
              <a:t>연산자 이용하여 계좌 객체 생성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b="1" dirty="0"/>
              <a:t>let account = new Account("</a:t>
            </a:r>
            <a:r>
              <a:rPr lang="ko-KR" altLang="en-US" sz="900" b="1" dirty="0"/>
              <a:t>황기태</a:t>
            </a:r>
            <a:r>
              <a:rPr lang="en-US" altLang="ko-KR" sz="900" b="1" dirty="0"/>
              <a:t>", "111", 35000);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// </a:t>
            </a:r>
            <a:r>
              <a:rPr lang="ko-KR" altLang="en-US" sz="900" dirty="0"/>
              <a:t>객체 활용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("account :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account.owner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account.code</a:t>
            </a:r>
            <a:r>
              <a:rPr lang="en-US" altLang="ko-KR" sz="900" dirty="0"/>
              <a:t> + ", 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</a:t>
            </a:r>
            <a:r>
              <a:rPr lang="en-US" altLang="ko-KR" sz="900" b="1" dirty="0" err="1"/>
              <a:t>account.balance</a:t>
            </a:r>
            <a:r>
              <a:rPr lang="en-US" altLang="ko-KR" sz="900" dirty="0"/>
              <a:t> 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endParaRPr lang="en-US" altLang="ko-KR" sz="900" dirty="0"/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account.deposit</a:t>
            </a:r>
            <a:r>
              <a:rPr lang="en-US" altLang="ko-KR" sz="900" b="1" dirty="0"/>
              <a:t>(10000); </a:t>
            </a:r>
            <a:r>
              <a:rPr lang="en-US" altLang="ko-KR" sz="900" dirty="0"/>
              <a:t>// 10000</a:t>
            </a:r>
            <a:r>
              <a:rPr lang="ko-KR" altLang="en-US" sz="900" dirty="0"/>
              <a:t>원 저금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("10000</a:t>
            </a:r>
            <a:r>
              <a:rPr lang="ko-KR" altLang="en-US" sz="900" dirty="0"/>
              <a:t>원 저금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b="1" dirty="0" err="1"/>
              <a:t>account.withdraw</a:t>
            </a:r>
            <a:r>
              <a:rPr lang="en-US" altLang="ko-KR" sz="900" b="1" dirty="0"/>
              <a:t>(5000); </a:t>
            </a:r>
            <a:r>
              <a:rPr lang="en-US" altLang="ko-KR" sz="900" dirty="0"/>
              <a:t>// 5000</a:t>
            </a:r>
            <a:r>
              <a:rPr lang="ko-KR" altLang="en-US" sz="900" dirty="0"/>
              <a:t>원 인출</a:t>
            </a:r>
          </a:p>
          <a:p>
            <a:pPr defTabSz="180000"/>
            <a:r>
              <a:rPr lang="ko-KR" altLang="en-US" sz="900" dirty="0"/>
              <a:t>	</a:t>
            </a:r>
            <a:r>
              <a:rPr lang="en-US" altLang="ko-KR" sz="900" dirty="0" err="1"/>
              <a:t>document.write</a:t>
            </a:r>
            <a:r>
              <a:rPr lang="en-US" altLang="ko-KR" sz="900" dirty="0"/>
              <a:t>("5000</a:t>
            </a:r>
            <a:r>
              <a:rPr lang="ko-KR" altLang="en-US" sz="900" dirty="0"/>
              <a:t>원 인출 후 잔액은 </a:t>
            </a:r>
            <a:r>
              <a:rPr lang="en-US" altLang="ko-KR" sz="900" dirty="0"/>
              <a:t>" + </a:t>
            </a:r>
            <a:r>
              <a:rPr lang="en-US" altLang="ko-KR" sz="900" b="1" dirty="0" err="1"/>
              <a:t>account.inquiry</a:t>
            </a:r>
            <a:r>
              <a:rPr lang="en-US" altLang="ko-KR" sz="900" b="1" dirty="0"/>
              <a:t>() </a:t>
            </a:r>
            <a:r>
              <a:rPr lang="en-US" altLang="ko-KR" sz="900" dirty="0"/>
              <a:t>+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&gt;");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3803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 객체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자바스크립트는 객체 기반 언어</a:t>
            </a:r>
          </a:p>
          <a:p>
            <a:pPr lvl="1"/>
            <a:r>
              <a:rPr lang="ko-KR" altLang="en-US" dirty="0"/>
              <a:t>자바스크립트는 객체 지향 언어 아님</a:t>
            </a:r>
            <a:endParaRPr lang="en-US" altLang="ko-KR" dirty="0"/>
          </a:p>
          <a:p>
            <a:r>
              <a:rPr lang="ko-KR" altLang="en-US" dirty="0"/>
              <a:t>자바스크립트 객체의 유형</a:t>
            </a:r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코어 객체</a:t>
            </a:r>
            <a:endParaRPr lang="en-US" altLang="ko-KR" dirty="0"/>
          </a:p>
          <a:p>
            <a:pPr lvl="2"/>
            <a:r>
              <a:rPr lang="ko-KR" altLang="en-US" dirty="0"/>
              <a:t>자바스크립트 언어가 실행되는 어디서나 사용 가능한 기본 객체</a:t>
            </a:r>
          </a:p>
          <a:p>
            <a:pPr lvl="2"/>
            <a:r>
              <a:rPr lang="ko-KR" altLang="en-US" dirty="0"/>
              <a:t>기본 객체로 표준 객체</a:t>
            </a:r>
          </a:p>
          <a:p>
            <a:pPr lvl="2"/>
            <a:r>
              <a:rPr lang="en-US" altLang="ko-KR" dirty="0"/>
              <a:t>Array, Date, String, Math </a:t>
            </a:r>
            <a:r>
              <a:rPr lang="ko-KR" altLang="en-US" dirty="0"/>
              <a:t>타입 등</a:t>
            </a:r>
            <a:endParaRPr lang="en-US" altLang="ko-KR" dirty="0"/>
          </a:p>
          <a:p>
            <a:pPr lvl="2"/>
            <a:r>
              <a:rPr lang="ko-KR" altLang="en-US" dirty="0"/>
              <a:t>웹 페이지 자바스크립트 코드에서 혹은 서버에서 사용 가능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2. HTML 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문서에 작성된 각 </a:t>
            </a:r>
            <a:r>
              <a:rPr lang="en-US" altLang="ko-KR" dirty="0"/>
              <a:t>HTML </a:t>
            </a:r>
            <a:r>
              <a:rPr lang="ko-KR" altLang="en-US" dirty="0"/>
              <a:t>태그들을 객체화한 것들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문서의 내용과 모양을 제어하기 위한 목적</a:t>
            </a:r>
            <a:endParaRPr lang="en-US" altLang="ko-KR" dirty="0"/>
          </a:p>
          <a:p>
            <a:pPr lvl="2"/>
            <a:r>
              <a:rPr lang="en-US" altLang="ko-KR" dirty="0"/>
              <a:t>W3C</a:t>
            </a:r>
            <a:r>
              <a:rPr lang="ko-KR" altLang="en-US" dirty="0"/>
              <a:t>의 표준 객체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 객체</a:t>
            </a:r>
            <a:endParaRPr lang="en-US" altLang="ko-KR" dirty="0"/>
          </a:p>
          <a:p>
            <a:pPr lvl="2"/>
            <a:r>
              <a:rPr lang="ko-KR" altLang="en-US" dirty="0"/>
              <a:t>자바스크립트로 브라우저를 제어하기 위해 제공되는 객체</a:t>
            </a:r>
            <a:endParaRPr lang="en-US" altLang="ko-KR" dirty="0"/>
          </a:p>
          <a:p>
            <a:pPr lvl="2"/>
            <a:r>
              <a:rPr lang="en-US" altLang="ko-KR" dirty="0"/>
              <a:t>BOM(Brower Object Model)</a:t>
            </a:r>
            <a:r>
              <a:rPr lang="ko-KR" altLang="en-US" dirty="0"/>
              <a:t>에 따르는 객체들</a:t>
            </a:r>
            <a:endParaRPr lang="en-US" altLang="ko-KR" dirty="0"/>
          </a:p>
          <a:p>
            <a:pPr lvl="2"/>
            <a:r>
              <a:rPr lang="ko-KR" altLang="en-US" dirty="0" err="1"/>
              <a:t>비표준</a:t>
            </a:r>
            <a:r>
              <a:rPr lang="ko-KR" altLang="en-US" dirty="0"/>
              <a:t> 객체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86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코어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코어 객체 종류</a:t>
            </a:r>
          </a:p>
          <a:p>
            <a:pPr lvl="1"/>
            <a:r>
              <a:rPr lang="en-US" altLang="ko-KR" dirty="0"/>
              <a:t>Array, Date, String, Math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코어 객체 생성</a:t>
            </a:r>
            <a:endParaRPr lang="en-US" altLang="ko-KR" dirty="0"/>
          </a:p>
          <a:p>
            <a:pPr lvl="1"/>
            <a:r>
              <a:rPr lang="en-US" altLang="ko-KR" dirty="0"/>
              <a:t>new </a:t>
            </a:r>
            <a:r>
              <a:rPr lang="ko-KR" altLang="en-US" dirty="0"/>
              <a:t>키워드 이용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객체가 생성되면 객체 내부에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메소드들</a:t>
            </a:r>
            <a:r>
              <a:rPr lang="ko-KR" altLang="en-US" dirty="0"/>
              <a:t> 존재</a:t>
            </a:r>
          </a:p>
          <a:p>
            <a:endParaRPr lang="en-US" altLang="ko-KR" dirty="0"/>
          </a:p>
          <a:p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ko-KR" altLang="en-US" dirty="0"/>
              <a:t>객체와 멤버 사이에 점</a:t>
            </a:r>
            <a:r>
              <a:rPr lang="en-US" altLang="ko-KR" dirty="0"/>
              <a:t>(.)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31640" y="3068960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today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Date(); 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시간 정보를 다루는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Date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msg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String(“Hello”); // “Hello”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문자열을 담은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String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타입의 객체 생성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622" y="5498648"/>
            <a:ext cx="701979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변경</a:t>
            </a:r>
          </a:p>
          <a:p>
            <a:pPr marL="1905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변수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값 알아내기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obj.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값들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호출</a:t>
            </a:r>
          </a:p>
        </p:txBody>
      </p:sp>
    </p:spTree>
    <p:extLst>
      <p:ext uri="{BB962C8B-B14F-4D97-AF65-F5344CB8AC3E}">
        <p14:creationId xmlns:p14="http://schemas.microsoft.com/office/powerpoint/2010/main" val="65138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7–1 </a:t>
            </a:r>
            <a:r>
              <a:rPr lang="ko-KR" altLang="en-US" dirty="0"/>
              <a:t>자바스크립트 객체 생성 및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5360" y="1484784"/>
            <a:ext cx="5256584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객체 생성 및 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객체 생성 및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// Date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let today = </a:t>
            </a:r>
            <a:r>
              <a:rPr lang="en-US" altLang="ko-KR" sz="1200" b="1" dirty="0"/>
              <a:t>new Date(); 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Date </a:t>
            </a:r>
            <a:r>
              <a:rPr lang="ko-KR" altLang="en-US" sz="1200" dirty="0"/>
              <a:t>객체의 </a:t>
            </a:r>
            <a:r>
              <a:rPr lang="en-US" altLang="ko-KR" sz="1200" dirty="0" err="1"/>
              <a:t>toLocaleString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호출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현재 시간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today.toLocaleString</a:t>
            </a:r>
            <a:r>
              <a:rPr lang="en-US" altLang="ko-KR" sz="1200" b="1" dirty="0"/>
              <a:t>()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						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// String </a:t>
            </a:r>
            <a:r>
              <a:rPr lang="ko-KR" altLang="en-US" sz="1200" dirty="0"/>
              <a:t>객체 생성</a:t>
            </a:r>
          </a:p>
          <a:p>
            <a:pPr defTabSz="180000"/>
            <a:r>
              <a:rPr lang="en-US" altLang="ko-KR" sz="1200" dirty="0"/>
              <a:t>	let 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= </a:t>
            </a:r>
            <a:r>
              <a:rPr lang="en-US" altLang="ko-KR" sz="1200" b="1" dirty="0"/>
              <a:t>new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String("</a:t>
            </a:r>
            <a:r>
              <a:rPr lang="ko-KR" altLang="en-US" sz="1200" b="1" dirty="0"/>
              <a:t>자바스크립트 공부하기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mystr</a:t>
            </a:r>
            <a:r>
              <a:rPr lang="ko-KR" altLang="en-US" sz="1200" dirty="0"/>
              <a:t>의 내용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mystr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mystr</a:t>
            </a:r>
            <a:r>
              <a:rPr lang="ko-KR" altLang="en-US" sz="1200" dirty="0"/>
              <a:t>의 길이 </a:t>
            </a:r>
            <a:r>
              <a:rPr lang="en-US" altLang="ko-KR" sz="1200" dirty="0"/>
              <a:t>: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mystr.length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mystr.length</a:t>
            </a:r>
            <a:r>
              <a:rPr lang="en-US" altLang="ko-KR" sz="1200" dirty="0"/>
              <a:t>=10; // </a:t>
            </a:r>
            <a:r>
              <a:rPr lang="ko-KR" altLang="en-US" sz="1200" dirty="0"/>
              <a:t>이 문장은 오류이다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3194541"/>
            <a:ext cx="879520" cy="306467"/>
          </a:xfrm>
          <a:prstGeom prst="wedgeRoundRectCallout">
            <a:avLst>
              <a:gd name="adj1" fmla="val -78591"/>
              <a:gd name="adj2" fmla="val 652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객체 생성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575720" y="4418677"/>
            <a:ext cx="103787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/>
              <a:t>메소드</a:t>
            </a:r>
            <a:r>
              <a:rPr lang="ko-KR" altLang="en-US" sz="1200" dirty="0"/>
              <a:t> 호출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9912" y="5517232"/>
            <a:ext cx="1184983" cy="306467"/>
          </a:xfrm>
          <a:prstGeom prst="wedgeRoundRectCallout">
            <a:avLst>
              <a:gd name="adj1" fmla="val -48424"/>
              <a:gd name="adj2" fmla="val -1032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프로퍼티</a:t>
            </a:r>
            <a:r>
              <a:rPr lang="ko-KR" altLang="en-US" sz="1200" dirty="0"/>
              <a:t> 읽기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35C382-AD2E-421C-A3B6-0DAF76B2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28800"/>
            <a:ext cx="3243714" cy="212007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  <p:extLst>
      <p:ext uri="{BB962C8B-B14F-4D97-AF65-F5344CB8AC3E}">
        <p14:creationId xmlns:p14="http://schemas.microsoft.com/office/powerpoint/2010/main" val="327591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043608" y="3068960"/>
            <a:ext cx="6907152" cy="180020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배열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</a:t>
            </a:r>
            <a:endParaRPr lang="en-US" altLang="ko-KR" dirty="0"/>
          </a:p>
          <a:p>
            <a:pPr lvl="1"/>
            <a:r>
              <a:rPr lang="ko-KR" altLang="en-US" dirty="0"/>
              <a:t>여러 개의 원소들을 연속적으로 저장</a:t>
            </a:r>
            <a:endParaRPr lang="en-US" altLang="ko-KR" dirty="0"/>
          </a:p>
          <a:p>
            <a:pPr lvl="1"/>
            <a:r>
              <a:rPr lang="ko-KR" altLang="en-US" dirty="0"/>
              <a:t>전체를 하나의 단위로 다루는 데이터 구조</a:t>
            </a:r>
          </a:p>
          <a:p>
            <a:r>
              <a:rPr lang="ko-KR" altLang="en-US" dirty="0"/>
              <a:t>배열 생성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에서 시작하는 인덱스를 이용하여 배열의 각 원소 접근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3145322"/>
            <a:ext cx="39592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/>
              <a:t>let </a:t>
            </a:r>
            <a:r>
              <a:rPr lang="en-US" altLang="ko-KR" sz="1600" b="1" dirty="0"/>
              <a:t>cities</a:t>
            </a:r>
            <a:r>
              <a:rPr lang="en-US" altLang="ko-KR" sz="1600" dirty="0"/>
              <a:t> = [“Seoul”, “New York”, “Paris”];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14920"/>
              </p:ext>
            </p:extLst>
          </p:nvPr>
        </p:nvGraphicFramePr>
        <p:xfrm>
          <a:off x="2165319" y="3613175"/>
          <a:ext cx="1163360" cy="94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“Seoul”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“New York”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“Paris”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56471" y="3586388"/>
            <a:ext cx="6238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cities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3286845" y="3646724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86845" y="3939575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86845" y="425402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cities[2]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51481" y="3150944"/>
            <a:ext cx="2422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600" dirty="0"/>
              <a:t>let </a:t>
            </a:r>
            <a:r>
              <a:rPr lang="en-US" altLang="ko-KR" sz="1600" b="1" dirty="0"/>
              <a:t>n</a:t>
            </a:r>
            <a:r>
              <a:rPr lang="en-US" altLang="ko-KR" sz="1600" dirty="0"/>
              <a:t> = [4, 5, -2, 28, 33];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73102" y="3585552"/>
            <a:ext cx="293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n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714112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n[0]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99553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n[1]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0620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n[2]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7395"/>
              </p:ext>
            </p:extLst>
          </p:nvPr>
        </p:nvGraphicFramePr>
        <p:xfrm>
          <a:off x="5766771" y="3600239"/>
          <a:ext cx="20609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900108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n[3]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49090" y="3907039"/>
            <a:ext cx="452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i="1" dirty="0">
                <a:solidFill>
                  <a:srgbClr val="0070C0"/>
                </a:solidFill>
              </a:rPr>
              <a:t>n[4]</a:t>
            </a:r>
            <a:endParaRPr lang="ko-KR" altLang="en-US" sz="1200" i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5238" y="5805512"/>
            <a:ext cx="652552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name = cities[0]; 	// name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은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Seoul”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cities[1] = “Gainesville”; 	// “New York”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자리에 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Gainesville”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089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자바스크립트에서 배열을 만드는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 만드는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</a:p>
          <a:p>
            <a:pPr lvl="1"/>
            <a:r>
              <a:rPr lang="en-US" altLang="ko-KR" dirty="0"/>
              <a:t>Array </a:t>
            </a:r>
            <a:r>
              <a:rPr lang="ko-KR" altLang="en-US" dirty="0"/>
              <a:t>객체로 배열 만들기</a:t>
            </a:r>
            <a:endParaRPr lang="en-US" altLang="ko-KR" dirty="0"/>
          </a:p>
          <a:p>
            <a:r>
              <a:rPr lang="en-US" altLang="ko-KR" dirty="0"/>
              <a:t>[]</a:t>
            </a:r>
            <a:r>
              <a:rPr lang="ko-KR" altLang="en-US" dirty="0"/>
              <a:t>로 배열 만들기</a:t>
            </a:r>
            <a:endParaRPr lang="en-US" altLang="ko-KR" dirty="0"/>
          </a:p>
          <a:p>
            <a:pPr lvl="1" fontAlgn="base"/>
            <a:r>
              <a:rPr lang="en-US" altLang="ko-KR" dirty="0"/>
              <a:t>[] </a:t>
            </a:r>
            <a:r>
              <a:rPr lang="ko-KR" altLang="en-US" dirty="0"/>
              <a:t>안에는 원소들의 초기 값 나열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endParaRPr lang="en-US" altLang="ko-KR" dirty="0"/>
          </a:p>
          <a:p>
            <a:pPr lvl="1" fontAlgn="base"/>
            <a:r>
              <a:rPr lang="ko-KR" altLang="en-US" dirty="0"/>
              <a:t>배열 크기 </a:t>
            </a:r>
            <a:r>
              <a:rPr lang="en-US" altLang="ko-KR" dirty="0"/>
              <a:t>: </a:t>
            </a:r>
            <a:r>
              <a:rPr lang="ko-KR" altLang="en-US" dirty="0"/>
              <a:t>배열의 크기는 고정되지 않고</a:t>
            </a:r>
            <a:r>
              <a:rPr lang="en-US" altLang="ko-KR" dirty="0"/>
              <a:t> </a:t>
            </a:r>
            <a:r>
              <a:rPr lang="ko-KR" altLang="en-US" dirty="0"/>
              <a:t>원소 추가 시 늘어남</a:t>
            </a:r>
            <a:endParaRPr lang="en-US" altLang="ko-KR" dirty="0"/>
          </a:p>
          <a:p>
            <a:pPr lvl="2" fontAlgn="base"/>
            <a:r>
              <a:rPr lang="ko-KR" altLang="en-US" dirty="0"/>
              <a:t>배열의 끝에 원소 추가</a:t>
            </a:r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r>
              <a:rPr lang="ko-KR" altLang="en-US" dirty="0">
                <a:solidFill>
                  <a:srgbClr val="C00000"/>
                </a:solidFill>
              </a:rPr>
              <a:t>주의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현재 배열보다 큰 인덱스에 원소를 추가하면 값이 비어 있는 중간의 원소들도 생기는 문제 발생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63688" y="3429000"/>
            <a:ext cx="4572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week = [“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화”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수”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목”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금”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토”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일”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];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let plots = [-20, -5, 0, 15, 20];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763688" y="4941168"/>
            <a:ext cx="61206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plots[5] = 33;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plots[6] = 22; //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원소 추가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7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 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763688" y="6217567"/>
            <a:ext cx="61206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plots[10] = 33;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주의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plots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배열의 크기는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11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개가되고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                   // plots[7], plots[8], plots[9]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의 값은 모두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undefined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401284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82FFEB-DFB3-493B-8B44-23F208EA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846558"/>
            <a:ext cx="3254108" cy="356879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7-2 []</a:t>
            </a:r>
            <a:r>
              <a:rPr lang="ko-KR" altLang="en-US" dirty="0"/>
              <a:t>로 배열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75" y="1846558"/>
            <a:ext cx="4385923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</a:t>
            </a:r>
            <a:r>
              <a:rPr lang="en-US" altLang="ko-KR" sz="1200" dirty="0" err="1"/>
              <a:t>utf</a:t>
            </a:r>
            <a:r>
              <a:rPr lang="en-US" altLang="ko-KR" sz="1200" dirty="0"/>
              <a:t>-8"&gt;</a:t>
            </a:r>
          </a:p>
          <a:p>
            <a:pPr defTabSz="180000"/>
            <a:r>
              <a:rPr lang="en-US" altLang="ko-KR" sz="1200" dirty="0"/>
              <a:t>&lt;title&gt;[]</a:t>
            </a:r>
            <a:r>
              <a:rPr lang="ko-KR" altLang="en-US" sz="1200" dirty="0"/>
              <a:t>로 배열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&lt;h3&gt;[]</a:t>
            </a:r>
            <a:r>
              <a:rPr lang="ko-KR" altLang="en-US" sz="1200" dirty="0"/>
              <a:t>로 배열 만들기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let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plots = [20, 5, 8, 15, 20]; </a:t>
            </a:r>
            <a:r>
              <a:rPr lang="en-US" altLang="ko-KR" sz="1200" dirty="0"/>
              <a:t>// </a:t>
            </a:r>
            <a:r>
              <a:rPr lang="ko-KR" altLang="en-US" sz="1200" dirty="0"/>
              <a:t>원소 </a:t>
            </a:r>
            <a:r>
              <a:rPr lang="en-US" altLang="ko-KR" sz="1200" dirty="0"/>
              <a:t>5</a:t>
            </a:r>
            <a:r>
              <a:rPr lang="ko-KR" altLang="en-US" sz="1200" dirty="0"/>
              <a:t>개의 배열 생성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var</a:t>
            </a:r>
            <a:r>
              <a:rPr lang="ko-KR" altLang="en-US" sz="1200" dirty="0"/>
              <a:t> </a:t>
            </a:r>
            <a:r>
              <a:rPr lang="en-US" altLang="ko-KR" sz="1200" dirty="0"/>
              <a:t>plots = [20, 5, 8, 15, 20]&lt;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for(let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let size = plots[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 </a:t>
            </a:r>
            <a:r>
              <a:rPr lang="en-US" altLang="ko-KR" sz="1200" dirty="0"/>
              <a:t>// plots </a:t>
            </a:r>
            <a:r>
              <a:rPr lang="ko-KR" altLang="en-US" sz="1200" dirty="0"/>
              <a:t>배열의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en-US" altLang="ko-KR" sz="1200" dirty="0"/>
              <a:t>		while(size&gt;0)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("*");</a:t>
            </a:r>
          </a:p>
          <a:p>
            <a:pPr defTabSz="180000"/>
            <a:r>
              <a:rPr lang="en-US" altLang="ko-KR" sz="1200" dirty="0"/>
              <a:t>			size--;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(plots[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19488" y="1343681"/>
            <a:ext cx="826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[]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로 정수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저장할 배열을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원소의 값만큼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‘*’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를 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5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20017</TotalTime>
  <Words>5344</Words>
  <Application>Microsoft Office PowerPoint</Application>
  <PresentationFormat>화면 슬라이드 쇼(4:3)</PresentationFormat>
  <Paragraphs>747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HY나무L</vt:lpstr>
      <vt:lpstr>맑은 고딕</vt:lpstr>
      <vt:lpstr>휴먼편지체</vt:lpstr>
      <vt:lpstr>Wingdings</vt:lpstr>
      <vt:lpstr>Wingdings 2</vt:lpstr>
      <vt:lpstr>가을</vt:lpstr>
      <vt:lpstr>자바스크립트 코어객체와 배열</vt:lpstr>
      <vt:lpstr>객체 개념</vt:lpstr>
      <vt:lpstr>자바스크립트 객체</vt:lpstr>
      <vt:lpstr>자바스크립트 객체 종류</vt:lpstr>
      <vt:lpstr>코어 객체</vt:lpstr>
      <vt:lpstr>예제 7–1 자바스크립트 객체 생성 및 활용</vt:lpstr>
      <vt:lpstr>자바스크립트 배열</vt:lpstr>
      <vt:lpstr>자바스크립트에서 배열을 만드는 방법</vt:lpstr>
      <vt:lpstr>예제 7-2 []로 배열 만들기</vt:lpstr>
      <vt:lpstr>Array로 배열 만들기</vt:lpstr>
      <vt:lpstr>배열의 원소 개수, length 프로퍼티</vt:lpstr>
      <vt:lpstr>예제 7-3 Array 객체로 배열 만들기</vt:lpstr>
      <vt:lpstr>배열의 특징</vt:lpstr>
      <vt:lpstr>PowerPoint 프레젠테이션</vt:lpstr>
      <vt:lpstr>예제 7–4 Array 객체의 메소드 활용</vt:lpstr>
      <vt:lpstr>Date 객체</vt:lpstr>
      <vt:lpstr>PowerPoint 프레젠테이션</vt:lpstr>
      <vt:lpstr>PowerPoint 프레젠테이션</vt:lpstr>
      <vt:lpstr>예제 7–5 Date 객체 생성 및 활용</vt:lpstr>
      <vt:lpstr>예제 7–6 방문 시간에 따라 변하는 배경색 만들기</vt:lpstr>
      <vt:lpstr>String 객체</vt:lpstr>
      <vt:lpstr>String 객체의 특징</vt:lpstr>
      <vt:lpstr>PowerPoint 프레젠테이션</vt:lpstr>
      <vt:lpstr>PowerPoint 프레젠테이션</vt:lpstr>
      <vt:lpstr>예제 7–7 String 객체의 메소드 활용</vt:lpstr>
      <vt:lpstr>Math 객체</vt:lpstr>
      <vt:lpstr>PowerPoint 프레젠테이션</vt:lpstr>
      <vt:lpstr>예제 7–8 Math를 이용한 구구단 연습</vt:lpstr>
      <vt:lpstr>사용자 객체 만들기</vt:lpstr>
      <vt:lpstr>new Object()로 객체 만들기</vt:lpstr>
      <vt:lpstr>예제 7-9 new Object()로 계좌를 표현하는 account 객체 만들기</vt:lpstr>
      <vt:lpstr>리터럴 표기법으로 만들기</vt:lpstr>
      <vt:lpstr>예제 7-10 리터럴 표기법으로 계좌를 표현하는 account 객체 만들기</vt:lpstr>
      <vt:lpstr>프로토타입</vt:lpstr>
      <vt:lpstr>프로토타입 만드는 사례 : Student 프로토타입</vt:lpstr>
      <vt:lpstr>예제 7-11 프로토타입으로 객체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Li</cp:lastModifiedBy>
  <cp:revision>623</cp:revision>
  <dcterms:created xsi:type="dcterms:W3CDTF">2011-08-27T14:53:28Z</dcterms:created>
  <dcterms:modified xsi:type="dcterms:W3CDTF">2023-03-28T07:13:47Z</dcterms:modified>
</cp:coreProperties>
</file>