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9" r:id="rId6"/>
    <p:sldId id="270" r:id="rId7"/>
    <p:sldId id="265" r:id="rId8"/>
    <p:sldId id="258" r:id="rId9"/>
    <p:sldId id="259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健柏" initials="陈" lastIdx="1" clrIdx="0">
    <p:extLst>
      <p:ext uri="{19B8F6BF-5375-455C-9EA6-DF929625EA0E}">
        <p15:presenceInfo xmlns:p15="http://schemas.microsoft.com/office/powerpoint/2012/main" userId="342afb7f049159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3182" autoAdjust="0"/>
  </p:normalViewPr>
  <p:slideViewPr>
    <p:cSldViewPr snapToGrid="0">
      <p:cViewPr varScale="1">
        <p:scale>
          <a:sx n="56" d="100"/>
          <a:sy n="56" d="100"/>
        </p:scale>
        <p:origin x="4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245B-C408-41A7-8B4E-15758613C035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3AD4A-D7A0-494C-B9A8-FD1B4D4BE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3AD4A-D7A0-494C-B9A8-FD1B4D4BE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在之后的</a:t>
            </a:r>
            <a:r>
              <a:rPr lang="en-US" altLang="zh-CN" dirty="0"/>
              <a:t>ppt</a:t>
            </a:r>
            <a:r>
              <a:rPr lang="zh-CN" altLang="en-US" dirty="0"/>
              <a:t>中，我们有时候也会将</a:t>
            </a:r>
            <a:r>
              <a:rPr lang="en-US" altLang="zh-CN" dirty="0"/>
              <a:t>V3</a:t>
            </a:r>
            <a:r>
              <a:rPr lang="zh-CN" altLang="en-US" dirty="0"/>
              <a:t>称为</a:t>
            </a:r>
            <a:r>
              <a:rPr lang="en-US" altLang="zh-CN" dirty="0"/>
              <a:t>distractor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3AD4A-D7A0-494C-B9A8-FD1B4D4BE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8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在之后的</a:t>
            </a:r>
            <a:r>
              <a:rPr lang="en-US" altLang="zh-CN" dirty="0"/>
              <a:t>ppt</a:t>
            </a:r>
            <a:r>
              <a:rPr lang="zh-CN" altLang="en-US" dirty="0"/>
              <a:t>中，我们有时候也会将</a:t>
            </a:r>
            <a:r>
              <a:rPr lang="en-US" altLang="zh-CN" dirty="0"/>
              <a:t>V3</a:t>
            </a:r>
            <a:r>
              <a:rPr lang="zh-CN" altLang="en-US" dirty="0"/>
              <a:t>称为</a:t>
            </a:r>
            <a:r>
              <a:rPr lang="en-US" altLang="zh-CN" dirty="0"/>
              <a:t>distractor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3AD4A-D7A0-494C-B9A8-FD1B4D4BE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7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9244E-D71D-4B63-AEE2-441F6866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EFB9BF-7C39-47FF-B4B4-FC5F674B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C6763-279F-403B-9EBA-CEEC2D94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6601-2EFA-4747-BD0C-29A73340E377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5B8A0-BD17-42A7-9EE2-1CA14B9F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12847-3E95-4FCB-A06A-D723D94D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4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36D0-90F0-4E3A-8B04-A4D9A00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9D3F3-BF30-494D-82AF-4E2F2533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145B-0B1F-4A3C-8EE4-CE301DF8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B2FB-D141-4E58-8723-518CB74014EA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7FEC5-E29C-4316-8A73-F581BF5E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F73FF-C418-4A04-9233-98E9D578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49F9F0-715A-4CD3-81E4-E981EA013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FFAC7-3778-4C93-B5D5-920E0A5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6AF78-54BD-44DD-A3E1-94236100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8144-BF12-4715-842B-378ED69332E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8AEAA-1B96-49A4-973F-007FEEEF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4D518-BC4C-4E39-8AF4-0E0ACA25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4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E465-DFAD-4927-961A-B5609BF5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F9B80-39CC-41F8-9952-579F1EA0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C07C5-C7C5-4F2E-99B4-77F9E8CA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4DA1-A52F-4870-95A1-E8227E2EEAC0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85ABD-8266-40E7-887A-AA5DEC36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CC074-5ED4-4517-8FD1-74D75CB9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13BB9-3CC2-4758-A013-5607A564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D72A4-0767-4D53-AC8F-A8301B46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FAD1E-A5CF-4571-BDCF-393747F2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29E1-A464-4327-9213-CD89269E670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6624C-0FF4-485D-B859-60092B9E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F3339-C3AD-4842-8147-FE4C8597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E95BD-58D7-4EB2-B83A-174991B3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AE70-BAD7-493F-96B9-45F6798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C3124-C945-4EEF-9723-3971B91A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F52CA-A05E-4354-856F-85B26C8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E96F-9DB5-4181-97D9-16A2C282E063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3EF86-D076-40CC-9CC9-82DBBDB0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991E9-C4BE-4B60-BDAC-87D3B95F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F11B-E301-4B51-BD7B-0E62A8B3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7B41E-161B-437F-BED7-344A3F81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0DE6C-B868-44CD-84EB-C09CDFC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CD04A0-8E28-4558-B69B-3EA43820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958286-AC42-46CB-89AF-35249106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D0375-83B8-4060-977B-351BE9A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F99-6B0D-42CE-A663-92914177DC45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D9FBBA-4C7E-402C-9945-D7321A40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C6D9-CFC5-436B-88DE-7788D127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6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1BDDD-72BC-4029-8FDC-1B70884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FA69D-AA34-418E-947C-577E7B74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2FEC-9AC3-432E-8AF2-FA7BA665C2AF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50478-FEDD-4FD3-95F3-5B010CD2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98BF16-6CC5-4CF3-BB7F-5167D61C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11F4E-42BC-4F72-A26F-C4DD7918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DF9B-7133-4B75-97B9-38484E321B5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8FECA-57B3-4A90-8ED9-2F3F301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A8601-B543-4587-B415-70D3381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7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A4DBB-5CE4-495E-ACE1-7E093473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DF6F-B25C-4C0A-812B-817D0375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59D6B-C78A-448B-BE85-0CC41C3B8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73AE6-FDA0-496B-B3FE-B0BA6F39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6DF9-20C2-4ED3-BB0C-830B57B4F65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4E270-4813-4144-8248-575CB5EA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33ECA-8975-4E2B-B9D1-41793446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521ED-EE2C-4128-8CA9-55C7C54E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9772BF-0A7F-4567-9E2B-0C014D6F0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1D360-BF07-4F98-92E1-B3FADC0F8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2F6D1-734A-4188-A9C9-637C85D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9FB7-FB45-4673-A4B6-DBDA7911FA62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94022-7370-45D6-9CC5-9CA99839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FD7F7-FF15-4C4D-AD77-8634519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8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532093-11D8-45F7-84DA-E3CD904D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50BB5-E731-4C25-BA2B-A8ACA758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AC293-E851-4E52-A10C-28C982255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5101-4A17-411C-BB60-DDC1F8119844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274C-38E3-4055-8159-2E13F0EA6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2326B-92EE-4871-93B4-03C3C8AAB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7440-6FB8-4DBB-903B-8226697A4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8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jp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2.mp4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video" Target="../media/media2.mp4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C1545-5B34-4E07-8792-F828CD043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F433EB-27AF-4951-903E-FAC5CD0D6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75" y="4525963"/>
            <a:ext cx="9229725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心理与认知科学学院 陈健柏 程宇昂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6D55F-53A3-4559-9633-A180DFF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061464-0159-4855-B228-34741A6A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876"/>
            <a:ext cx="12192000" cy="311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63EDD-6399-4CDC-BA16-92622809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D61D0-B869-460E-AFC7-3FBBCEA86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Results(choice trials):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=60.5%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=33.3%,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distracter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=6.2%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 in choice efficient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Biphasic response at high distracter value</a:t>
                </a:r>
              </a:p>
              <a:p>
                <a:pPr lvl="1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D61D0-B869-460E-AFC7-3FBBCEA86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9E6F5-6B2E-420B-B8E9-45391346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5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19A6-8148-4895-88E7-E214D227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5E3C3-047C-4719-A3E9-F96F77451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Results(choice trials):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 in choice efficient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=0.88,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=1.2∗10^−52;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=−1.01,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.5∗10^−58;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=−0.42,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.1∗10^−7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5E3C3-047C-4719-A3E9-F96F77451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308CB52-883B-4131-9F0C-67A978EB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7" y="3927875"/>
            <a:ext cx="2603634" cy="27623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AD1171-293C-433C-81E9-CD8E717CC943}"/>
              </a:ext>
            </a:extLst>
          </p:cNvPr>
          <p:cNvSpPr/>
          <p:nvPr/>
        </p:nvSpPr>
        <p:spPr>
          <a:xfrm>
            <a:off x="3103080" y="4695899"/>
            <a:ext cx="204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−0.80, P = 0.006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7BCF53-BF1A-46CA-A4AD-BBD5CA9F5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46" y="4043398"/>
            <a:ext cx="2347534" cy="23744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E3D3E88-5475-402A-BF16-B660BDB6C58F}"/>
              </a:ext>
            </a:extLst>
          </p:cNvPr>
          <p:cNvSpPr/>
          <p:nvPr/>
        </p:nvSpPr>
        <p:spPr>
          <a:xfrm>
            <a:off x="5358826" y="6419722"/>
            <a:ext cx="5343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difference in target choice 0.064,P = 0.0019, t tes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B02-F2AD-42D7-A38C-BDD172CE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8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06A9-57C0-4EF4-B0F5-CE84820E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4EF5F-49E5-4D9F-ABE5-76DBA0B7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Results(choice trials):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Biphasic response at high distracter value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8EFAA-7DB0-462B-995C-00F1639B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10" y="3503476"/>
            <a:ext cx="2660787" cy="26734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C8B3CB-72A3-4FD5-BE6D-AA01EA107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94" y="3511406"/>
            <a:ext cx="2933851" cy="280049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12392-0FCE-4776-B0B2-FA94876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1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8562-777D-4F44-9719-96E9B17F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318DB-0D0B-4DEB-924A-03498F9CD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Results(choice trials):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Biphasic response at high distracter value</a:t>
                </a:r>
              </a:p>
              <a:p>
                <a:pPr lvl="2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=−0.54,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1.2∗10^−8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&lt;0.8)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&gt;0.8</m:t>
                        </m:r>
                      </m:e>
                    </m:d>
                  </m:oMath>
                </a14:m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distractor</a:t>
                </a:r>
              </a:p>
              <a:p>
                <a:pPr lvl="3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Low:4.3%</a:t>
                </a:r>
              </a:p>
              <a:p>
                <a:pPr lvl="3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High:20%</a:t>
                </a: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318DB-0D0B-4DEB-924A-03498F9CD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B1E9E-5DF4-4259-87E3-6F57F9EB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5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8562-777D-4F44-9719-96E9B17F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318DB-0D0B-4DEB-924A-03498F9C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fittings are based on logistic or linear models, nothing on his own model.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neurophysiology findings but no parameter values come from neurophysiology data.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neural meanings about parameters setting.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49C82-0A4C-434F-89F0-EC65E6D8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5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Introduction(Goal)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F6363-2338-41C9-A481-A0F7A5B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irrelevant alternatives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Context-dependent choice behavior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models typically rely on higher cognitive process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attentional switching between dimensions, differential weighting of attributes…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based on divisive normalization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58F52-511C-4531-8ADA-3DF6F47D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Introduction(Inspiration)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F6363-2338-41C9-A481-A0F7A5B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Divisive normalization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input-driven activity of a neuron is divided by the summed activity of a large pool of neighboring neurons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in V1 to explain extrareceptive field stimuli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found in value representation of actions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go from context-dependent neural activity to  choice behavior?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0A689-7E63-4A5C-A41A-7D71F83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98B43-238E-43C1-8665-CCBBE0393C39}"/>
              </a:ext>
            </a:extLst>
          </p:cNvPr>
          <p:cNvSpPr txBox="1"/>
          <p:nvPr/>
        </p:nvSpPr>
        <p:spPr>
          <a:xfrm>
            <a:off x="2333624" y="2252816"/>
            <a:ext cx="8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69258-3726-4CBD-9BE7-2BCBE5B24F54}"/>
              </a:ext>
            </a:extLst>
          </p:cNvPr>
          <p:cNvSpPr txBox="1"/>
          <p:nvPr/>
        </p:nvSpPr>
        <p:spPr>
          <a:xfrm>
            <a:off x="2333624" y="3707810"/>
            <a:ext cx="8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A6AE5C-1DB8-4B1D-9869-4589A124F13B}"/>
              </a:ext>
            </a:extLst>
          </p:cNvPr>
          <p:cNvSpPr txBox="1"/>
          <p:nvPr/>
        </p:nvSpPr>
        <p:spPr>
          <a:xfrm>
            <a:off x="2333623" y="5162804"/>
            <a:ext cx="8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9664-26D0-4CCF-B67C-B3032D00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" y="1505887"/>
            <a:ext cx="1767840" cy="1767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985E55-250F-4830-AB39-E0A5D5DF3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4" y="3089061"/>
            <a:ext cx="1376142" cy="16234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C11D57-B88A-41E7-8CB7-5D88E119D1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728358" y="4856901"/>
            <a:ext cx="1259814" cy="1829906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95B4B8-C44C-48A9-AA81-CF4BB948CBB7}"/>
              </a:ext>
            </a:extLst>
          </p:cNvPr>
          <p:cNvCxnSpPr>
            <a:stCxn id="5" idx="3"/>
          </p:cNvCxnSpPr>
          <p:nvPr/>
        </p:nvCxnSpPr>
        <p:spPr>
          <a:xfrm flipV="1">
            <a:off x="3211551" y="2419815"/>
            <a:ext cx="1148576" cy="17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201E7F-2E27-469F-9147-8C2E21D1BDD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11551" y="3892476"/>
            <a:ext cx="1148575" cy="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29DE71-74A5-4ACB-9230-A6602C096FDB}"/>
              </a:ext>
            </a:extLst>
          </p:cNvPr>
          <p:cNvCxnSpPr/>
          <p:nvPr/>
        </p:nvCxnSpPr>
        <p:spPr>
          <a:xfrm flipV="1">
            <a:off x="3211550" y="5338121"/>
            <a:ext cx="1148576" cy="17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9D0F5-C383-4B3E-8BB5-817E68923EE7}"/>
              </a:ext>
            </a:extLst>
          </p:cNvPr>
          <p:cNvSpPr txBox="1"/>
          <p:nvPr/>
        </p:nvSpPr>
        <p:spPr>
          <a:xfrm>
            <a:off x="4949977" y="6122944"/>
            <a:ext cx="210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firing rate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AFD137-61ED-417E-9AF8-DA6CE6D84DD2}"/>
                  </a:ext>
                </a:extLst>
              </p:cNvPr>
              <p:cNvSpPr txBox="1"/>
              <p:nvPr/>
            </p:nvSpPr>
            <p:spPr>
              <a:xfrm>
                <a:off x="4360125" y="2062976"/>
                <a:ext cx="2697899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Va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𝑙𝑢𝑒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AFD137-61ED-417E-9AF8-DA6CE6D8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25" y="2062976"/>
                <a:ext cx="2697899" cy="681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39D7C6-19BD-4C12-B40B-42116351C0E4}"/>
                  </a:ext>
                </a:extLst>
              </p:cNvPr>
              <p:cNvSpPr txBox="1"/>
              <p:nvPr/>
            </p:nvSpPr>
            <p:spPr>
              <a:xfrm>
                <a:off x="4488364" y="3556885"/>
                <a:ext cx="2569659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Va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𝑙𝑢𝑒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39D7C6-19BD-4C12-B40B-42116351C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64" y="3556885"/>
                <a:ext cx="2569659" cy="681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4436796-C454-49A6-BF9C-46F0DAD96BE7}"/>
                  </a:ext>
                </a:extLst>
              </p:cNvPr>
              <p:cNvSpPr txBox="1"/>
              <p:nvPr/>
            </p:nvSpPr>
            <p:spPr>
              <a:xfrm>
                <a:off x="4488363" y="4994212"/>
                <a:ext cx="2569659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Va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𝑙𝑢𝑒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4436796-C454-49A6-BF9C-46F0DAD96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63" y="4994212"/>
                <a:ext cx="2569659" cy="681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3521AC3-180D-4563-814C-B21318FA87C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11551" y="2579496"/>
            <a:ext cx="1165073" cy="131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B37AC5-9BDE-494D-997D-0A2D46DF8FD7}"/>
              </a:ext>
            </a:extLst>
          </p:cNvPr>
          <p:cNvCxnSpPr>
            <a:cxnSpLocks/>
          </p:cNvCxnSpPr>
          <p:nvPr/>
        </p:nvCxnSpPr>
        <p:spPr>
          <a:xfrm flipV="1">
            <a:off x="3198665" y="2579496"/>
            <a:ext cx="1347862" cy="2782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7B926D-A3F5-49EA-9A3A-8EE25E3EAFF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11551" y="2437482"/>
            <a:ext cx="1443500" cy="1354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4A333B-4F77-4204-AF72-AE74CFF9A719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3211551" y="3892476"/>
            <a:ext cx="1276812" cy="14427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F41C4C-9153-42BA-AA7C-1EE074673CC7}"/>
              </a:ext>
            </a:extLst>
          </p:cNvPr>
          <p:cNvCxnSpPr>
            <a:cxnSpLocks/>
          </p:cNvCxnSpPr>
          <p:nvPr/>
        </p:nvCxnSpPr>
        <p:spPr>
          <a:xfrm>
            <a:off x="3215972" y="2449296"/>
            <a:ext cx="1526404" cy="283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1C39C9-F0DC-4202-916A-E73F6FC565C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11550" y="4083641"/>
            <a:ext cx="1334977" cy="1263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41AB9CA-FE5D-4AC0-A97F-935F223E8C27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590371" y="1015715"/>
            <a:ext cx="1252304" cy="1047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78913A9-E98B-4F73-80E7-7D56D29752F8}"/>
                  </a:ext>
                </a:extLst>
              </p:cNvPr>
              <p:cNvSpPr txBox="1"/>
              <p:nvPr/>
            </p:nvSpPr>
            <p:spPr>
              <a:xfrm>
                <a:off x="6493725" y="333733"/>
                <a:ext cx="2697899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78913A9-E98B-4F73-80E7-7D56D2975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725" y="333733"/>
                <a:ext cx="2697899" cy="6819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844486FA-2AF6-44B8-B513-0F78BB73344F}"/>
              </a:ext>
            </a:extLst>
          </p:cNvPr>
          <p:cNvSpPr txBox="1"/>
          <p:nvPr/>
        </p:nvSpPr>
        <p:spPr>
          <a:xfrm>
            <a:off x="7404410" y="1435715"/>
            <a:ext cx="79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E3C67D-2393-4E91-87A3-F76F9AA30ACB}"/>
              </a:ext>
            </a:extLst>
          </p:cNvPr>
          <p:cNvSpPr txBox="1"/>
          <p:nvPr/>
        </p:nvSpPr>
        <p:spPr>
          <a:xfrm>
            <a:off x="5379180" y="518897"/>
            <a:ext cx="167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model: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053F9D9-83FA-4FB4-951A-A72A2E285848}"/>
              </a:ext>
            </a:extLst>
          </p:cNvPr>
          <p:cNvCxnSpPr>
            <a:cxnSpLocks/>
          </p:cNvCxnSpPr>
          <p:nvPr/>
        </p:nvCxnSpPr>
        <p:spPr>
          <a:xfrm>
            <a:off x="7118368" y="2523622"/>
            <a:ext cx="1368490" cy="197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7E68D7E-FFC7-4589-8A79-2AED606D8889}"/>
                  </a:ext>
                </a:extLst>
              </p:cNvPr>
              <p:cNvSpPr txBox="1"/>
              <p:nvPr/>
            </p:nvSpPr>
            <p:spPr>
              <a:xfrm>
                <a:off x="8200816" y="2389807"/>
                <a:ext cx="2697899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7E68D7E-FFC7-4589-8A79-2AED606D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16" y="2389807"/>
                <a:ext cx="2697899" cy="6819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8980F328-E538-4BEB-80F6-C3CA58866BB6}"/>
              </a:ext>
            </a:extLst>
          </p:cNvPr>
          <p:cNvSpPr txBox="1"/>
          <p:nvPr/>
        </p:nvSpPr>
        <p:spPr>
          <a:xfrm>
            <a:off x="7078602" y="2736246"/>
            <a:ext cx="10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w=1,i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CCCAD0-4C25-4A38-8F30-483816F12E06}"/>
                  </a:ext>
                </a:extLst>
              </p:cNvPr>
              <p:cNvSpPr txBox="1"/>
              <p:nvPr/>
            </p:nvSpPr>
            <p:spPr>
              <a:xfrm>
                <a:off x="3992818" y="2207300"/>
                <a:ext cx="2697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Va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𝑙𝑢𝑒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7CCCAD0-4C25-4A38-8F30-483816F1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18" y="2207300"/>
                <a:ext cx="269789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5141214-C054-430C-AE37-74A910C41707}"/>
                  </a:ext>
                </a:extLst>
              </p:cNvPr>
              <p:cNvSpPr txBox="1"/>
              <p:nvPr/>
            </p:nvSpPr>
            <p:spPr>
              <a:xfrm>
                <a:off x="4062678" y="3702444"/>
                <a:ext cx="2697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Va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𝑙𝑢𝑒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5141214-C054-430C-AE37-74A910C4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78" y="3702444"/>
                <a:ext cx="2697899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7D3C2EA-218C-4730-BB8A-7372BBF524C6}"/>
                  </a:ext>
                </a:extLst>
              </p:cNvPr>
              <p:cNvSpPr txBox="1"/>
              <p:nvPr/>
            </p:nvSpPr>
            <p:spPr>
              <a:xfrm>
                <a:off x="4058377" y="5150253"/>
                <a:ext cx="2697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Va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𝑙𝑢𝑒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7D3C2EA-218C-4730-BB8A-7372BBF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377" y="5150253"/>
                <a:ext cx="2697899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B984DD5-593E-43B6-8071-2DEA2E8FB32C}"/>
              </a:ext>
            </a:extLst>
          </p:cNvPr>
          <p:cNvCxnSpPr/>
          <p:nvPr/>
        </p:nvCxnSpPr>
        <p:spPr>
          <a:xfrm flipV="1">
            <a:off x="7093325" y="2389807"/>
            <a:ext cx="1148576" cy="17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8AB4598-6952-4102-A286-2FB2FA42AC7F}"/>
              </a:ext>
            </a:extLst>
          </p:cNvPr>
          <p:cNvCxnSpPr>
            <a:cxnSpLocks/>
          </p:cNvCxnSpPr>
          <p:nvPr/>
        </p:nvCxnSpPr>
        <p:spPr>
          <a:xfrm>
            <a:off x="7093325" y="3862468"/>
            <a:ext cx="1148575" cy="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E7C3EDD-D650-4B8A-ACF4-548E9E62A1D0}"/>
              </a:ext>
            </a:extLst>
          </p:cNvPr>
          <p:cNvCxnSpPr/>
          <p:nvPr/>
        </p:nvCxnSpPr>
        <p:spPr>
          <a:xfrm flipV="1">
            <a:off x="7093324" y="5308113"/>
            <a:ext cx="1148576" cy="17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2DA96E5B-3DDE-44AC-89DF-D706D6B72F51}"/>
              </a:ext>
            </a:extLst>
          </p:cNvPr>
          <p:cNvSpPr/>
          <p:nvPr/>
        </p:nvSpPr>
        <p:spPr>
          <a:xfrm>
            <a:off x="8261033" y="2070787"/>
            <a:ext cx="638175" cy="638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Symbol" panose="05050102010706020507" pitchFamily="18" charset="2"/>
              </a:rPr>
              <a:t>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D2776B5-E865-4A59-A5A5-845134550EB6}"/>
              </a:ext>
            </a:extLst>
          </p:cNvPr>
          <p:cNvSpPr/>
          <p:nvPr/>
        </p:nvSpPr>
        <p:spPr>
          <a:xfrm>
            <a:off x="8273333" y="3537931"/>
            <a:ext cx="638175" cy="638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Symbol" panose="05050102010706020507" pitchFamily="18" charset="2"/>
              </a:rPr>
              <a:t>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EBD6FCB-0742-45FD-9069-6A88AFB32868}"/>
              </a:ext>
            </a:extLst>
          </p:cNvPr>
          <p:cNvSpPr/>
          <p:nvPr/>
        </p:nvSpPr>
        <p:spPr>
          <a:xfrm>
            <a:off x="8261033" y="5006692"/>
            <a:ext cx="638175" cy="638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sym typeface="Symbol" panose="05050102010706020507" pitchFamily="18" charset="2"/>
              </a:rPr>
              <a:t>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0AB90E-697E-4F63-B072-24F02A2B80F9}"/>
                  </a:ext>
                </a:extLst>
              </p:cNvPr>
              <p:cNvSpPr txBox="1"/>
              <p:nvPr/>
            </p:nvSpPr>
            <p:spPr>
              <a:xfrm>
                <a:off x="7474324" y="6053963"/>
                <a:ext cx="2403101" cy="71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𝑓𝑖𝑥𝑒𝑑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)+N(0,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0AB90E-697E-4F63-B072-24F02A2B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24" y="6053963"/>
                <a:ext cx="2403101" cy="714811"/>
              </a:xfrm>
              <a:prstGeom prst="rect">
                <a:avLst/>
              </a:prstGeom>
              <a:blipFill>
                <a:blip r:embed="rId14"/>
                <a:stretch>
                  <a:fillRect l="-2030" t="-4274" r="-5330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3626FB8-EB61-4B62-8903-CEC6F2F74D46}"/>
              </a:ext>
            </a:extLst>
          </p:cNvPr>
          <p:cNvCxnSpPr>
            <a:cxnSpLocks/>
          </p:cNvCxnSpPr>
          <p:nvPr/>
        </p:nvCxnSpPr>
        <p:spPr>
          <a:xfrm flipH="1" flipV="1">
            <a:off x="8580120" y="2719627"/>
            <a:ext cx="12300" cy="385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C4F4B6D-1184-40AB-9F08-680DEF369A09}"/>
              </a:ext>
            </a:extLst>
          </p:cNvPr>
          <p:cNvCxnSpPr>
            <a:cxnSpLocks/>
          </p:cNvCxnSpPr>
          <p:nvPr/>
        </p:nvCxnSpPr>
        <p:spPr>
          <a:xfrm flipH="1" flipV="1">
            <a:off x="8580120" y="4214199"/>
            <a:ext cx="12300" cy="385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8D5BE20-B7EB-4B23-A22F-ED3B86DCB94C}"/>
              </a:ext>
            </a:extLst>
          </p:cNvPr>
          <p:cNvCxnSpPr>
            <a:cxnSpLocks/>
          </p:cNvCxnSpPr>
          <p:nvPr/>
        </p:nvCxnSpPr>
        <p:spPr>
          <a:xfrm flipH="1" flipV="1">
            <a:off x="8592420" y="5665458"/>
            <a:ext cx="12300" cy="385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FA23C9D-5C80-4CBB-9CDE-620D0E66CD31}"/>
              </a:ext>
            </a:extLst>
          </p:cNvPr>
          <p:cNvCxnSpPr>
            <a:cxnSpLocks/>
          </p:cNvCxnSpPr>
          <p:nvPr/>
        </p:nvCxnSpPr>
        <p:spPr>
          <a:xfrm>
            <a:off x="8978242" y="2398641"/>
            <a:ext cx="1148575" cy="1484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E5595C-BBA5-4595-A473-E11D35ADDF62}"/>
              </a:ext>
            </a:extLst>
          </p:cNvPr>
          <p:cNvCxnSpPr>
            <a:cxnSpLocks/>
          </p:cNvCxnSpPr>
          <p:nvPr/>
        </p:nvCxnSpPr>
        <p:spPr>
          <a:xfrm>
            <a:off x="8978242" y="3853634"/>
            <a:ext cx="1148575" cy="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0F291A-EF1B-41BA-9CFE-CB88792629C3}"/>
              </a:ext>
            </a:extLst>
          </p:cNvPr>
          <p:cNvCxnSpPr>
            <a:cxnSpLocks/>
          </p:cNvCxnSpPr>
          <p:nvPr/>
        </p:nvCxnSpPr>
        <p:spPr>
          <a:xfrm flipV="1">
            <a:off x="8978241" y="3882698"/>
            <a:ext cx="1148576" cy="14342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48CFDE8-9CD0-4122-BF60-7000038150AE}"/>
              </a:ext>
            </a:extLst>
          </p:cNvPr>
          <p:cNvSpPr txBox="1"/>
          <p:nvPr/>
        </p:nvSpPr>
        <p:spPr>
          <a:xfrm>
            <a:off x="10205850" y="3670230"/>
            <a:ext cx="9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D799CE-A324-42D1-818D-B37E2C4A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0" grpId="0"/>
      <p:bldP spid="21" grpId="0"/>
      <p:bldP spid="22" grpId="0"/>
      <p:bldP spid="23" grpId="0"/>
      <p:bldP spid="51" grpId="0"/>
      <p:bldP spid="51" grpId="1"/>
      <p:bldP spid="53" grpId="0"/>
      <p:bldP spid="53" grpId="1"/>
      <p:bldP spid="54" grpId="0"/>
      <p:bldP spid="54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5" grpId="0" animBg="1"/>
      <p:bldP spid="66" grpId="0" animBg="1"/>
      <p:bldP spid="67" grpId="0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F6363-2338-41C9-A481-A0F7A5B26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7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Relative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target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choice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zh-CN" altLang="en-US" sz="2400" dirty="0"/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F6363-2338-41C9-A481-A0F7A5B26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76900" cy="4351338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5DD845-9A31-47FA-A0C2-4C57CD4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F730C55-CC1F-46DE-8536-7EF6C22872BD}"/>
                  </a:ext>
                </a:extLst>
              </p:cNvPr>
              <p:cNvSpPr txBox="1"/>
              <p:nvPr/>
            </p:nvSpPr>
            <p:spPr>
              <a:xfrm>
                <a:off x="8760675" y="499609"/>
                <a:ext cx="2697899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Va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𝑙𝑢𝑒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F730C55-CC1F-46DE-8536-7EF6C228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75" y="499609"/>
                <a:ext cx="2697899" cy="7132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46E74C3-708A-4367-99B4-154C792863C2}"/>
              </a:ext>
            </a:extLst>
          </p:cNvPr>
          <p:cNvGrpSpPr/>
          <p:nvPr/>
        </p:nvGrpSpPr>
        <p:grpSpPr>
          <a:xfrm>
            <a:off x="2840141" y="1690688"/>
            <a:ext cx="8941702" cy="4968093"/>
            <a:chOff x="2725841" y="1718481"/>
            <a:chExt cx="8941702" cy="4968093"/>
          </a:xfrm>
        </p:grpSpPr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EAD89773-A44E-42A6-938D-9F8AA5A92E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60542" y="1718481"/>
              <a:ext cx="3793258" cy="1617266"/>
              <a:chOff x="1844" y="2256"/>
              <a:chExt cx="1996" cy="851"/>
            </a:xfrm>
          </p:grpSpPr>
          <p:sp>
            <p:nvSpPr>
              <p:cNvPr id="19" name="AutoShape 11">
                <a:extLst>
                  <a:ext uri="{FF2B5EF4-FFF2-40B4-BE49-F238E27FC236}">
                    <a16:creationId xmlns:a16="http://schemas.microsoft.com/office/drawing/2014/main" id="{3ED78811-A72B-4C2F-BC1E-4F10C901435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44" y="2256"/>
                <a:ext cx="1996" cy="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37" name="Picture 13">
                <a:extLst>
                  <a:ext uri="{FF2B5EF4-FFF2-40B4-BE49-F238E27FC236}">
                    <a16:creationId xmlns:a16="http://schemas.microsoft.com/office/drawing/2014/main" id="{49886816-F7E7-491B-8E3A-0DF9EA070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" y="2256"/>
                <a:ext cx="2000" cy="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Figure2B_absolute">
              <a:hlinkClick r:id="" action="ppaction://media"/>
              <a:extLst>
                <a:ext uri="{FF2B5EF4-FFF2-40B4-BE49-F238E27FC236}">
                  <a16:creationId xmlns:a16="http://schemas.microsoft.com/office/drawing/2014/main" id="{4BF6BA99-1499-4FF8-9D62-35DDA657605B}"/>
                </a:ext>
              </a:extLst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10"/>
            <a:stretch>
              <a:fillRect/>
            </a:stretch>
          </p:blipFill>
          <p:spPr>
            <a:xfrm>
              <a:off x="2725841" y="3338191"/>
              <a:ext cx="4455671" cy="3348383"/>
            </a:xfrm>
            <a:prstGeom prst="rect">
              <a:avLst/>
            </a:prstGeom>
          </p:spPr>
        </p:pic>
        <p:pic>
          <p:nvPicPr>
            <p:cNvPr id="8" name="Figure2B_relative">
              <a:hlinkClick r:id="" action="ppaction://media"/>
              <a:extLst>
                <a:ext uri="{FF2B5EF4-FFF2-40B4-BE49-F238E27FC236}">
                  <a16:creationId xmlns:a16="http://schemas.microsoft.com/office/drawing/2014/main" id="{A1B973C2-6666-4051-8A83-B3126DA6A484}"/>
                </a:ext>
              </a:extLst>
            </p:cNvPr>
            <p:cNvPicPr>
              <a:picLocks noChangeAspect="1"/>
            </p:cNvPicPr>
            <p:nvPr>
              <a:vide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11"/>
            <a:stretch>
              <a:fillRect/>
            </a:stretch>
          </p:blipFill>
          <p:spPr>
            <a:xfrm>
              <a:off x="7212382" y="3335747"/>
              <a:ext cx="4455161" cy="33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20514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F6363-2338-41C9-A481-A0F7A5B26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769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Efficiency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𝑏𝑒𝑡𝑡𝑒𝑟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Efficiency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Efficiency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(100)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endParaRPr lang="zh-CN" altLang="en-US" sz="2400" dirty="0"/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3F6363-2338-41C9-A481-A0F7A5B26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76900" cy="4351338"/>
              </a:xfrm>
              <a:blipFill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5DD845-9A31-47FA-A0C2-4C57CD4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7E676D75-68C9-47EF-BAD6-F113FE4C091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770091" y="1370852"/>
            <a:ext cx="3793258" cy="37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F730C55-CC1F-46DE-8536-7EF6C22872BD}"/>
                  </a:ext>
                </a:extLst>
              </p:cNvPr>
              <p:cNvSpPr txBox="1"/>
              <p:nvPr/>
            </p:nvSpPr>
            <p:spPr>
              <a:xfrm>
                <a:off x="8760675" y="499609"/>
                <a:ext cx="2697899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Va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𝑙𝑢𝑒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Va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𝑙𝑢𝑒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F730C55-CC1F-46DE-8536-7EF6C228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75" y="499609"/>
                <a:ext cx="2697899" cy="713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8A9EB8-985E-462F-B485-50FDF30B73EB}"/>
              </a:ext>
            </a:extLst>
          </p:cNvPr>
          <p:cNvGrpSpPr/>
          <p:nvPr/>
        </p:nvGrpSpPr>
        <p:grpSpPr>
          <a:xfrm>
            <a:off x="3998383" y="1898583"/>
            <a:ext cx="7749443" cy="4538636"/>
            <a:chOff x="3998383" y="1898583"/>
            <a:chExt cx="7749443" cy="4538636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B2196987-63EF-4B71-A7E4-0EAE21E107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5679" y="3283886"/>
              <a:ext cx="3277670" cy="3146425"/>
              <a:chOff x="2891" y="1249"/>
              <a:chExt cx="1898" cy="1822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13D3B5D5-19AD-4EB8-9951-41BCDB975E7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91" y="1249"/>
                <a:ext cx="1898" cy="1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2053" name="Picture 5">
                <a:extLst>
                  <a:ext uri="{FF2B5EF4-FFF2-40B4-BE49-F238E27FC236}">
                    <a16:creationId xmlns:a16="http://schemas.microsoft.com/office/drawing/2014/main" id="{3CAA59C6-E642-48C8-A209-4AF295293F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1" y="1249"/>
                <a:ext cx="1902" cy="1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226D3D1A-2876-4ACA-AFCC-09F74A7A2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01" y="1898583"/>
              <a:ext cx="3646625" cy="1558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D9ED9C1-5B34-47E7-8E50-204BDBA5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383" y="3290794"/>
              <a:ext cx="4195233" cy="314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E8F7-4EF0-41E9-909B-15DA46C5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F6363-2338-41C9-A481-A0F7A5B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Subjects: 2 male rhesus monkeys(monkey W, ∼6.0 kg; monkey B, 		∼14.0 kg)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Reward: water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 = {130, 143, 156, 169, 182}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 = 156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= {26, 104} (microliters)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Procedure(one block):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instructed trials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15~30 choice trials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A08DA2-5260-42C6-BA00-576E368FF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12297" r="2174" b="30962"/>
          <a:stretch/>
        </p:blipFill>
        <p:spPr>
          <a:xfrm>
            <a:off x="5669280" y="2641964"/>
            <a:ext cx="5963920" cy="300155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88E81-B37B-47E6-894A-6D6EA435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DC3D-97C0-422E-813C-08EA0C6E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E2073-322D-461B-A919-6B547F9AF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=69.3%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=27.0%,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distracter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=3.7%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V3 low-&gt;V3 high: 84.4% -&gt; 69.1%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EE2073-322D-461B-A919-6B547F9AF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B20064F-02EE-4AD1-B1F9-7A41AE35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65" y="3609827"/>
            <a:ext cx="5442230" cy="288304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B3F94-A55C-4228-B45D-0137A72D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1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465E-1784-453C-ABC5-CC0690B0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Trinary-Choice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02E3B-D190-4C4C-83C3-4C31E4D6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Subjects: n=43(21 female, 18-43y)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for 4 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bid trials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different food items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snack-food item on a computer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0$-4$ in 0.01$increments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choice trials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Trinary-Choice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Realization-one of the 360 trials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 trials: Becker–DeGroot–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Marschak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trials: receive the food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885BDE-9947-4645-AA96-FD1F26F9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52" y="3466954"/>
            <a:ext cx="2825895" cy="2844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AC058-6405-4396-B24C-628CC6AA2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247776"/>
            <a:ext cx="3982720" cy="218122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C8CF5-CA8D-4F9A-B7DB-DEEEFFF7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440-6FB8-4DBB-903B-8226697A46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653</Words>
  <Application>Microsoft Office PowerPoint</Application>
  <PresentationFormat>宽屏</PresentationFormat>
  <Paragraphs>122</Paragraphs>
  <Slides>14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Introduction(Goal)</vt:lpstr>
      <vt:lpstr>Introduction(Inspiration)</vt:lpstr>
      <vt:lpstr>Model</vt:lpstr>
      <vt:lpstr>Model Predictions</vt:lpstr>
      <vt:lpstr>Model Predictions</vt:lpstr>
      <vt:lpstr>Monkey Trinary-Choice Experiment</vt:lpstr>
      <vt:lpstr>Monkey Trinary-Choice Experiment</vt:lpstr>
      <vt:lpstr>Human Trinary-Choice Experiment</vt:lpstr>
      <vt:lpstr>Human Trinary-Choice Experiment</vt:lpstr>
      <vt:lpstr>Human Trinary-Choice Experiment</vt:lpstr>
      <vt:lpstr>Human Trinary-Choice Experiment</vt:lpstr>
      <vt:lpstr>Human Trinary-Choice Experiment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健柏</dc:creator>
  <cp:lastModifiedBy>程 宇昂</cp:lastModifiedBy>
  <cp:revision>74</cp:revision>
  <dcterms:created xsi:type="dcterms:W3CDTF">2020-05-28T11:16:40Z</dcterms:created>
  <dcterms:modified xsi:type="dcterms:W3CDTF">2020-06-01T13:02:18Z</dcterms:modified>
</cp:coreProperties>
</file>