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12" y="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CDAD7-CFB2-4785-A3A2-C35C6576E28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74089-8538-4DF3-AE90-46BD63919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2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2E6A6-1466-4CC8-8378-97C10D3E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96A31-B50E-427B-A43A-05CF14C2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98B64-34CF-40F1-8CC2-EFDEEB30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B7C8-7C86-4F0F-BEC2-364C4D486C10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5E1DF-DDE3-4D8D-AA86-7F814545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D99AB-9967-41F4-AFC1-F0042685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AE430-D7AD-4628-811E-92C745CA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C1797-44FA-432A-B11C-0329B620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A5723-9222-477B-AC2A-7DF31EF8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A1-2CDC-4DD9-B0DB-6586D4A3C5CD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F5E1B-CD9D-4750-AEE4-46813731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7B697-7776-43B3-9F08-37DEED7C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8C5707-091C-4A9B-9526-845E0FDED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B0428-D83D-4EF3-95CB-F5DBA6D4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726DF-77A3-4A1B-94AA-8FDF0F0E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BEF6-F3F6-415A-AC71-E935FA969E90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6401-916D-486E-81B2-35601C02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FF965-5D11-461C-9877-460C6ECD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1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929D9-176F-4437-87FB-96CB9EC4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2BB4E-578A-4D9E-83FE-99503D2B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EA535-868B-45E4-808A-E3DA1DDB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0CC5-CD75-41A1-B587-8C51270DE07D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586D3-3687-4839-A867-7C9F2156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BD232-FD92-4992-9B08-C497D8F4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773D4-65C2-4561-9981-A666218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B46DB-6D19-45E5-81A7-72573832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B4CD3-3A60-469E-ABB4-639A74E5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A13B-D7FA-4839-AB1C-C2084129E1D1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DC934-BBF6-4B96-9348-3A62BFF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E93A6-E763-4AEB-99B8-B78C0C37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50BCA-891A-4DEF-8B88-684FD2F5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FD37A-ACC4-4940-93A4-F1EEDA3F8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63267-C138-46D5-9551-0DA255CC4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247E8A-4379-4676-AD6E-D77B9067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0ACC-5A71-471D-8502-FE9A86AE1F3C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3383C-1BE0-42B6-9466-981FFEB0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24699-48CF-444A-92F8-C6E901F9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03C2E-A659-4325-8EBA-64BBF2DF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84EA9-64C7-4654-ACC4-1219DD7C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99E1F-F644-417B-B2C7-A56BB117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3BEE4-7FB8-4562-9E6B-94BBB87A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C2969-0EDF-4F21-A8AB-5D406615F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A3396E-EA16-4F84-8FEA-FAE2D791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5D3C-5F01-4B85-AD5F-F7832201A191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FF149-3839-4360-B059-C0CFD705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2F0EAA-04A1-443B-8FCD-21DC8A62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293C5-E914-41EF-9F92-601F1F80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9725F-2CB8-4F81-9747-2F0F34AC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D189-9FE6-4AAE-8DBC-280780AED051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89A56-A142-415B-9826-196B89D9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3B158A-7E02-470E-B00D-D45255F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3E87B4-4C97-4A2F-BAB0-99341048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F4C9-0264-4E89-857D-83388FBDAA51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9F9D39-21EA-4F3B-B577-67727AC2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B6369-C5F8-4813-959F-98AB786A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843B2-3E2D-4C0F-943E-DFA0F702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67CDB-465E-46B0-BA30-1A01F075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E6F2B-FA63-4C09-BE21-308528741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C1E28-CBDE-42E7-A319-D7A66783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BBFF-C4BD-4E8D-8238-6A493F7B8BFB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665E1-0E7D-495C-BF72-3A3B2886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1B697-4124-4AB0-9A58-E81F4B8A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8355-46FF-4A43-98AA-CD12858E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C3E5CB-E744-4175-BAB1-E86F82814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48BCE-7D2B-49FF-9398-902F281D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41065-60D9-4472-8030-559F8A6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6B83-46FB-47DE-86C7-A12099FE96DC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69EA0-E94B-436C-8ADB-2CEFA5CD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B16B6-C7C8-441F-950B-2E2860F6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56039C-D9E7-46A0-8F6A-348E5FBA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87C5C-C099-47EF-95A6-4D65ABBD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8CA76-C461-4AE4-99DF-5F38C31BC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9064-9E14-403B-9B6F-2F07AEA0823E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A9BA0-A196-4912-8AB3-D0C27EE7D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B8E66-C38D-4058-ABAD-53A74AE12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38F5-4ADC-40F9-8FAD-FEFC47F2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1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56883-7023-4CF1-8AD2-FEE92E485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大鼠</a:t>
            </a:r>
            <a:r>
              <a:rPr lang="en-US" altLang="zh-CN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C4 Inner</a:t>
            </a:r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神经元精细仿真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4AFC1-ADBE-4231-8409-79CFC1038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571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王书涵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1800013728  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程宇昂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1800013704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334FD-7637-4129-B81D-20E44CA4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5CB4-9B9D-45E2-9B85-631CCE45E6C2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A208E2-1888-4817-BA6E-70E319E4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3420-85EA-4A41-A004-2EAD001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07F6-AF19-45A6-9915-2CA71ADF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5C9E-280A-4573-A76E-955465DD8544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93373-D975-4F83-AFC4-2BE8434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4073A-B353-4AC4-BD3E-8942AA321689}"/>
              </a:ext>
            </a:extLst>
          </p:cNvPr>
          <p:cNvSpPr txBox="1"/>
          <p:nvPr/>
        </p:nvSpPr>
        <p:spPr>
          <a:xfrm>
            <a:off x="1465262" y="1548621"/>
            <a:ext cx="5104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神经元模型电生理响应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超极化电流：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amplitude= -10pA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31FC5-4BDC-45B0-B1C3-37F2FB671B83}"/>
              </a:ext>
            </a:extLst>
          </p:cNvPr>
          <p:cNvSpPr txBox="1"/>
          <p:nvPr/>
        </p:nvSpPr>
        <p:spPr>
          <a:xfrm>
            <a:off x="4163626" y="590022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924E92-C61F-45E7-9ACE-C2D6B8923D23}"/>
              </a:ext>
            </a:extLst>
          </p:cNvPr>
          <p:cNvSpPr txBox="1"/>
          <p:nvPr/>
        </p:nvSpPr>
        <p:spPr>
          <a:xfrm>
            <a:off x="9590344" y="4840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真实神经元响应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801464-4929-41C0-880C-551A6A78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47" y="2740710"/>
            <a:ext cx="7375556" cy="31677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01A090-14F7-444B-8386-97C044EE7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95"/>
          <a:stretch/>
        </p:blipFill>
        <p:spPr>
          <a:xfrm>
            <a:off x="9012593" y="3675355"/>
            <a:ext cx="2955996" cy="10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3420-85EA-4A41-A004-2EAD001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07F6-AF19-45A6-9915-2CA71ADF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5C9E-280A-4573-A76E-955465DD8544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93373-D975-4F83-AFC4-2BE8434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4073A-B353-4AC4-BD3E-8942AA321689}"/>
              </a:ext>
            </a:extLst>
          </p:cNvPr>
          <p:cNvSpPr txBox="1"/>
          <p:nvPr/>
        </p:nvSpPr>
        <p:spPr>
          <a:xfrm>
            <a:off x="1465262" y="1548621"/>
            <a:ext cx="5104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神经元模型电生理响应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超极化电流：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amplitude= -60pA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31FC5-4BDC-45B0-B1C3-37F2FB671B83}"/>
              </a:ext>
            </a:extLst>
          </p:cNvPr>
          <p:cNvSpPr txBox="1"/>
          <p:nvPr/>
        </p:nvSpPr>
        <p:spPr>
          <a:xfrm>
            <a:off x="4163626" y="590022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924E92-C61F-45E7-9ACE-C2D6B8923D23}"/>
              </a:ext>
            </a:extLst>
          </p:cNvPr>
          <p:cNvSpPr txBox="1"/>
          <p:nvPr/>
        </p:nvSpPr>
        <p:spPr>
          <a:xfrm>
            <a:off x="9590344" y="4840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真实神经元响应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01A090-14F7-444B-8386-97C044EE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95"/>
          <a:stretch/>
        </p:blipFill>
        <p:spPr>
          <a:xfrm>
            <a:off x="9012593" y="3675355"/>
            <a:ext cx="2955996" cy="1086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9731E5-C735-437A-ABEC-B01D44FD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88" y="2748306"/>
            <a:ext cx="7273493" cy="32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3420-85EA-4A41-A004-2EAD001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07F6-AF19-45A6-9915-2CA71ADF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5C9E-280A-4573-A76E-955465DD8544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93373-D975-4F83-AFC4-2BE8434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4073A-B353-4AC4-BD3E-8942AA321689}"/>
              </a:ext>
            </a:extLst>
          </p:cNvPr>
          <p:cNvSpPr txBox="1"/>
          <p:nvPr/>
        </p:nvSpPr>
        <p:spPr>
          <a:xfrm>
            <a:off x="1465262" y="1548621"/>
            <a:ext cx="5258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神经元模型电生理响应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超极化电流：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amplitude= -100pA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31FC5-4BDC-45B0-B1C3-37F2FB671B83}"/>
              </a:ext>
            </a:extLst>
          </p:cNvPr>
          <p:cNvSpPr txBox="1"/>
          <p:nvPr/>
        </p:nvSpPr>
        <p:spPr>
          <a:xfrm>
            <a:off x="4163626" y="590022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924E92-C61F-45E7-9ACE-C2D6B8923D23}"/>
              </a:ext>
            </a:extLst>
          </p:cNvPr>
          <p:cNvSpPr txBox="1"/>
          <p:nvPr/>
        </p:nvSpPr>
        <p:spPr>
          <a:xfrm>
            <a:off x="9590344" y="4840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真实神经元响应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01A090-14F7-444B-8386-97C044EE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95"/>
          <a:stretch/>
        </p:blipFill>
        <p:spPr>
          <a:xfrm>
            <a:off x="9012593" y="3675355"/>
            <a:ext cx="2955996" cy="10863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5EA7EE-070B-40F3-BF6A-D80838D1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06" y="2549045"/>
            <a:ext cx="7250887" cy="31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6E923-0744-4C53-91A4-491B2011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E1C4C-79A3-4240-9F02-A62B7A45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0CC5-CD75-41A1-B587-8C51270DE07D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9F709-0366-4787-857B-1E532C5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353CDF-359C-4D3A-8B91-0D0E8B87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14" y="2100238"/>
            <a:ext cx="6050630" cy="39272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475A02-90D7-4EFA-A8FC-A6CEA269B3CA}"/>
              </a:ext>
            </a:extLst>
          </p:cNvPr>
          <p:cNvSpPr txBox="1"/>
          <p:nvPr/>
        </p:nvSpPr>
        <p:spPr>
          <a:xfrm>
            <a:off x="1669002" y="1577882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反弹发放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(rebound bursting)</a:t>
            </a:r>
          </a:p>
        </p:txBody>
      </p:sp>
    </p:spTree>
    <p:extLst>
      <p:ext uri="{BB962C8B-B14F-4D97-AF65-F5344CB8AC3E}">
        <p14:creationId xmlns:p14="http://schemas.microsoft.com/office/powerpoint/2010/main" val="32267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180D2-2407-4E5E-B3B1-3CAB3C12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关于神经元工作原理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D189C-30DA-4C58-AF23-8F86C0FC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当膜电位达到某个阈值后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，膜电位开始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迅速升高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同时神经元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进行发放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尽管去极化电流强度一再增大，但神经元发放的强度始终不变。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每一次发放结束后，膜电位会持续降低且低于原本的静息电位。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当膜电位低于静息电位时会逐渐恢复至静息电位，并且外加电流强度越大，恢复速度越快。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09599-53BB-47EE-AC40-F7204028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0CC5-CD75-41A1-B587-8C51270DE07D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3424CB-71DA-41B9-8E11-3B14E91A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685" y="6356350"/>
            <a:ext cx="2743200" cy="365125"/>
          </a:xfrm>
        </p:spPr>
        <p:txBody>
          <a:bodyPr/>
          <a:lstStyle/>
          <a:p>
            <a:fld id="{8FBC38F5-4ADC-40F9-8FAD-FEFC47F25EE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4AE81-E85B-45D0-B5B7-B3FCBE1C5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6"/>
          <a:stretch/>
        </p:blipFill>
        <p:spPr>
          <a:xfrm>
            <a:off x="7486105" y="3736481"/>
            <a:ext cx="3652560" cy="25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7E7B6-9CF0-4DCA-9090-8A24DC8B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0CC5-CD75-41A1-B587-8C51270DE07D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58F694-13CA-4B18-B989-F1AF3326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BE5541-AB7B-4879-BD4C-19337DA1DE15}"/>
              </a:ext>
            </a:extLst>
          </p:cNvPr>
          <p:cNvSpPr txBox="1"/>
          <p:nvPr/>
        </p:nvSpPr>
        <p:spPr>
          <a:xfrm>
            <a:off x="5075528" y="2598003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谢谢！</a:t>
            </a:r>
            <a:endParaRPr lang="zh-CN" altLang="en-US" sz="48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93598-C5A2-417F-AADC-44F3D6732359}"/>
              </a:ext>
            </a:extLst>
          </p:cNvPr>
          <p:cNvSpPr txBox="1"/>
          <p:nvPr/>
        </p:nvSpPr>
        <p:spPr>
          <a:xfrm>
            <a:off x="1785890" y="4092605"/>
            <a:ext cx="8620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小组分工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王书涵：离子通道数据；模型参数调整；神经元模型电生理响应仿真；实验报告结果、讨论；查阅文献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程宇昂：神经元形态学数据；实验程序主体编写；实验报告前言、方法；查阅文献；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神经元工作原理解释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7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64A2A-40EC-49FE-ACB1-9136A7AF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06B1BA-29A0-4197-9F85-42EFB3557130}"/>
              </a:ext>
            </a:extLst>
          </p:cNvPr>
          <p:cNvGrpSpPr/>
          <p:nvPr/>
        </p:nvGrpSpPr>
        <p:grpSpPr>
          <a:xfrm>
            <a:off x="619125" y="3002871"/>
            <a:ext cx="10953750" cy="3240000"/>
            <a:chOff x="838200" y="1827211"/>
            <a:chExt cx="10953750" cy="32400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6E82EF3-B0E7-4F2D-915C-EA1C41AFAF7D}"/>
                </a:ext>
              </a:extLst>
            </p:cNvPr>
            <p:cNvGrpSpPr/>
            <p:nvPr/>
          </p:nvGrpSpPr>
          <p:grpSpPr>
            <a:xfrm>
              <a:off x="4469321" y="1827211"/>
              <a:ext cx="7322629" cy="3240000"/>
              <a:chOff x="0" y="0"/>
              <a:chExt cx="6241782" cy="25200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1E4CA2E-0D12-4BDC-BF0A-D3DBC6671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215069" cy="252000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C5D9EB8-1002-421C-B752-CAAB3D791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5069" y="0"/>
                <a:ext cx="4026713" cy="2520000"/>
              </a:xfrm>
              <a:prstGeom prst="rect">
                <a:avLst/>
              </a:prstGeom>
            </p:spPr>
          </p:pic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E3E7761-3E99-4739-9737-31D455E75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827211"/>
              <a:ext cx="3634943" cy="3240000"/>
            </a:xfrm>
            <a:prstGeom prst="rect">
              <a:avLst/>
            </a:prstGeom>
          </p:spPr>
        </p:pic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8A17173-FB81-4339-95EE-66BA6EE9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70"/>
            <a:ext cx="10515600" cy="1905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神经电生理数据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Wong, R. C.,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Cloherty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L., Ibbotson, M. R., &amp; O'Brien, B. J. (2012). Intrinsic physiological properties of rat retinal ganglion cells with a comparative analysis.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neurophysiology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(7), 2008-2023.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F44ECC-FA3A-4A30-AAC6-243D237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61EC-48BD-4D6F-9390-B279DDC493E0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A81C5-775E-4944-A2B8-1EDF975F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5C64B-1FE3-4C2A-B054-7D9E2BEB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F0D3B-DE87-416C-B0B1-685D69FC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975"/>
            <a:ext cx="10515600" cy="4129088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神经形态学数据</a:t>
            </a:r>
            <a:endParaRPr lang="en-US" altLang="zh-CN" sz="2600" b="1" dirty="0"/>
          </a:p>
          <a:p>
            <a:pPr lvl="1">
              <a:lnSpc>
                <a:spcPct val="120000"/>
              </a:lnSpc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http://neuromorpho.org/neuron_info.jsp?neuron_name=LY25-RGC10.</a:t>
            </a:r>
          </a:p>
          <a:p>
            <a:pPr lvl="1">
              <a:lnSpc>
                <a:spcPct val="120000"/>
              </a:lnSpc>
            </a:pP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Rodger, J., Drummond, E. S., </a:t>
            </a:r>
            <a:r>
              <a:rPr lang="en-US" altLang="zh-CN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Hellström</a:t>
            </a: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Robertson, D., &amp; Harvey, A. R. (2012). Long-term gene therapy causes transgene-specific changes in the morphology of regenerating retinal ganglion cells. </a:t>
            </a:r>
            <a:r>
              <a:rPr lang="en-US" altLang="zh-CN" sz="17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altLang="zh-CN" sz="17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7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e31061.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离子通道</a:t>
            </a:r>
            <a:endParaRPr lang="en-US" altLang="zh-CN" sz="26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CN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https://senselab.med.yale.edu/ModelDB/ShowModel?model=3457#tabs-2;</a:t>
            </a:r>
          </a:p>
          <a:p>
            <a:pPr lvl="1">
              <a:lnSpc>
                <a:spcPct val="120000"/>
              </a:lnSpc>
            </a:pPr>
            <a:r>
              <a:rPr lang="en-US" altLang="zh-CN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https://senselab.med.yale.edu/ModelDB/ShowModel?model=3483#tabs-1;</a:t>
            </a:r>
          </a:p>
          <a:p>
            <a:pPr lvl="1">
              <a:lnSpc>
                <a:spcPct val="120000"/>
              </a:lnSpc>
            </a:pPr>
            <a:r>
              <a:rPr lang="en-US" altLang="zh-CN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K-A</a:t>
            </a: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7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https://senselab.med.yale.edu/ModelDB/ShowModel?model=3488#tabs-2;</a:t>
            </a:r>
          </a:p>
          <a:p>
            <a:pPr lvl="1">
              <a:lnSpc>
                <a:spcPct val="120000"/>
              </a:lnSpc>
            </a:pPr>
            <a:r>
              <a:rPr lang="en-US" altLang="zh-CN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K-DR</a:t>
            </a: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7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https://senselab.med.yale.edu/ModelDB/ShowModel?model=3491#tabs-2. </a:t>
            </a:r>
          </a:p>
          <a:p>
            <a:pPr lvl="1">
              <a:lnSpc>
                <a:spcPct val="120000"/>
              </a:lnSpc>
            </a:pP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Benison, G., Keizer, J., Chalupa, L. M., &amp; Robinson, D. W. (2001). Modeling temporal behavior of postnatal cat retinal ganglion cells. </a:t>
            </a:r>
            <a:r>
              <a:rPr lang="en-US" altLang="zh-CN" sz="17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Theoretical Biology</a:t>
            </a: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7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210</a:t>
            </a:r>
            <a:r>
              <a:rPr lang="en-US" altLang="zh-C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187-199.</a:t>
            </a:r>
            <a:endParaRPr lang="en-US" altLang="zh-CN" sz="17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D66CA-5B1A-407E-A520-BCC3F98DE3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166688"/>
            <a:ext cx="2855595" cy="22885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B1F44-8664-4985-86FC-A03BD408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3372-80D8-4C2D-969D-8192230E9DE6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56D6F-F8FE-4B2A-93A1-83013400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3420-85EA-4A41-A004-2EAD001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2B71D1-03F4-4C55-ACE8-2A0B950C65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2976" y="2320784"/>
            <a:ext cx="3546072" cy="3889318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966D4-BBEE-4240-A68A-46AD0A0C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74E9-7E75-4434-9868-313488D1A8E8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76F83-D74B-4765-9E1B-C5C06904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277D68-B627-4CC9-8703-8B948E0AB6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177164"/>
            <a:ext cx="2061509" cy="165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912C2E-3709-44A8-AD23-331AA5837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01"/>
          <a:stretch/>
        </p:blipFill>
        <p:spPr>
          <a:xfrm>
            <a:off x="10047682" y="4358940"/>
            <a:ext cx="1996027" cy="14677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FE6E060-6402-4389-92CA-3966A7854B64}"/>
              </a:ext>
            </a:extLst>
          </p:cNvPr>
          <p:cNvSpPr txBox="1"/>
          <p:nvPr/>
        </p:nvSpPr>
        <p:spPr>
          <a:xfrm>
            <a:off x="1198486" y="1712872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神经元</a:t>
            </a:r>
            <a:r>
              <a:rPr lang="zh-CN" altLang="en-US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形态学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7BF36B-AD99-41AD-885A-71B38EDCCCA8}"/>
              </a:ext>
            </a:extLst>
          </p:cNvPr>
          <p:cNvSpPr txBox="1"/>
          <p:nvPr/>
        </p:nvSpPr>
        <p:spPr>
          <a:xfrm>
            <a:off x="5663954" y="2769774"/>
            <a:ext cx="3098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长：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433.93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μm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宽：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380.84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μm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胞体直径：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15μm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胞体长度：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15μm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轴突长度：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229.92μm</a:t>
            </a:r>
          </a:p>
          <a:p>
            <a:pPr algn="l"/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轴突直径：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0.92μm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树突直径：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1.96μm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轴向电阻：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35.4Ω*cm</a:t>
            </a:r>
          </a:p>
          <a:p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静息膜电位：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-60mV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D9589-5964-49C8-8727-2560106479CE}"/>
              </a:ext>
            </a:extLst>
          </p:cNvPr>
          <p:cNvSpPr txBox="1"/>
          <p:nvPr/>
        </p:nvSpPr>
        <p:spPr>
          <a:xfrm>
            <a:off x="10271725" y="3870318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LY25-RGC10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525CC3-0356-4D79-BD99-64827FA43FA0}"/>
              </a:ext>
            </a:extLst>
          </p:cNvPr>
          <p:cNvSpPr txBox="1"/>
          <p:nvPr/>
        </p:nvSpPr>
        <p:spPr>
          <a:xfrm>
            <a:off x="10589024" y="576090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9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A2EEA-C98C-464A-8300-4BCB7F2A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F6AAF-A411-4BA7-B375-A1CC0B0B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0CC5-CD75-41A1-B587-8C51270DE07D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5AE32-55E2-4AEC-B243-B16B103B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34252E-A8CA-4335-B6B9-303FE8162DBF}"/>
              </a:ext>
            </a:extLst>
          </p:cNvPr>
          <p:cNvSpPr txBox="1"/>
          <p:nvPr/>
        </p:nvSpPr>
        <p:spPr>
          <a:xfrm>
            <a:off x="1145220" y="1561952"/>
            <a:ext cx="377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神经元模型参数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34240C-EAEF-457D-9C49-D0344EAF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645" y="2023617"/>
            <a:ext cx="4096710" cy="42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3420-85EA-4A41-A004-2EAD001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07F6-AF19-45A6-9915-2CA71ADF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5C9E-280A-4573-A76E-955465DD8544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93373-D975-4F83-AFC4-2BE8434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4073A-B353-4AC4-BD3E-8942AA321689}"/>
              </a:ext>
            </a:extLst>
          </p:cNvPr>
          <p:cNvSpPr txBox="1"/>
          <p:nvPr/>
        </p:nvSpPr>
        <p:spPr>
          <a:xfrm>
            <a:off x="1465262" y="1548621"/>
            <a:ext cx="4693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神经元模型电生理响应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温度：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℃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室温条件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电压钳置于胞体中心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电流持续时间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400ms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3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3420-85EA-4A41-A004-2EAD001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07F6-AF19-45A6-9915-2CA71ADF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5C9E-280A-4573-A76E-955465DD8544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93373-D975-4F83-AFC4-2BE8434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4073A-B353-4AC4-BD3E-8942AA321689}"/>
              </a:ext>
            </a:extLst>
          </p:cNvPr>
          <p:cNvSpPr txBox="1"/>
          <p:nvPr/>
        </p:nvSpPr>
        <p:spPr>
          <a:xfrm>
            <a:off x="1465262" y="1548621"/>
            <a:ext cx="6420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神经元模型电生理响应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去极化电流：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amplitude=20pA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阈值强度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53B4F4-0F48-4505-BA3D-0969F3C53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6"/>
          <a:stretch/>
        </p:blipFill>
        <p:spPr>
          <a:xfrm>
            <a:off x="2376765" y="2513008"/>
            <a:ext cx="5355685" cy="37099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F31FC5-4BDC-45B0-B1C3-37F2FB671B83}"/>
              </a:ext>
            </a:extLst>
          </p:cNvPr>
          <p:cNvSpPr txBox="1"/>
          <p:nvPr/>
        </p:nvSpPr>
        <p:spPr>
          <a:xfrm>
            <a:off x="3915051" y="6123543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924E92-C61F-45E7-9ACE-C2D6B8923D23}"/>
              </a:ext>
            </a:extLst>
          </p:cNvPr>
          <p:cNvSpPr txBox="1"/>
          <p:nvPr/>
        </p:nvSpPr>
        <p:spPr>
          <a:xfrm>
            <a:off x="8838460" y="5091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真实神经元响应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54AA2E-A4CE-432F-93D2-0B4CAA72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262" y="3786328"/>
            <a:ext cx="2809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3420-85EA-4A41-A004-2EAD001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07F6-AF19-45A6-9915-2CA71ADF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5C9E-280A-4573-A76E-955465DD8544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93373-D975-4F83-AFC4-2BE8434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4073A-B353-4AC4-BD3E-8942AA321689}"/>
              </a:ext>
            </a:extLst>
          </p:cNvPr>
          <p:cNvSpPr txBox="1"/>
          <p:nvPr/>
        </p:nvSpPr>
        <p:spPr>
          <a:xfrm>
            <a:off x="1465262" y="1548621"/>
            <a:ext cx="6420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神经元模型电生理响应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去极化电流：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amplitude=70pA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中间强度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31FC5-4BDC-45B0-B1C3-37F2FB671B83}"/>
              </a:ext>
            </a:extLst>
          </p:cNvPr>
          <p:cNvSpPr txBox="1"/>
          <p:nvPr/>
        </p:nvSpPr>
        <p:spPr>
          <a:xfrm>
            <a:off x="3915051" y="6123543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924E92-C61F-45E7-9ACE-C2D6B8923D23}"/>
              </a:ext>
            </a:extLst>
          </p:cNvPr>
          <p:cNvSpPr txBox="1"/>
          <p:nvPr/>
        </p:nvSpPr>
        <p:spPr>
          <a:xfrm>
            <a:off x="8838460" y="5091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真实神经元响应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CFF067-A3DC-4B35-82A6-7F186E6C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89" y="2581833"/>
            <a:ext cx="5014961" cy="35723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22F1FB-96A8-41E1-853E-F75BED7E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064" y="3702180"/>
            <a:ext cx="2956736" cy="12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3420-85EA-4A41-A004-2EAD001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07F6-AF19-45A6-9915-2CA71ADF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5C9E-280A-4573-A76E-955465DD8544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93373-D975-4F83-AFC4-2BE8434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38F5-4ADC-40F9-8FAD-FEFC47F25EE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4073A-B353-4AC4-BD3E-8942AA321689}"/>
              </a:ext>
            </a:extLst>
          </p:cNvPr>
          <p:cNvSpPr txBox="1"/>
          <p:nvPr/>
        </p:nvSpPr>
        <p:spPr>
          <a:xfrm>
            <a:off x="1465262" y="1548621"/>
            <a:ext cx="6574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神经元模型电生理响应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去极化电流：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amplitude=150pA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最大强度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31FC5-4BDC-45B0-B1C3-37F2FB671B83}"/>
              </a:ext>
            </a:extLst>
          </p:cNvPr>
          <p:cNvSpPr txBox="1"/>
          <p:nvPr/>
        </p:nvSpPr>
        <p:spPr>
          <a:xfrm>
            <a:off x="3915051" y="6123543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C4 Inner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神经元模型响应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924E92-C61F-45E7-9ACE-C2D6B8923D23}"/>
              </a:ext>
            </a:extLst>
          </p:cNvPr>
          <p:cNvSpPr txBox="1"/>
          <p:nvPr/>
        </p:nvSpPr>
        <p:spPr>
          <a:xfrm>
            <a:off x="8838460" y="5091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真实神经元响应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2EB12D-3B25-44EE-888C-C4CC75740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1"/>
          <a:stretch/>
        </p:blipFill>
        <p:spPr>
          <a:xfrm>
            <a:off x="2770316" y="2652438"/>
            <a:ext cx="4915177" cy="33714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91A574-D6B4-4DD0-8B1C-11EB5452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52" y="3765690"/>
            <a:ext cx="264043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smtClean="0"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663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大鼠C4 Inner神经元精细仿真</vt:lpstr>
      <vt:lpstr>方法</vt:lpstr>
      <vt:lpstr>方法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讨论——关于神经元工作原理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神经元精细仿真</dc:title>
  <dc:creator>程 宇昂</dc:creator>
  <cp:lastModifiedBy>程 宇昂</cp:lastModifiedBy>
  <cp:revision>17</cp:revision>
  <dcterms:created xsi:type="dcterms:W3CDTF">2021-01-04T04:57:18Z</dcterms:created>
  <dcterms:modified xsi:type="dcterms:W3CDTF">2021-03-30T05:56:20Z</dcterms:modified>
</cp:coreProperties>
</file>