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23" r:id="rId2"/>
    <p:sldId id="324" r:id="rId3"/>
    <p:sldId id="325" r:id="rId4"/>
    <p:sldId id="320" r:id="rId5"/>
    <p:sldId id="268" r:id="rId6"/>
    <p:sldId id="319" r:id="rId7"/>
    <p:sldId id="312" r:id="rId8"/>
    <p:sldId id="262" r:id="rId9"/>
    <p:sldId id="318" r:id="rId10"/>
    <p:sldId id="329" r:id="rId11"/>
    <p:sldId id="331" r:id="rId12"/>
    <p:sldId id="332" r:id="rId13"/>
    <p:sldId id="334" r:id="rId14"/>
    <p:sldId id="330" r:id="rId15"/>
    <p:sldId id="327" r:id="rId16"/>
    <p:sldId id="328" r:id="rId17"/>
    <p:sldId id="313" r:id="rId18"/>
    <p:sldId id="314" r:id="rId19"/>
    <p:sldId id="317" r:id="rId20"/>
    <p:sldId id="267" r:id="rId21"/>
    <p:sldId id="26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程式接口設計" id="{E5736C9E-6287-4075-98F2-D57E62956950}">
          <p14:sldIdLst>
            <p14:sldId id="323"/>
            <p14:sldId id="324"/>
            <p14:sldId id="325"/>
            <p14:sldId id="320"/>
          </p14:sldIdLst>
        </p14:section>
        <p14:section name="框病徵" id="{DDC30FCE-5A95-45C6-8DED-82A513E1B6DC}">
          <p14:sldIdLst>
            <p14:sldId id="268"/>
            <p14:sldId id="319"/>
            <p14:sldId id="312"/>
            <p14:sldId id="262"/>
            <p14:sldId id="318"/>
            <p14:sldId id="329"/>
            <p14:sldId id="331"/>
            <p14:sldId id="332"/>
            <p14:sldId id="334"/>
            <p14:sldId id="330"/>
            <p14:sldId id="327"/>
            <p14:sldId id="328"/>
            <p14:sldId id="313"/>
            <p14:sldId id="314"/>
            <p14:sldId id="317"/>
          </p14:sldIdLst>
        </p14:section>
        <p14:section name="參考" id="{A5C9C9AB-FBFB-4C7F-8D02-911D601E2CA6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C4C4C"/>
    <a:srgbClr val="494949"/>
    <a:srgbClr val="F2F2F2"/>
    <a:srgbClr val="FFFF66"/>
    <a:srgbClr val="A6A6A6"/>
    <a:srgbClr val="595959"/>
    <a:srgbClr val="1E1E1E"/>
    <a:srgbClr val="00FF00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424" autoAdjust="0"/>
  </p:normalViewPr>
  <p:slideViewPr>
    <p:cSldViewPr snapToGrid="0">
      <p:cViewPr varScale="1">
        <p:scale>
          <a:sx n="106" d="100"/>
          <a:sy n="106" d="100"/>
        </p:scale>
        <p:origin x="105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67487-3EC2-420E-AB70-56309B59F440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68203-4ED1-4CFD-8403-2A38B99B9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4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目前已給醫生框好的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張，等李佳燕老師團隊演算法開發完成後，即可針對這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張做圈選病徵，加入訓練資料中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68203-4ED1-4CFD-8403-2A38B99B99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23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一次</a:t>
            </a:r>
            <a:r>
              <a:rPr lang="zh-TW" altLang="en-US" dirty="0" smtClean="0"/>
              <a:t>框多個</a:t>
            </a:r>
            <a:r>
              <a:rPr lang="en-US" altLang="zh-TW" dirty="0" smtClean="0"/>
              <a:t>ROI</a:t>
            </a:r>
            <a:r>
              <a:rPr lang="zh-TW" altLang="en-US" dirty="0" smtClean="0"/>
              <a:t>的情況</a:t>
            </a:r>
            <a:r>
              <a:rPr lang="zh-TW" altLang="en-US" dirty="0" smtClean="0"/>
              <a:t>下：</a:t>
            </a:r>
            <a:endParaRPr lang="en-US" altLang="zh-TW" dirty="0" smtClean="0"/>
          </a:p>
          <a:p>
            <a:r>
              <a:rPr lang="zh-TW" altLang="en-US" dirty="0" smtClean="0"/>
              <a:t>演算法一次全部</a:t>
            </a:r>
            <a:r>
              <a:rPr lang="en-US" altLang="zh-TW" dirty="0" smtClean="0"/>
              <a:t>pixel</a:t>
            </a:r>
            <a:r>
              <a:rPr lang="en-US" altLang="zh-TW" baseline="0" dirty="0" smtClean="0"/>
              <a:t>-wise</a:t>
            </a:r>
            <a:r>
              <a:rPr lang="zh-TW" altLang="en-US" dirty="0" smtClean="0"/>
              <a:t>完成後，再依序對每個</a:t>
            </a:r>
            <a:r>
              <a:rPr lang="en-US" altLang="zh-TW" dirty="0" smtClean="0"/>
              <a:t>ROI</a:t>
            </a:r>
            <a:r>
              <a:rPr lang="zh-TW" altLang="en-US" dirty="0" smtClean="0"/>
              <a:t>做聚類結果的挑選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68203-4ED1-4CFD-8403-2A38B99B994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70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68203-4ED1-4CFD-8403-2A38B99B994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66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68203-4ED1-4CFD-8403-2A38B99B994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76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667" b="1">
                <a:solidFill>
                  <a:prstClr val="white"/>
                </a:solidFill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2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4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4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12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3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1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3879" y="1039132"/>
            <a:ext cx="10515600" cy="47727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+mn-lt"/>
                <a:ea typeface="+mj-ea"/>
              </a:rPr>
              <a:t>Disc</a:t>
            </a:r>
            <a:r>
              <a:rPr lang="zh-TW" altLang="en-US" sz="2000" dirty="0" smtClean="0">
                <a:latin typeface="+mn-lt"/>
                <a:ea typeface="+mj-ea"/>
              </a:rPr>
              <a:t> </a:t>
            </a:r>
            <a:r>
              <a:rPr lang="en-US" altLang="zh-TW" sz="2000" dirty="0" smtClean="0">
                <a:latin typeface="+mn-lt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n-lt"/>
                <a:ea typeface="+mj-ea"/>
              </a:rPr>
              <a:t>    </a:t>
            </a:r>
            <a:r>
              <a:rPr lang="en-US" altLang="zh-TW" sz="2000" dirty="0" smtClean="0">
                <a:latin typeface="+mn-lt"/>
                <a:ea typeface="+mj-ea"/>
              </a:rPr>
              <a:t>Mat disc(Mat </a:t>
            </a:r>
            <a:r>
              <a:rPr lang="en-US" altLang="zh-TW" sz="2000" dirty="0" err="1" smtClean="0">
                <a:latin typeface="+mn-lt"/>
                <a:ea typeface="+mj-ea"/>
              </a:rPr>
              <a:t>oriImg</a:t>
            </a:r>
            <a:r>
              <a:rPr lang="en-US" altLang="zh-TW" sz="2000" dirty="0" smtClean="0">
                <a:latin typeface="+mn-lt"/>
                <a:ea typeface="+mj-ea"/>
              </a:rPr>
              <a:t>, </a:t>
            </a:r>
            <a:r>
              <a:rPr lang="en-US" altLang="zh-TW" sz="2000" dirty="0" err="1" smtClean="0">
                <a:latin typeface="+mn-lt"/>
                <a:ea typeface="+mj-ea"/>
              </a:rPr>
              <a:t>int</a:t>
            </a:r>
            <a:r>
              <a:rPr lang="en-US" altLang="zh-TW" sz="2000" dirty="0" smtClean="0">
                <a:latin typeface="+mn-lt"/>
                <a:ea typeface="+mj-ea"/>
              </a:rPr>
              <a:t> *</a:t>
            </a:r>
            <a:r>
              <a:rPr lang="en-US" altLang="zh-TW" sz="2000" dirty="0" err="1" smtClean="0">
                <a:latin typeface="+mn-lt"/>
                <a:ea typeface="+mj-ea"/>
              </a:rPr>
              <a:t>roi_pos</a:t>
            </a:r>
            <a:r>
              <a:rPr lang="en-US" altLang="zh-TW" sz="2000" dirty="0" smtClean="0">
                <a:latin typeface="+mn-lt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+mn-lt"/>
                <a:ea typeface="+mj-ea"/>
              </a:rPr>
              <a:t>	</a:t>
            </a:r>
            <a:r>
              <a:rPr lang="en-US" altLang="zh-TW" sz="2000" dirty="0" smtClean="0">
                <a:latin typeface="+mn-lt"/>
                <a:ea typeface="+mj-ea"/>
              </a:rPr>
              <a:t>//</a:t>
            </a:r>
            <a:r>
              <a:rPr lang="en-US" altLang="zh-TW" sz="2000" dirty="0" err="1" smtClean="0">
                <a:latin typeface="+mn-lt"/>
                <a:ea typeface="+mj-ea"/>
              </a:rPr>
              <a:t>oriImg</a:t>
            </a:r>
            <a:r>
              <a:rPr lang="en-US" altLang="zh-TW" sz="2000" dirty="0" smtClean="0">
                <a:latin typeface="+mn-lt"/>
                <a:ea typeface="+mj-ea"/>
              </a:rPr>
              <a:t> </a:t>
            </a:r>
            <a:r>
              <a:rPr lang="zh-TW" altLang="en-US" sz="2000" dirty="0" smtClean="0">
                <a:latin typeface="+mn-lt"/>
                <a:ea typeface="+mj-ea"/>
              </a:rPr>
              <a:t>原圖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n-lt"/>
                <a:ea typeface="+mj-ea"/>
              </a:rPr>
              <a:t>  </a:t>
            </a:r>
            <a:r>
              <a:rPr lang="en-US" altLang="zh-TW" sz="2000" dirty="0" smtClean="0">
                <a:latin typeface="+mn-lt"/>
                <a:ea typeface="+mj-ea"/>
              </a:rPr>
              <a:t>	//</a:t>
            </a:r>
            <a:r>
              <a:rPr lang="en-US" altLang="zh-TW" sz="2000" dirty="0" err="1" smtClean="0">
                <a:latin typeface="+mn-lt"/>
                <a:ea typeface="+mj-ea"/>
              </a:rPr>
              <a:t>roi_pos</a:t>
            </a:r>
            <a:r>
              <a:rPr lang="zh-TW" altLang="en-US" sz="2000" dirty="0" smtClean="0">
                <a:latin typeface="+mn-lt"/>
                <a:ea typeface="+mj-ea"/>
              </a:rPr>
              <a:t> </a:t>
            </a:r>
            <a:r>
              <a:rPr lang="en-US" altLang="zh-TW" sz="2000" dirty="0" smtClean="0">
                <a:latin typeface="+mn-lt"/>
                <a:ea typeface="+mj-ea"/>
              </a:rPr>
              <a:t>=&gt;{row,</a:t>
            </a:r>
            <a:r>
              <a:rPr lang="zh-TW" altLang="en-US" sz="2000" dirty="0" smtClean="0">
                <a:latin typeface="+mn-lt"/>
                <a:ea typeface="+mj-ea"/>
              </a:rPr>
              <a:t> </a:t>
            </a:r>
            <a:r>
              <a:rPr lang="en-US" altLang="zh-TW" sz="2000" dirty="0" smtClean="0">
                <a:latin typeface="+mn-lt"/>
                <a:ea typeface="+mj-ea"/>
              </a:rPr>
              <a:t>col,</a:t>
            </a:r>
            <a:r>
              <a:rPr lang="zh-TW" altLang="en-US" sz="2000" dirty="0" smtClean="0">
                <a:latin typeface="+mn-lt"/>
                <a:ea typeface="+mj-ea"/>
              </a:rPr>
              <a:t> </a:t>
            </a:r>
            <a:r>
              <a:rPr lang="en-US" altLang="zh-TW" sz="2000" dirty="0" err="1" smtClean="0">
                <a:latin typeface="+mn-lt"/>
                <a:ea typeface="+mj-ea"/>
              </a:rPr>
              <a:t>row_length</a:t>
            </a:r>
            <a:r>
              <a:rPr lang="en-US" altLang="zh-TW" sz="2000" dirty="0" smtClean="0">
                <a:latin typeface="+mn-lt"/>
                <a:ea typeface="+mj-ea"/>
              </a:rPr>
              <a:t>,</a:t>
            </a:r>
            <a:r>
              <a:rPr lang="zh-TW" altLang="en-US" sz="2000" dirty="0" smtClean="0">
                <a:latin typeface="+mn-lt"/>
                <a:ea typeface="+mj-ea"/>
              </a:rPr>
              <a:t> </a:t>
            </a:r>
            <a:r>
              <a:rPr lang="en-US" altLang="zh-TW" sz="2000" dirty="0" err="1" smtClean="0">
                <a:latin typeface="+mn-lt"/>
                <a:ea typeface="+mj-ea"/>
              </a:rPr>
              <a:t>col_length</a:t>
            </a:r>
            <a:r>
              <a:rPr lang="en-US" altLang="zh-TW" sz="2000" dirty="0" smtClean="0">
                <a:latin typeface="+mn-lt"/>
                <a:ea typeface="+mj-ea"/>
              </a:rPr>
              <a:t>}</a:t>
            </a:r>
            <a:endParaRPr lang="zh-TW" altLang="en-US" sz="2000" dirty="0" smtClean="0">
              <a:latin typeface="+mn-lt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lt"/>
                <a:ea typeface="+mj-ea"/>
              </a:rPr>
              <a:t> </a:t>
            </a:r>
            <a:r>
              <a:rPr lang="zh-TW" altLang="en-US" sz="2000" dirty="0" smtClean="0">
                <a:latin typeface="+mn-lt"/>
                <a:ea typeface="+mj-ea"/>
              </a:rPr>
              <a:t>   </a:t>
            </a:r>
            <a:r>
              <a:rPr lang="en-US" altLang="zh-TW" sz="2000" dirty="0" smtClean="0">
                <a:latin typeface="+mn-lt"/>
                <a:ea typeface="+mj-ea"/>
              </a:rPr>
              <a:t>return ((Mat)</a:t>
            </a:r>
            <a:r>
              <a:rPr lang="en-US" altLang="zh-TW" sz="2000" dirty="0" err="1" smtClean="0">
                <a:latin typeface="+mn-lt"/>
                <a:ea typeface="+mj-ea"/>
              </a:rPr>
              <a:t>disc_result</a:t>
            </a:r>
            <a:r>
              <a:rPr lang="en-US" altLang="zh-TW" sz="2000" dirty="0" smtClean="0">
                <a:latin typeface="+mn-lt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+mn-lt"/>
                <a:ea typeface="+mj-ea"/>
              </a:rPr>
              <a:t>	</a:t>
            </a:r>
            <a:r>
              <a:rPr lang="en-US" altLang="zh-TW" sz="2000" dirty="0" smtClean="0">
                <a:latin typeface="+mn-lt"/>
                <a:ea typeface="+mj-ea"/>
              </a:rPr>
              <a:t> //</a:t>
            </a:r>
            <a:r>
              <a:rPr lang="en-US" altLang="zh-TW" sz="2000" dirty="0" err="1" smtClean="0">
                <a:latin typeface="+mn-lt"/>
                <a:ea typeface="+mj-ea"/>
              </a:rPr>
              <a:t>disc_result</a:t>
            </a:r>
            <a:r>
              <a:rPr lang="en-US" altLang="zh-TW" sz="2000" dirty="0" smtClean="0">
                <a:latin typeface="+mn-lt"/>
                <a:ea typeface="+mj-ea"/>
              </a:rPr>
              <a:t> </a:t>
            </a:r>
            <a:r>
              <a:rPr lang="zh-TW" altLang="en-US" sz="2000" dirty="0" smtClean="0">
                <a:latin typeface="+mn-lt"/>
                <a:ea typeface="+mj-ea"/>
              </a:rPr>
              <a:t>結果圖 </a:t>
            </a:r>
            <a:endParaRPr lang="zh-TW" altLang="en-US" sz="2000" dirty="0">
              <a:latin typeface="+mn-lt"/>
              <a:ea typeface="+mj-ea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4768" y="0"/>
            <a:ext cx="5236029" cy="103913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+mj-ea"/>
                <a:cs typeface="Times New Roman" panose="02020603050405020304" pitchFamily="18" charset="0"/>
              </a:rPr>
              <a:t>C++</a:t>
            </a:r>
            <a:r>
              <a:rPr lang="zh-TW" altLang="en-US" dirty="0">
                <a:latin typeface="+mn-lt"/>
                <a:ea typeface="+mj-ea"/>
                <a:cs typeface="Times New Roman" panose="02020603050405020304" pitchFamily="18" charset="0"/>
              </a:rPr>
              <a:t>輸入、輸出設定</a:t>
            </a:r>
          </a:p>
        </p:txBody>
      </p:sp>
    </p:spTree>
    <p:extLst>
      <p:ext uri="{BB962C8B-B14F-4D97-AF65-F5344CB8AC3E}">
        <p14:creationId xmlns:p14="http://schemas.microsoft.com/office/powerpoint/2010/main" val="254430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1461" y="3712"/>
            <a:ext cx="10390539" cy="62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270878" y="3780490"/>
            <a:ext cx="270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j-ea"/>
                <a:ea typeface="+mj-ea"/>
              </a:rPr>
              <a:t>修改框選結果：選擇病徵</a:t>
            </a:r>
            <a:r>
              <a:rPr lang="en-US" altLang="zh-TW" sz="1400" dirty="0" smtClean="0">
                <a:latin typeface="+mj-ea"/>
                <a:ea typeface="+mj-ea"/>
              </a:rPr>
              <a:t>-&gt;</a:t>
            </a:r>
            <a:r>
              <a:rPr lang="zh-TW" altLang="en-US" sz="1400" dirty="0" smtClean="0">
                <a:latin typeface="+mj-ea"/>
                <a:ea typeface="+mj-ea"/>
              </a:rPr>
              <a:t> 框選</a:t>
            </a:r>
            <a:r>
              <a:rPr lang="en-US" altLang="zh-TW" sz="1400" dirty="0" smtClean="0">
                <a:latin typeface="+mj-ea"/>
                <a:ea typeface="+mj-ea"/>
              </a:rPr>
              <a:t>ROI</a:t>
            </a:r>
            <a:r>
              <a:rPr lang="zh-TW" altLang="en-US" sz="1400" dirty="0" smtClean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-&gt; </a:t>
            </a:r>
            <a:r>
              <a:rPr lang="zh-TW" altLang="en-US" sz="1400" dirty="0" smtClean="0">
                <a:latin typeface="+mj-ea"/>
                <a:ea typeface="+mj-ea"/>
              </a:rPr>
              <a:t>同時顯示原圖與框選結果邊緣圖與修改區塊</a:t>
            </a:r>
            <a:endParaRPr lang="en-US" altLang="zh-TW" sz="1400" dirty="0" smtClean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898718"/>
            <a:ext cx="49203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j-ea"/>
                <a:ea typeface="+mj-ea"/>
              </a:rPr>
              <a:t>選一種病徵 </a:t>
            </a:r>
            <a:r>
              <a:rPr lang="en-US" altLang="zh-TW" sz="1400" dirty="0" smtClean="0">
                <a:latin typeface="+mj-ea"/>
                <a:ea typeface="+mj-ea"/>
              </a:rPr>
              <a:t>-&gt; </a:t>
            </a:r>
            <a:r>
              <a:rPr lang="zh-TW" altLang="en-US" sz="1400" dirty="0" smtClean="0">
                <a:latin typeface="+mj-ea"/>
                <a:ea typeface="+mj-ea"/>
              </a:rPr>
              <a:t>框選</a:t>
            </a:r>
            <a:r>
              <a:rPr lang="en-US" altLang="zh-TW" sz="1400" dirty="0" smtClean="0">
                <a:latin typeface="+mj-ea"/>
                <a:ea typeface="+mj-ea"/>
              </a:rPr>
              <a:t>ROI -&gt; </a:t>
            </a:r>
            <a:r>
              <a:rPr lang="zh-TW" altLang="en-US" sz="1400" dirty="0" smtClean="0">
                <a:latin typeface="+mj-ea"/>
                <a:ea typeface="+mj-ea"/>
              </a:rPr>
              <a:t>調整 </a:t>
            </a:r>
            <a:r>
              <a:rPr lang="en-US" altLang="zh-TW" sz="1400" dirty="0" smtClean="0">
                <a:latin typeface="+mj-ea"/>
                <a:ea typeface="+mj-ea"/>
              </a:rPr>
              <a:t>ROI size -&gt; </a:t>
            </a:r>
            <a:r>
              <a:rPr lang="zh-TW" altLang="en-US" sz="1400" dirty="0" smtClean="0">
                <a:latin typeface="+mj-ea"/>
                <a:ea typeface="+mj-ea"/>
              </a:rPr>
              <a:t>點擊確定框選或 </a:t>
            </a:r>
            <a:r>
              <a:rPr lang="en-US" altLang="zh-TW" sz="1400" dirty="0" smtClean="0">
                <a:latin typeface="+mj-ea"/>
                <a:ea typeface="+mj-ea"/>
              </a:rPr>
              <a:t>Enter -&gt; </a:t>
            </a:r>
            <a:r>
              <a:rPr lang="zh-TW" altLang="en-US" sz="1400" dirty="0" smtClean="0">
                <a:latin typeface="+mj-ea"/>
                <a:ea typeface="+mj-ea"/>
              </a:rPr>
              <a:t>演算法運算框選 </a:t>
            </a:r>
            <a:r>
              <a:rPr lang="en-US" altLang="zh-TW" sz="1400" dirty="0" smtClean="0">
                <a:latin typeface="+mj-ea"/>
                <a:ea typeface="+mj-ea"/>
              </a:rPr>
              <a:t>-&gt; </a:t>
            </a:r>
            <a:r>
              <a:rPr lang="zh-TW" altLang="en-US" sz="1400" dirty="0" smtClean="0">
                <a:latin typeface="+mj-ea"/>
                <a:ea typeface="+mj-ea"/>
              </a:rPr>
              <a:t>紀錄該病徵所有框選結果，顯示於介面中</a:t>
            </a:r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一次傳多張圖到伺服器中</a:t>
            </a:r>
            <a:r>
              <a:rPr lang="en-US" altLang="zh-TW" sz="1400" dirty="0" smtClean="0">
                <a:solidFill>
                  <a:srgbClr val="C00000"/>
                </a:solidFill>
                <a:latin typeface="+mj-ea"/>
                <a:ea typeface="+mj-ea"/>
              </a:rPr>
              <a:t>?</a:t>
            </a:r>
            <a:r>
              <a:rPr lang="zh-TW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TW" sz="1400" dirty="0" smtClean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zh-TW" altLang="en-US" sz="1400" dirty="0" smtClean="0">
                <a:solidFill>
                  <a:srgbClr val="C00000"/>
                </a:solidFill>
                <a:latin typeface="+mj-ea"/>
                <a:ea typeface="+mj-ea"/>
              </a:rPr>
              <a:t>待閱片</a:t>
            </a:r>
            <a:r>
              <a:rPr lang="en-US" altLang="zh-TW" sz="1400" dirty="0">
                <a:solidFill>
                  <a:srgbClr val="C00000"/>
                </a:solidFill>
                <a:latin typeface="+mj-ea"/>
                <a:ea typeface="+mj-ea"/>
              </a:rPr>
              <a:t>)</a:t>
            </a: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j-ea"/>
                <a:ea typeface="+mj-ea"/>
              </a:rPr>
              <a:t>最終框選結果依病徵分別存在電腦特定個別資料夾中</a:t>
            </a:r>
            <a:endParaRPr lang="en-US" altLang="zh-TW" sz="1400" dirty="0" smtClean="0">
              <a:latin typeface="+mj-ea"/>
              <a:ea typeface="+mj-ea"/>
            </a:endParaRPr>
          </a:p>
          <a:p>
            <a:endParaRPr lang="en-US" altLang="zh-TW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j-ea"/>
                <a:ea typeface="+mj-ea"/>
              </a:rPr>
              <a:t>若軟硬滲出也要一次框選多個</a:t>
            </a:r>
            <a:r>
              <a:rPr lang="en-US" altLang="zh-TW" sz="1400" dirty="0" smtClean="0">
                <a:latin typeface="+mj-ea"/>
                <a:ea typeface="+mj-ea"/>
              </a:rPr>
              <a:t>ROI</a:t>
            </a:r>
            <a:r>
              <a:rPr lang="zh-TW" altLang="en-US" sz="1400" dirty="0" smtClean="0">
                <a:latin typeface="+mj-ea"/>
                <a:ea typeface="+mj-ea"/>
              </a:rPr>
              <a:t>，需同時顯示</a:t>
            </a:r>
            <a:r>
              <a:rPr lang="en-US" altLang="zh-TW" sz="1400" dirty="0" smtClean="0">
                <a:latin typeface="+mj-ea"/>
                <a:ea typeface="+mj-ea"/>
              </a:rPr>
              <a:t>ROI</a:t>
            </a:r>
            <a:r>
              <a:rPr lang="zh-TW" altLang="en-US" sz="1400" dirty="0" smtClean="0">
                <a:latin typeface="+mj-ea"/>
                <a:ea typeface="+mj-ea"/>
              </a:rPr>
              <a:t>區域原圖與</a:t>
            </a:r>
            <a:r>
              <a:rPr lang="en-US" altLang="zh-TW" sz="1400" dirty="0" smtClean="0">
                <a:latin typeface="+mj-ea"/>
                <a:ea typeface="+mj-ea"/>
              </a:rPr>
              <a:t>4</a:t>
            </a:r>
            <a:r>
              <a:rPr lang="zh-TW" altLang="en-US" sz="1400" dirty="0" smtClean="0">
                <a:latin typeface="+mj-ea"/>
                <a:ea typeface="+mj-ea"/>
              </a:rPr>
              <a:t>個框選候選圖，讓使用者可以對照選擇</a:t>
            </a:r>
            <a:endParaRPr lang="en-US" altLang="zh-TW" sz="1400" dirty="0" smtClean="0">
              <a:latin typeface="+mj-ea"/>
              <a:ea typeface="+mj-ea"/>
            </a:endParaRPr>
          </a:p>
        </p:txBody>
      </p:sp>
      <p:sp>
        <p:nvSpPr>
          <p:cNvPr id="9" name="標題 3"/>
          <p:cNvSpPr txBox="1">
            <a:spLocks/>
          </p:cNvSpPr>
          <p:nvPr/>
        </p:nvSpPr>
        <p:spPr bwMode="auto">
          <a:xfrm>
            <a:off x="-1140861" y="115887"/>
            <a:ext cx="528679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5pPr>
            <a:lvl6pPr marL="609585"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6pPr>
            <a:lvl7pPr marL="1219170"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7pPr>
            <a:lvl8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8pPr>
            <a:lvl9pPr marL="2438339" algn="ctr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9pPr>
          </a:lstStyle>
          <a:p>
            <a:r>
              <a:rPr lang="zh-TW" altLang="en-US" smtClean="0">
                <a:latin typeface="+mj-ea"/>
                <a:ea typeface="+mj-ea"/>
              </a:rPr>
              <a:t>整體流程圖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55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&lt;</a:t>
            </a:r>
            <a:r>
              <a:rPr lang="zh-TW" altLang="en-US" sz="2800" dirty="0"/>
              <a:t>軟硬滲出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ROI</a:t>
            </a:r>
            <a:r>
              <a:rPr lang="zh-TW" altLang="en-US" sz="2800" dirty="0" smtClean="0"/>
              <a:t> 框選</a:t>
            </a:r>
            <a:endParaRPr lang="zh-TW" altLang="en-US" sz="28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798298" y="3274459"/>
            <a:ext cx="2096640" cy="2585323"/>
            <a:chOff x="798298" y="3274459"/>
            <a:chExt cx="2096640" cy="2585323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131" y="3654138"/>
              <a:ext cx="140044" cy="144303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950175" y="3274459"/>
              <a:ext cx="1944763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軟滲出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硬滲出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>
                  <a:latin typeface="+mj-ea"/>
                  <a:ea typeface="+mj-ea"/>
                </a:rPr>
                <a:t>玻璃膜疣 </a:t>
              </a:r>
              <a:r>
                <a:rPr lang="en-US" altLang="zh-TW" dirty="0" err="1">
                  <a:latin typeface="+mj-ea"/>
                  <a:ea typeface="+mj-ea"/>
                </a:rPr>
                <a:t>Drusen</a:t>
              </a:r>
              <a:endParaRPr lang="en-US" altLang="zh-TW" dirty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微血管瘤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出血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視盤 </a:t>
              </a:r>
              <a:r>
                <a:rPr lang="en-US" altLang="zh-TW" dirty="0" smtClean="0">
                  <a:latin typeface="+mj-ea"/>
                  <a:ea typeface="+mj-ea"/>
                </a:rPr>
                <a:t>Disc</a:t>
              </a:r>
              <a:r>
                <a:rPr lang="zh-TW" altLang="en-US" dirty="0" smtClean="0">
                  <a:latin typeface="+mj-ea"/>
                  <a:ea typeface="+mj-ea"/>
                </a:rPr>
                <a:t> 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300" y="3320594"/>
              <a:ext cx="161925" cy="2286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300" y="4444289"/>
              <a:ext cx="161925" cy="2286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298" y="4711826"/>
              <a:ext cx="161925" cy="2286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298" y="5516213"/>
              <a:ext cx="161925" cy="2286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298" y="3865936"/>
              <a:ext cx="161925" cy="228600"/>
            </a:xfrm>
            <a:prstGeom prst="rect">
              <a:avLst/>
            </a:prstGeom>
          </p:spPr>
        </p:pic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98" y="1162817"/>
            <a:ext cx="1495425" cy="12763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8" y="2529940"/>
            <a:ext cx="1371721" cy="566307"/>
          </a:xfrm>
          <a:prstGeom prst="rect">
            <a:avLst/>
          </a:prstGeom>
        </p:spPr>
      </p:pic>
      <p:pic>
        <p:nvPicPr>
          <p:cNvPr id="16" name="內容版面配置區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1160" y="1517827"/>
            <a:ext cx="5941026" cy="445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5973099" y="2641464"/>
            <a:ext cx="845820" cy="832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 flipH="1">
            <a:off x="4081159" y="1131322"/>
            <a:ext cx="27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原</a:t>
            </a:r>
            <a:r>
              <a:rPr lang="zh-TW" altLang="en-US" dirty="0" smtClean="0">
                <a:latin typeface="+mj-ea"/>
                <a:ea typeface="+mj-ea"/>
              </a:rPr>
              <a:t>圖</a:t>
            </a:r>
            <a:r>
              <a:rPr lang="en-US" altLang="zh-TW" dirty="0" smtClean="0">
                <a:latin typeface="+mj-ea"/>
                <a:ea typeface="+mj-ea"/>
              </a:rPr>
              <a:t>-</a:t>
            </a:r>
            <a:r>
              <a:rPr lang="zh-TW" altLang="en-US" dirty="0" smtClean="0">
                <a:latin typeface="+mj-ea"/>
                <a:ea typeface="+mj-ea"/>
              </a:rPr>
              <a:t>框選病徵位置 </a:t>
            </a:r>
            <a:r>
              <a:rPr lang="en-US" altLang="zh-TW" dirty="0" smtClean="0">
                <a:latin typeface="+mj-ea"/>
                <a:ea typeface="+mj-ea"/>
              </a:rPr>
              <a:t>(ROI)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51822" y="3296021"/>
            <a:ext cx="507410" cy="798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41266" y="4089113"/>
            <a:ext cx="1794511" cy="980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57584" y="4444288"/>
            <a:ext cx="888749" cy="872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6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&lt;</a:t>
            </a:r>
            <a:r>
              <a:rPr lang="zh-TW" altLang="en-US" sz="2800" dirty="0" smtClean="0"/>
              <a:t>軟硬滲出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 框選</a:t>
            </a:r>
            <a:r>
              <a:rPr lang="en-US" altLang="zh-TW" sz="2800" dirty="0" smtClean="0"/>
              <a:t>ROI-</a:t>
            </a:r>
            <a:r>
              <a:rPr lang="zh-TW" altLang="en-US" sz="2800" dirty="0" smtClean="0"/>
              <a:t>聚</a:t>
            </a:r>
            <a:r>
              <a:rPr lang="zh-TW" altLang="en-US" sz="2800" dirty="0"/>
              <a:t>類結果</a:t>
            </a:r>
            <a:r>
              <a:rPr lang="zh-TW" altLang="en-US" sz="2800" dirty="0" smtClean="0"/>
              <a:t>挑選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1587" t="18426" r="38312" b="57689"/>
          <a:stretch/>
        </p:blipFill>
        <p:spPr>
          <a:xfrm>
            <a:off x="4056521" y="1222694"/>
            <a:ext cx="3616859" cy="16829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61427" t="18426" r="8994" b="57689"/>
          <a:stretch/>
        </p:blipFill>
        <p:spPr>
          <a:xfrm>
            <a:off x="8714527" y="1222694"/>
            <a:ext cx="3477472" cy="1646686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0" y="842639"/>
            <a:ext cx="3032910" cy="2207186"/>
            <a:chOff x="488700" y="2064189"/>
            <a:chExt cx="3032910" cy="2207186"/>
          </a:xfrm>
        </p:grpSpPr>
        <p:grpSp>
          <p:nvGrpSpPr>
            <p:cNvPr id="13" name="群組 12"/>
            <p:cNvGrpSpPr/>
            <p:nvPr/>
          </p:nvGrpSpPr>
          <p:grpSpPr>
            <a:xfrm>
              <a:off x="488700" y="2433521"/>
              <a:ext cx="3032910" cy="1837854"/>
              <a:chOff x="914402" y="4092165"/>
              <a:chExt cx="3032910" cy="1837854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3"/>
              <a:srcRect l="878" t="15217" r="69978" b="54667"/>
              <a:stretch/>
            </p:blipFill>
            <p:spPr>
              <a:xfrm>
                <a:off x="914402" y="4092165"/>
                <a:ext cx="3032910" cy="1837854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2390774" y="5492179"/>
                <a:ext cx="822325" cy="373784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4" name="文字方塊 13"/>
            <p:cNvSpPr txBox="1"/>
            <p:nvPr/>
          </p:nvSpPr>
          <p:spPr>
            <a:xfrm flipH="1">
              <a:off x="488700" y="2064189"/>
              <a:ext cx="118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原圖 </a:t>
              </a:r>
              <a:r>
                <a:rPr lang="en-US" altLang="zh-TW" dirty="0" smtClean="0">
                  <a:latin typeface="+mj-ea"/>
                  <a:ea typeface="+mj-ea"/>
                </a:rPr>
                <a:t>ROI</a:t>
              </a:r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056521" y="842639"/>
            <a:ext cx="773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+mj-ea"/>
              </a:rPr>
              <a:t>ROI 4</a:t>
            </a:r>
            <a:endParaRPr lang="zh-TW" altLang="en-US" dirty="0">
              <a:latin typeface="+mj-ea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827288" y="2081728"/>
            <a:ext cx="733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4"/>
          <a:srcRect t="-2" b="631"/>
          <a:stretch/>
        </p:blipFill>
        <p:spPr>
          <a:xfrm>
            <a:off x="3143908" y="900645"/>
            <a:ext cx="819150" cy="1968735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4056521" y="3272431"/>
            <a:ext cx="7628576" cy="1718306"/>
            <a:chOff x="4056521" y="3272431"/>
            <a:chExt cx="7628576" cy="1718306"/>
          </a:xfrm>
        </p:grpSpPr>
        <p:grpSp>
          <p:nvGrpSpPr>
            <p:cNvPr id="10" name="群組 9"/>
            <p:cNvGrpSpPr/>
            <p:nvPr/>
          </p:nvGrpSpPr>
          <p:grpSpPr>
            <a:xfrm>
              <a:off x="4056521" y="3652486"/>
              <a:ext cx="7628576" cy="1338251"/>
              <a:chOff x="1122629" y="2649265"/>
              <a:chExt cx="7034543" cy="1113702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 rotWithShape="1">
              <a:blip r:embed="rId3"/>
              <a:srcRect l="32259" t="67623" r="1623" b="18446"/>
              <a:stretch/>
            </p:blipFill>
            <p:spPr>
              <a:xfrm>
                <a:off x="1122629" y="2649265"/>
                <a:ext cx="7034543" cy="869133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 rotWithShape="1">
              <a:blip r:embed="rId3"/>
              <a:srcRect l="32021" t="89340" r="904" b="6796"/>
              <a:stretch/>
            </p:blipFill>
            <p:spPr>
              <a:xfrm>
                <a:off x="1122629" y="3527322"/>
                <a:ext cx="6980222" cy="235645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4056521" y="3272431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+mj-ea"/>
                  <a:ea typeface="+mj-ea"/>
                </a:rPr>
                <a:t>聚類結果挑選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5908" y="4685929"/>
            <a:ext cx="2937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一次框多個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ROI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的情況下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：</a:t>
            </a:r>
            <a:endParaRPr lang="en-US" altLang="zh-TW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演算法一次全部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pixel-wise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完成後</a:t>
            </a:r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，</a:t>
            </a:r>
            <a:endParaRPr lang="en-US" altLang="zh-TW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再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依序對每個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ROI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做聚類結果的挑選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67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&lt;</a:t>
            </a:r>
            <a:r>
              <a:rPr lang="zh-TW" altLang="en-US" sz="2800" dirty="0" smtClean="0"/>
              <a:t>視盤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ROI</a:t>
            </a:r>
            <a:r>
              <a:rPr lang="zh-TW" altLang="en-US" sz="2800" dirty="0"/>
              <a:t> 框選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7744087" y="1442954"/>
            <a:ext cx="4348324" cy="3072640"/>
            <a:chOff x="6219821" y="2009220"/>
            <a:chExt cx="5067016" cy="355930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879" t="15217" r="72678" b="54667"/>
            <a:stretch/>
          </p:blipFill>
          <p:spPr>
            <a:xfrm>
              <a:off x="6219821" y="2009220"/>
              <a:ext cx="5067016" cy="355930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t="6666" r="5691"/>
            <a:stretch/>
          </p:blipFill>
          <p:spPr>
            <a:xfrm>
              <a:off x="6925525" y="3568348"/>
              <a:ext cx="843908" cy="756573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2590224" y="1442954"/>
            <a:ext cx="4300786" cy="3072640"/>
            <a:chOff x="1099132" y="1475715"/>
            <a:chExt cx="5340992" cy="352179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/>
            <a:srcRect l="878" t="15217" r="72339" b="54667"/>
            <a:stretch/>
          </p:blipFill>
          <p:spPr>
            <a:xfrm>
              <a:off x="1099132" y="1475715"/>
              <a:ext cx="5340992" cy="352179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901228" y="2966137"/>
              <a:ext cx="805758" cy="8065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 flipH="1">
            <a:off x="2590224" y="1033957"/>
            <a:ext cx="27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原</a:t>
            </a:r>
            <a:r>
              <a:rPr lang="zh-TW" altLang="en-US" dirty="0" smtClean="0">
                <a:latin typeface="+mj-ea"/>
                <a:ea typeface="+mj-ea"/>
              </a:rPr>
              <a:t>圖</a:t>
            </a:r>
            <a:r>
              <a:rPr lang="en-US" altLang="zh-TW" dirty="0" smtClean="0">
                <a:latin typeface="+mj-ea"/>
                <a:ea typeface="+mj-ea"/>
              </a:rPr>
              <a:t>-</a:t>
            </a:r>
            <a:r>
              <a:rPr lang="zh-TW" altLang="en-US" dirty="0" smtClean="0">
                <a:latin typeface="+mj-ea"/>
                <a:ea typeface="+mj-ea"/>
              </a:rPr>
              <a:t>框選病徵位置 </a:t>
            </a:r>
            <a:r>
              <a:rPr lang="en-US" altLang="zh-TW" dirty="0" smtClean="0">
                <a:latin typeface="+mj-ea"/>
                <a:ea typeface="+mj-ea"/>
              </a:rPr>
              <a:t>(ROI)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 flipH="1">
            <a:off x="7834176" y="1029286"/>
            <a:ext cx="18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p</a:t>
            </a:r>
            <a:r>
              <a:rPr lang="en-US" altLang="zh-TW" dirty="0" smtClean="0">
                <a:latin typeface="+mj-ea"/>
                <a:ea typeface="+mj-ea"/>
              </a:rPr>
              <a:t>ixel-wise </a:t>
            </a:r>
            <a:r>
              <a:rPr lang="zh-TW" altLang="en-US" dirty="0" smtClean="0">
                <a:latin typeface="+mj-ea"/>
                <a:ea typeface="+mj-ea"/>
              </a:rPr>
              <a:t>結果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927222" y="2971399"/>
            <a:ext cx="760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101021" y="1029286"/>
            <a:ext cx="2096640" cy="2585323"/>
            <a:chOff x="42698" y="1062770"/>
            <a:chExt cx="2096640" cy="258532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37" y="3372346"/>
              <a:ext cx="140044" cy="144303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194575" y="1062770"/>
              <a:ext cx="1944763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軟滲出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硬滲出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>
                  <a:latin typeface="+mj-ea"/>
                  <a:ea typeface="+mj-ea"/>
                </a:rPr>
                <a:t>玻璃膜疣 </a:t>
              </a:r>
              <a:r>
                <a:rPr lang="en-US" altLang="zh-TW" dirty="0" err="1">
                  <a:latin typeface="+mj-ea"/>
                  <a:ea typeface="+mj-ea"/>
                </a:rPr>
                <a:t>Drusen</a:t>
              </a:r>
              <a:endParaRPr lang="en-US" altLang="zh-TW" dirty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微血管瘤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出血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視盤 </a:t>
              </a:r>
              <a:r>
                <a:rPr lang="en-US" altLang="zh-TW" dirty="0" smtClean="0">
                  <a:latin typeface="+mj-ea"/>
                  <a:ea typeface="+mj-ea"/>
                </a:rPr>
                <a:t>Disc</a:t>
              </a:r>
              <a:r>
                <a:rPr lang="zh-TW" altLang="en-US" dirty="0" smtClean="0">
                  <a:latin typeface="+mj-ea"/>
                  <a:ea typeface="+mj-ea"/>
                </a:rPr>
                <a:t> 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00" y="1108905"/>
              <a:ext cx="161925" cy="22860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00" y="2232600"/>
              <a:ext cx="161925" cy="22860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98" y="2500137"/>
              <a:ext cx="161925" cy="22860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01" y="1373551"/>
              <a:ext cx="161925" cy="228600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98" y="1654247"/>
              <a:ext cx="161925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紅色病徵框選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r>
              <a:rPr lang="zh-TW" altLang="en-US" dirty="0" smtClean="0">
                <a:latin typeface="+mj-ea"/>
                <a:ea typeface="+mj-ea"/>
              </a:rPr>
              <a:t>時，同時顯示原圖與紅色</a:t>
            </a:r>
            <a:r>
              <a:rPr lang="zh-TW" altLang="en-US" dirty="0" smtClean="0">
                <a:latin typeface="+mj-ea"/>
                <a:ea typeface="+mj-ea"/>
              </a:rPr>
              <a:t>病徵</a:t>
            </a:r>
            <a:r>
              <a:rPr lang="en-US" altLang="zh-TW" dirty="0">
                <a:latin typeface="+mj-ea"/>
                <a:ea typeface="+mj-ea"/>
              </a:rPr>
              <a:t>pixel-wise</a:t>
            </a:r>
            <a:r>
              <a:rPr lang="zh-TW" altLang="en-US" dirty="0" smtClean="0">
                <a:latin typeface="+mj-ea"/>
                <a:ea typeface="+mj-ea"/>
              </a:rPr>
              <a:t>結果</a:t>
            </a:r>
            <a:r>
              <a:rPr lang="zh-TW" altLang="en-US" dirty="0" smtClean="0">
                <a:latin typeface="+mj-ea"/>
                <a:ea typeface="+mj-ea"/>
              </a:rPr>
              <a:t>圖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zh-TW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  <a:ea typeface="+mj-ea"/>
              </a:rPr>
              <a:t>&lt;</a:t>
            </a:r>
            <a:r>
              <a:rPr lang="zh-TW" altLang="en-US" dirty="0" smtClean="0">
                <a:latin typeface="+mj-ea"/>
                <a:ea typeface="+mj-ea"/>
              </a:rPr>
              <a:t>紅色病徵</a:t>
            </a:r>
            <a:r>
              <a:rPr lang="en-US" altLang="zh-TW" dirty="0" smtClean="0">
                <a:latin typeface="+mj-ea"/>
                <a:ea typeface="+mj-ea"/>
              </a:rPr>
              <a:t>&gt;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r>
              <a:rPr lang="zh-TW" altLang="en-US" dirty="0" smtClean="0">
                <a:latin typeface="+mj-ea"/>
                <a:ea typeface="+mj-ea"/>
              </a:rPr>
              <a:t> 框</a:t>
            </a:r>
            <a:r>
              <a:rPr lang="zh-TW" altLang="en-US" dirty="0">
                <a:latin typeface="+mj-ea"/>
                <a:ea typeface="+mj-ea"/>
              </a:rPr>
              <a:t>選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871028" y="1726073"/>
            <a:ext cx="4554220" cy="3780312"/>
            <a:chOff x="5871028" y="1726073"/>
            <a:chExt cx="4554220" cy="378031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7" t="5082" r="9848" b="9544"/>
            <a:stretch/>
          </p:blipFill>
          <p:spPr>
            <a:xfrm>
              <a:off x="5871028" y="2095405"/>
              <a:ext cx="4554220" cy="341098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871028" y="1726073"/>
              <a:ext cx="2853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紅色病徵</a:t>
              </a:r>
              <a:r>
                <a:rPr lang="zh-TW" altLang="en-US" dirty="0" smtClean="0">
                  <a:latin typeface="+mj-ea"/>
                  <a:ea typeface="+mj-ea"/>
                </a:rPr>
                <a:t>結果 </a:t>
              </a:r>
              <a:r>
                <a:rPr lang="en-US" altLang="zh-TW" dirty="0" smtClean="0">
                  <a:latin typeface="+mj-ea"/>
                  <a:ea typeface="+mj-ea"/>
                </a:rPr>
                <a:t>(pixel-wise)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777662" y="3243063"/>
              <a:ext cx="845820" cy="8329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969" t="13152" r="34848" b="16848"/>
            <a:stretch/>
          </p:blipFill>
          <p:spPr>
            <a:xfrm>
              <a:off x="8549278" y="4017272"/>
              <a:ext cx="220980" cy="266700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586522" y="1726073"/>
            <a:ext cx="4488180" cy="3735467"/>
            <a:chOff x="586522" y="1726073"/>
            <a:chExt cx="4488180" cy="3735467"/>
          </a:xfrm>
        </p:grpSpPr>
        <p:pic>
          <p:nvPicPr>
            <p:cNvPr id="5" name="內容版面配置區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6522" y="2095405"/>
              <a:ext cx="4488180" cy="3366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2969" t="13152" r="34848" b="16848"/>
            <a:stretch/>
          </p:blipFill>
          <p:spPr>
            <a:xfrm>
              <a:off x="3258151" y="3986171"/>
              <a:ext cx="220980" cy="2667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478461" y="3219042"/>
              <a:ext cx="845820" cy="8329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 flipH="1">
              <a:off x="632240" y="1726073"/>
              <a:ext cx="118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原圖顯示</a:t>
              </a:r>
              <a:endParaRPr lang="zh-TW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4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33" y="3716794"/>
            <a:ext cx="2019048" cy="2228571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24" y="1231291"/>
            <a:ext cx="3888805" cy="2582863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1583077" y="6419190"/>
            <a:ext cx="474895" cy="382617"/>
          </a:xfrm>
        </p:spPr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zh-TW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修改框選結果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6961"/>
          <a:stretch/>
        </p:blipFill>
        <p:spPr>
          <a:xfrm>
            <a:off x="7749540" y="1125581"/>
            <a:ext cx="1885950" cy="1949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r="5904" b="13483"/>
          <a:stretch/>
        </p:blipFill>
        <p:spPr>
          <a:xfrm>
            <a:off x="9920445" y="1125581"/>
            <a:ext cx="1900080" cy="19365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06984" y="2090018"/>
            <a:ext cx="845820" cy="832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854468" y="2712521"/>
            <a:ext cx="1249680" cy="7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064081" y="829306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選擇 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69349" y="803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原圖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316487" y="815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框選邊緣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635240" y="3374681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修改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區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框選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0,1 mask)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9920445" y="4399027"/>
            <a:ext cx="2061380" cy="1787553"/>
            <a:chOff x="9995599" y="3902284"/>
            <a:chExt cx="2061380" cy="1787553"/>
          </a:xfrm>
        </p:grpSpPr>
        <p:grpSp>
          <p:nvGrpSpPr>
            <p:cNvPr id="34" name="群組 33"/>
            <p:cNvGrpSpPr/>
            <p:nvPr/>
          </p:nvGrpSpPr>
          <p:grpSpPr>
            <a:xfrm>
              <a:off x="10025270" y="5286276"/>
              <a:ext cx="1292578" cy="403561"/>
              <a:chOff x="9906742" y="4317315"/>
              <a:chExt cx="1292578" cy="403561"/>
            </a:xfrm>
          </p:grpSpPr>
          <p:pic>
            <p:nvPicPr>
              <p:cNvPr id="22" name="圖片 21"/>
              <p:cNvPicPr>
                <a:picLocks noChangeAspect="1"/>
              </p:cNvPicPr>
              <p:nvPr/>
            </p:nvPicPr>
            <p:blipFill rotWithShape="1">
              <a:blip r:embed="rId6"/>
              <a:srcRect l="17565" t="23967" r="13101" b="12443"/>
              <a:stretch/>
            </p:blipFill>
            <p:spPr>
              <a:xfrm>
                <a:off x="9906742" y="4317315"/>
                <a:ext cx="338472" cy="403561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10245213" y="4412461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多邊形圈選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9995599" y="4832575"/>
              <a:ext cx="2061380" cy="388207"/>
              <a:chOff x="9877372" y="3744013"/>
              <a:chExt cx="2061380" cy="388207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7"/>
              <a:srcRect l="7906" t="5944" b="43324"/>
              <a:stretch/>
            </p:blipFill>
            <p:spPr>
              <a:xfrm>
                <a:off x="9877372" y="3744013"/>
                <a:ext cx="401382" cy="342093"/>
              </a:xfrm>
              <a:prstGeom prst="rect">
                <a:avLst/>
              </a:prstGeom>
            </p:spPr>
          </p:pic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7032" y="3751220"/>
                <a:ext cx="419100" cy="381000"/>
              </a:xfrm>
              <a:prstGeom prst="rect">
                <a:avLst/>
              </a:prstGeom>
            </p:spPr>
          </p:pic>
          <p:sp>
            <p:nvSpPr>
              <p:cNvPr id="30" name="矩形 29"/>
              <p:cNvSpPr/>
              <p:nvPr/>
            </p:nvSpPr>
            <p:spPr>
              <a:xfrm>
                <a:off x="10692898" y="3793049"/>
                <a:ext cx="12458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+mj-ea"/>
                    <a:ea typeface="+mj-ea"/>
                  </a:rPr>
                  <a:t>筆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刷 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(</a:t>
                </a:r>
                <a:r>
                  <a:rPr lang="zh-TW" altLang="en-US" sz="1200" dirty="0">
                    <a:latin typeface="+mj-ea"/>
                    <a:ea typeface="+mj-ea"/>
                  </a:rPr>
                  <a:t>可調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粗細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)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9995599" y="3902284"/>
              <a:ext cx="1204088" cy="756515"/>
              <a:chOff x="9905343" y="5083766"/>
              <a:chExt cx="1204088" cy="756515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974297" y="5356873"/>
                <a:ext cx="1135134" cy="483408"/>
                <a:chOff x="10164954" y="4542014"/>
                <a:chExt cx="1135134" cy="483408"/>
              </a:xfrm>
            </p:grpSpPr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53284" r="7608" b="4698"/>
                <a:stretch/>
              </p:blipFill>
              <p:spPr>
                <a:xfrm rot="16200000">
                  <a:off x="10143806" y="4583112"/>
                  <a:ext cx="246407" cy="204111"/>
                </a:xfrm>
                <a:prstGeom prst="rect">
                  <a:avLst/>
                </a:prstGeom>
              </p:spPr>
            </p:pic>
            <p:pic>
              <p:nvPicPr>
                <p:cNvPr id="24" name="圖片 23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15977" t="10773" r="12148" b="6300"/>
                <a:stretch/>
              </p:blipFill>
              <p:spPr>
                <a:xfrm>
                  <a:off x="10165580" y="4811415"/>
                  <a:ext cx="203485" cy="200536"/>
                </a:xfrm>
                <a:prstGeom prst="rect">
                  <a:avLst/>
                </a:prstGeom>
              </p:spPr>
            </p:pic>
            <p:sp>
              <p:nvSpPr>
                <p:cNvPr id="25" name="文字方塊 24"/>
                <p:cNvSpPr txBox="1"/>
                <p:nvPr/>
              </p:nvSpPr>
              <p:spPr>
                <a:xfrm>
                  <a:off x="10345981" y="4542014"/>
                  <a:ext cx="954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 smtClean="0">
                      <a:latin typeface="+mj-ea"/>
                      <a:ea typeface="+mj-ea"/>
                    </a:rPr>
                    <a:t>病徵所在位置</a:t>
                  </a:r>
                  <a:endParaRPr lang="zh-TW" altLang="en-US" sz="10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0345981" y="4779201"/>
                  <a:ext cx="82586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000" dirty="0" smtClean="0">
                      <a:latin typeface="+mj-ea"/>
                      <a:ea typeface="+mj-ea"/>
                    </a:rPr>
                    <a:t>非病徵位置</a:t>
                  </a:r>
                  <a:endParaRPr lang="zh-TW" altLang="en-US" sz="1000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9905343" y="5083766"/>
                <a:ext cx="10118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顏色 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(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黑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, 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白</a:t>
                </a:r>
                <a:r>
                  <a:rPr lang="en-US" altLang="zh-TW" sz="1200" dirty="0">
                    <a:latin typeface="+mj-ea"/>
                    <a:ea typeface="+mj-ea"/>
                  </a:rPr>
                  <a:t>)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9399" y="3717164"/>
            <a:ext cx="727405" cy="620842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213" y="2311084"/>
            <a:ext cx="990346" cy="408858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261" y="1231291"/>
            <a:ext cx="1153108" cy="984181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7264958" y="657225"/>
            <a:ext cx="4927042" cy="5602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0770475" y="349757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j-ea"/>
                <a:ea typeface="+mj-ea"/>
              </a:rPr>
              <a:t>(</a:t>
            </a:r>
            <a:r>
              <a:rPr lang="zh-TW" altLang="en-US" sz="1600" b="1" dirty="0" smtClean="0">
                <a:latin typeface="+mj-ea"/>
                <a:ea typeface="+mj-ea"/>
              </a:rPr>
              <a:t>參考下一頁</a:t>
            </a:r>
            <a:r>
              <a:rPr lang="en-US" altLang="zh-TW" sz="1600" b="1" dirty="0" smtClean="0">
                <a:latin typeface="+mj-ea"/>
                <a:ea typeface="+mj-ea"/>
              </a:rPr>
              <a:t>)</a:t>
            </a:r>
            <a:endParaRPr lang="zh-TW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1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1583077" y="6419190"/>
            <a:ext cx="474895" cy="382617"/>
          </a:xfrm>
        </p:spPr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zh-TW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修改框選結果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961"/>
          <a:stretch/>
        </p:blipFill>
        <p:spPr>
          <a:xfrm>
            <a:off x="7574280" y="1522949"/>
            <a:ext cx="1885950" cy="1949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r="5904" b="13483"/>
          <a:stretch/>
        </p:blipFill>
        <p:spPr>
          <a:xfrm>
            <a:off x="7574280" y="3938489"/>
            <a:ext cx="1900080" cy="193656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194089" y="1201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原圖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6765" y="832024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修改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區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框選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0,1 mask)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302401" y="1929241"/>
            <a:ext cx="2476411" cy="1925414"/>
            <a:chOff x="9995599" y="3902284"/>
            <a:chExt cx="2476411" cy="1925414"/>
          </a:xfrm>
        </p:grpSpPr>
        <p:grpSp>
          <p:nvGrpSpPr>
            <p:cNvPr id="34" name="群組 33"/>
            <p:cNvGrpSpPr/>
            <p:nvPr/>
          </p:nvGrpSpPr>
          <p:grpSpPr>
            <a:xfrm>
              <a:off x="10025270" y="5286276"/>
              <a:ext cx="2446740" cy="541422"/>
              <a:chOff x="9906742" y="4317315"/>
              <a:chExt cx="2446740" cy="541422"/>
            </a:xfrm>
          </p:grpSpPr>
          <p:pic>
            <p:nvPicPr>
              <p:cNvPr id="22" name="圖片 21"/>
              <p:cNvPicPr>
                <a:picLocks noChangeAspect="1"/>
              </p:cNvPicPr>
              <p:nvPr/>
            </p:nvPicPr>
            <p:blipFill rotWithShape="1">
              <a:blip r:embed="rId5"/>
              <a:srcRect l="17565" t="23967" r="13101" b="12443"/>
              <a:stretch/>
            </p:blipFill>
            <p:spPr>
              <a:xfrm>
                <a:off x="9906742" y="4317315"/>
                <a:ext cx="338472" cy="403561"/>
              </a:xfrm>
              <a:prstGeom prst="rect">
                <a:avLst/>
              </a:prstGeom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10245213" y="4412461"/>
                <a:ext cx="2108269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多邊形圈選 </a:t>
                </a:r>
                <a:endParaRPr lang="en-US" altLang="zh-TW" sz="1200" dirty="0" smtClean="0">
                  <a:latin typeface="+mj-ea"/>
                  <a:ea typeface="+mj-ea"/>
                </a:endParaRPr>
              </a:p>
              <a:p>
                <a:r>
                  <a:rPr lang="en-US" altLang="zh-TW" sz="1100" dirty="0" smtClean="0">
                    <a:latin typeface="+mj-ea"/>
                    <a:ea typeface="+mj-ea"/>
                  </a:rPr>
                  <a:t>(</a:t>
                </a:r>
                <a:r>
                  <a:rPr lang="zh-TW" altLang="en-US" sz="1100" dirty="0" smtClean="0">
                    <a:latin typeface="+mj-ea"/>
                    <a:ea typeface="+mj-ea"/>
                  </a:rPr>
                  <a:t>圈選後即自動填滿當時的顏色</a:t>
                </a:r>
                <a:r>
                  <a:rPr lang="en-US" altLang="zh-TW" sz="1100" dirty="0" smtClean="0">
                    <a:latin typeface="+mj-ea"/>
                    <a:ea typeface="+mj-ea"/>
                  </a:rPr>
                  <a:t>)</a:t>
                </a:r>
                <a:endParaRPr lang="zh-TW" altLang="en-US" sz="11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9995599" y="4832575"/>
              <a:ext cx="2061380" cy="388207"/>
              <a:chOff x="9877372" y="3744013"/>
              <a:chExt cx="2061380" cy="388207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6"/>
              <a:srcRect l="7906" t="5944" b="43324"/>
              <a:stretch/>
            </p:blipFill>
            <p:spPr>
              <a:xfrm>
                <a:off x="9877372" y="3744013"/>
                <a:ext cx="401382" cy="342093"/>
              </a:xfrm>
              <a:prstGeom prst="rect">
                <a:avLst/>
              </a:prstGeom>
            </p:spPr>
          </p:pic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97032" y="3751220"/>
                <a:ext cx="419100" cy="381000"/>
              </a:xfrm>
              <a:prstGeom prst="rect">
                <a:avLst/>
              </a:prstGeom>
            </p:spPr>
          </p:pic>
          <p:sp>
            <p:nvSpPr>
              <p:cNvPr id="30" name="矩形 29"/>
              <p:cNvSpPr/>
              <p:nvPr/>
            </p:nvSpPr>
            <p:spPr>
              <a:xfrm>
                <a:off x="10692898" y="3793049"/>
                <a:ext cx="12458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+mj-ea"/>
                    <a:ea typeface="+mj-ea"/>
                  </a:rPr>
                  <a:t>筆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刷 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(</a:t>
                </a:r>
                <a:r>
                  <a:rPr lang="zh-TW" altLang="en-US" sz="1200" dirty="0">
                    <a:latin typeface="+mj-ea"/>
                    <a:ea typeface="+mj-ea"/>
                  </a:rPr>
                  <a:t>可調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粗細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)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2" name="群組 31"/>
            <p:cNvGrpSpPr/>
            <p:nvPr/>
          </p:nvGrpSpPr>
          <p:grpSpPr>
            <a:xfrm>
              <a:off x="9995599" y="3902284"/>
              <a:ext cx="1204088" cy="756515"/>
              <a:chOff x="9905343" y="5083766"/>
              <a:chExt cx="1204088" cy="756515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974297" y="5356873"/>
                <a:ext cx="1135134" cy="483408"/>
                <a:chOff x="10164954" y="4542014"/>
                <a:chExt cx="1135134" cy="483408"/>
              </a:xfrm>
            </p:grpSpPr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8"/>
                <a:srcRect t="53284" r="7608" b="4698"/>
                <a:stretch/>
              </p:blipFill>
              <p:spPr>
                <a:xfrm rot="16200000">
                  <a:off x="10143806" y="4583112"/>
                  <a:ext cx="246407" cy="204111"/>
                </a:xfrm>
                <a:prstGeom prst="rect">
                  <a:avLst/>
                </a:prstGeom>
              </p:spPr>
            </p:pic>
            <p:pic>
              <p:nvPicPr>
                <p:cNvPr id="24" name="圖片 23"/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15977" t="10773" r="12148" b="6300"/>
                <a:stretch/>
              </p:blipFill>
              <p:spPr>
                <a:xfrm>
                  <a:off x="10165580" y="4811415"/>
                  <a:ext cx="203485" cy="200536"/>
                </a:xfrm>
                <a:prstGeom prst="rect">
                  <a:avLst/>
                </a:prstGeom>
              </p:spPr>
            </p:pic>
            <p:sp>
              <p:nvSpPr>
                <p:cNvPr id="25" name="文字方塊 24"/>
                <p:cNvSpPr txBox="1"/>
                <p:nvPr/>
              </p:nvSpPr>
              <p:spPr>
                <a:xfrm>
                  <a:off x="10345981" y="4542014"/>
                  <a:ext cx="954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 smtClean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病徵所在位置</a:t>
                  </a:r>
                  <a:endParaRPr lang="zh-TW" altLang="en-US" sz="1000" dirty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0345981" y="4779201"/>
                  <a:ext cx="82586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000" dirty="0" smtClean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非病徵位置</a:t>
                  </a:r>
                  <a:endParaRPr lang="zh-TW" altLang="en-US" sz="1000" dirty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9905343" y="5083766"/>
                <a:ext cx="10118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+mj-ea"/>
                    <a:ea typeface="+mj-ea"/>
                  </a:rPr>
                  <a:t>顏色 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(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黑</a:t>
                </a:r>
                <a:r>
                  <a:rPr lang="en-US" altLang="zh-TW" sz="1200" dirty="0" smtClean="0">
                    <a:latin typeface="+mj-ea"/>
                    <a:ea typeface="+mj-ea"/>
                  </a:rPr>
                  <a:t>, </a:t>
                </a:r>
                <a:r>
                  <a:rPr lang="zh-TW" altLang="en-US" sz="1200" dirty="0" smtClean="0">
                    <a:latin typeface="+mj-ea"/>
                    <a:ea typeface="+mj-ea"/>
                  </a:rPr>
                  <a:t>白</a:t>
                </a:r>
                <a:r>
                  <a:rPr lang="en-US" altLang="zh-TW" sz="1200" dirty="0">
                    <a:latin typeface="+mj-ea"/>
                    <a:ea typeface="+mj-ea"/>
                  </a:rPr>
                  <a:t>)</a:t>
                </a:r>
                <a:endParaRPr lang="zh-TW" altLang="en-US" sz="1200" dirty="0"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355" y="1008833"/>
            <a:ext cx="1006894" cy="85938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078672" y="8346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+mj-ea"/>
                <a:ea typeface="+mj-ea"/>
              </a:rPr>
              <a:t>參考區</a:t>
            </a:r>
            <a:endParaRPr lang="zh-TW" altLang="en-US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63" y="1476145"/>
            <a:ext cx="3899820" cy="430451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2969" t="13152" r="34848" b="16848"/>
          <a:stretch/>
        </p:blipFill>
        <p:spPr>
          <a:xfrm>
            <a:off x="8662096" y="1832766"/>
            <a:ext cx="220980" cy="2667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2969" t="13152" r="34848" b="16848"/>
          <a:stretch/>
        </p:blipFill>
        <p:spPr>
          <a:xfrm>
            <a:off x="5457881" y="2325458"/>
            <a:ext cx="220980" cy="26670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66934" y="4909496"/>
            <a:ext cx="24929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+mj-ea"/>
                <a:ea typeface="+mj-ea"/>
              </a:rPr>
              <a:t>指標</a:t>
            </a:r>
            <a:r>
              <a:rPr lang="en-US" altLang="zh-TW" sz="1400" dirty="0" smtClean="0">
                <a:latin typeface="+mj-ea"/>
                <a:ea typeface="+mj-ea"/>
              </a:rPr>
              <a:t>:</a:t>
            </a:r>
          </a:p>
          <a:p>
            <a:r>
              <a:rPr lang="zh-TW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修改區與參考區的指標同時移動，</a:t>
            </a:r>
            <a:endParaRPr lang="en-US" altLang="zh-TW" sz="12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zh-TW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且同時放大與縮小 </a:t>
            </a:r>
            <a:r>
              <a:rPr lang="en-US" altLang="zh-TW" sz="1200" b="1" dirty="0" smtClean="0">
                <a:solidFill>
                  <a:srgbClr val="0000FF"/>
                </a:solidFill>
                <a:latin typeface="+mj-ea"/>
                <a:ea typeface="+mj-ea"/>
              </a:rPr>
              <a:t>?!</a:t>
            </a:r>
            <a:r>
              <a:rPr lang="zh-TW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endParaRPr lang="zh-TW" altLang="en-US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2969" t="13152" r="34848" b="16848"/>
          <a:stretch/>
        </p:blipFill>
        <p:spPr>
          <a:xfrm>
            <a:off x="42816" y="4923628"/>
            <a:ext cx="220980" cy="266700"/>
          </a:xfrm>
          <a:prstGeom prst="rect">
            <a:avLst/>
          </a:prstGeom>
        </p:spPr>
      </p:pic>
      <p:grpSp>
        <p:nvGrpSpPr>
          <p:cNvPr id="42" name="群組 41"/>
          <p:cNvGrpSpPr/>
          <p:nvPr/>
        </p:nvGrpSpPr>
        <p:grpSpPr>
          <a:xfrm>
            <a:off x="232507" y="4060964"/>
            <a:ext cx="1145742" cy="281940"/>
            <a:chOff x="233242" y="4123236"/>
            <a:chExt cx="1145742" cy="281940"/>
          </a:xfrm>
        </p:grpSpPr>
        <p:sp>
          <p:nvSpPr>
            <p:cNvPr id="26" name="圓角矩形 25"/>
            <p:cNvSpPr/>
            <p:nvPr/>
          </p:nvSpPr>
          <p:spPr>
            <a:xfrm>
              <a:off x="582625" y="4123236"/>
              <a:ext cx="796359" cy="281940"/>
            </a:xfrm>
            <a:prstGeom prst="roundRect">
              <a:avLst/>
            </a:prstGeom>
            <a:solidFill>
              <a:srgbClr val="4C4C4C"/>
            </a:solidFill>
            <a:ln>
              <a:solidFill>
                <a:srgbClr val="4949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 smtClean="0">
                  <a:latin typeface="+mj-ea"/>
                  <a:ea typeface="+mj-ea"/>
                </a:rPr>
                <a:t>回上一步</a:t>
              </a:r>
              <a:endParaRPr lang="zh-TW" altLang="en-US" sz="1100" dirty="0">
                <a:latin typeface="+mj-ea"/>
                <a:ea typeface="+mj-ea"/>
              </a:endParaRPr>
            </a:p>
          </p:txBody>
        </p:sp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3242" y="4176576"/>
              <a:ext cx="276225" cy="228600"/>
            </a:xfrm>
            <a:prstGeom prst="rect">
              <a:avLst/>
            </a:prstGeom>
          </p:spPr>
        </p:pic>
      </p:grpSp>
      <p:sp>
        <p:nvSpPr>
          <p:cNvPr id="43" name="矩形 42"/>
          <p:cNvSpPr/>
          <p:nvPr/>
        </p:nvSpPr>
        <p:spPr>
          <a:xfrm>
            <a:off x="7461861" y="1206561"/>
            <a:ext cx="4596111" cy="483770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78812" y="1201356"/>
            <a:ext cx="4476098" cy="483770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70322" y="3628404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框選邊緣 </a:t>
            </a:r>
            <a:r>
              <a:rPr lang="en-US" altLang="zh-TW" sz="1600" b="1" dirty="0" smtClean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zh-TW" altLang="en-US" sz="1600" b="1" dirty="0" smtClean="0">
                <a:solidFill>
                  <a:srgbClr val="0000FF"/>
                </a:solidFill>
                <a:latin typeface="+mj-ea"/>
                <a:ea typeface="+mj-ea"/>
              </a:rPr>
              <a:t>即時顯示修正後 框選邊緣結果</a:t>
            </a:r>
            <a:r>
              <a:rPr lang="en-US" altLang="zh-TW" sz="1600" b="1" dirty="0" smtClean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endParaRPr lang="zh-TW" altLang="en-US" sz="16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584834" y="4436308"/>
            <a:ext cx="796359" cy="281940"/>
          </a:xfrm>
          <a:prstGeom prst="roundRect">
            <a:avLst/>
          </a:prstGeom>
          <a:solidFill>
            <a:srgbClr val="4C4C4C"/>
          </a:solidFill>
          <a:ln>
            <a:solidFill>
              <a:srgbClr val="49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  <a:latin typeface="+mj-ea"/>
                <a:ea typeface="+mj-ea"/>
              </a:rPr>
              <a:t>修改完成</a:t>
            </a:r>
            <a:endParaRPr lang="zh-TW" altLang="en-US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583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聯合大學提供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 操</a:t>
            </a:r>
            <a:r>
              <a:rPr lang="zh-TW" altLang="en-US" dirty="0"/>
              <a:t>作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9" y="657225"/>
            <a:ext cx="106394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修改框選</a:t>
            </a:r>
            <a:r>
              <a:rPr lang="zh-TW" altLang="en-US" dirty="0" smtClean="0">
                <a:latin typeface="+mj-ea"/>
              </a:rPr>
              <a:t>結果 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9" y="1732257"/>
            <a:ext cx="4243084" cy="18218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89" y="4026151"/>
            <a:ext cx="4298924" cy="183631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 rot="1495666">
            <a:off x="482314" y="3865385"/>
            <a:ext cx="633047" cy="1104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108" y="3997882"/>
            <a:ext cx="4298924" cy="1810606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 rot="1495666">
            <a:off x="5341432" y="3853618"/>
            <a:ext cx="633047" cy="1104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1495666">
            <a:off x="538153" y="1598292"/>
            <a:ext cx="633047" cy="1104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5" idx="2"/>
            <a:endCxn id="6" idx="0"/>
          </p:cNvCxnSpPr>
          <p:nvPr/>
        </p:nvCxnSpPr>
        <p:spPr>
          <a:xfrm flipH="1">
            <a:off x="2557451" y="3554146"/>
            <a:ext cx="27920" cy="4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3"/>
            <a:endCxn id="8" idx="1"/>
          </p:cNvCxnSpPr>
          <p:nvPr/>
        </p:nvCxnSpPr>
        <p:spPr>
          <a:xfrm flipV="1">
            <a:off x="4706913" y="4903185"/>
            <a:ext cx="560195" cy="4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38055" y="1788729"/>
            <a:ext cx="4988172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TW" altLang="en-US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白色為病徵，黑色為背景</a:t>
            </a:r>
            <a:endParaRPr lang="en-US" altLang="zh-TW" sz="2000" b="1" dirty="0">
              <a:solidFill>
                <a:srgbClr val="000099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355600" lvl="0" indent="-355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TW" altLang="en-US" sz="2000" b="1" dirty="0" smtClean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使用</a:t>
            </a:r>
            <a:r>
              <a:rPr lang="zh-TW" altLang="en-US" sz="2000" b="1" u="sng" dirty="0" smtClean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不同</a:t>
            </a:r>
            <a:r>
              <a:rPr lang="zh-TW" altLang="en-US" sz="2000" b="1" u="sng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粗細</a:t>
            </a:r>
            <a:r>
              <a:rPr lang="zh-TW" altLang="en-US" sz="2000" b="1" dirty="0" smtClean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的畫筆或圈</a:t>
            </a:r>
            <a:r>
              <a:rPr lang="zh-TW" altLang="en-US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選</a:t>
            </a:r>
            <a:r>
              <a:rPr lang="zh-TW" altLang="en-US" sz="2000" b="1" dirty="0" smtClean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工具 </a:t>
            </a:r>
            <a:r>
              <a:rPr lang="en-US" altLang="zh-TW" sz="2000" b="1" dirty="0" smtClean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(</a:t>
            </a:r>
            <a:r>
              <a:rPr lang="zh-TW" altLang="en-US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白</a:t>
            </a:r>
            <a:r>
              <a:rPr lang="en-US" altLang="zh-TW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/</a:t>
            </a:r>
            <a:r>
              <a:rPr lang="zh-TW" altLang="en-US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黑</a:t>
            </a:r>
            <a:r>
              <a:rPr lang="en-US" altLang="zh-TW" sz="2000" b="1" dirty="0">
                <a:solidFill>
                  <a:srgbClr val="000099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)</a:t>
            </a:r>
          </a:p>
          <a:p>
            <a:pPr marL="719138" lvl="1" indent="-369888" defTabSz="854075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畫筆</a:t>
            </a:r>
            <a:r>
              <a:rPr lang="en-US" altLang="zh-TW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:</a:t>
            </a:r>
            <a:r>
              <a:rPr lang="zh-TW" altLang="en-US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手動填色</a:t>
            </a:r>
            <a:endParaRPr lang="en-US" altLang="zh-TW" dirty="0" smtClean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719138" lvl="1" indent="-369888" defTabSz="854075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圈選工具</a:t>
            </a:r>
            <a:r>
              <a:rPr lang="en-US" altLang="zh-TW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:</a:t>
            </a:r>
            <a:r>
              <a:rPr lang="zh-TW" altLang="en-US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圈起來即自動填滿該顏色</a:t>
            </a:r>
            <a:endParaRPr lang="en-US" altLang="zh-TW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8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19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修改框選</a:t>
            </a:r>
            <a:r>
              <a:rPr lang="zh-TW" altLang="en-US" dirty="0" smtClean="0">
                <a:latin typeface="+mj-ea"/>
              </a:rPr>
              <a:t>結果 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37" y="1784227"/>
            <a:ext cx="5447168" cy="3071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2" y="1784227"/>
            <a:ext cx="5755960" cy="3070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2868926" y="1966812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m</a:t>
            </a:r>
            <a:r>
              <a:rPr lang="en-US" altLang="zh-TW" dirty="0" smtClean="0">
                <a:latin typeface="+mj-ea"/>
                <a:ea typeface="+mj-ea"/>
              </a:rPr>
              <a:t>ask </a:t>
            </a:r>
            <a:r>
              <a:rPr lang="zh-TW" altLang="en-US" dirty="0">
                <a:latin typeface="+mj-ea"/>
                <a:ea typeface="+mj-ea"/>
              </a:rPr>
              <a:t>遮</a:t>
            </a:r>
            <a:r>
              <a:rPr lang="zh-TW" altLang="en-US" dirty="0" smtClean="0">
                <a:latin typeface="+mj-ea"/>
                <a:ea typeface="+mj-ea"/>
              </a:rPr>
              <a:t>上去會看</a:t>
            </a:r>
            <a:r>
              <a:rPr lang="zh-TW" altLang="en-US" dirty="0">
                <a:latin typeface="+mj-ea"/>
                <a:ea typeface="+mj-ea"/>
              </a:rPr>
              <a:t>得不太</a:t>
            </a:r>
            <a:r>
              <a:rPr lang="zh-TW" altLang="en-US" dirty="0" smtClean="0">
                <a:latin typeface="+mj-ea"/>
                <a:ea typeface="+mj-ea"/>
              </a:rPr>
              <a:t>清楚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60723" y="1296855"/>
            <a:ext cx="3814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因此修改</a:t>
            </a:r>
            <a:r>
              <a:rPr lang="en-US" altLang="zh-TW" dirty="0">
                <a:latin typeface="+mj-ea"/>
                <a:ea typeface="+mj-ea"/>
              </a:rPr>
              <a:t>ROI</a:t>
            </a:r>
            <a:r>
              <a:rPr lang="zh-TW" altLang="en-US" dirty="0">
                <a:latin typeface="+mj-ea"/>
                <a:ea typeface="+mj-ea"/>
              </a:rPr>
              <a:t>時採用右邊的方式呈現</a:t>
            </a:r>
          </a:p>
        </p:txBody>
      </p:sp>
    </p:spTree>
    <p:extLst>
      <p:ext uri="{BB962C8B-B14F-4D97-AF65-F5344CB8AC3E}">
        <p14:creationId xmlns:p14="http://schemas.microsoft.com/office/powerpoint/2010/main" val="409691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6429" y="964219"/>
            <a:ext cx="10515600" cy="509451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軟、硬滲出物 </a:t>
            </a:r>
            <a:r>
              <a:rPr lang="en-US" altLang="zh-TW" sz="2000" dirty="0" smtClean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Mat exudate (Mat </a:t>
            </a:r>
            <a:r>
              <a:rPr lang="en-US" altLang="zh-TW" sz="2000" dirty="0" err="1" smtClean="0">
                <a:latin typeface="+mj-ea"/>
                <a:ea typeface="+mj-ea"/>
              </a:rPr>
              <a:t>oriImg</a:t>
            </a:r>
            <a:r>
              <a:rPr lang="en-US" altLang="zh-TW" sz="2000" dirty="0" smtClean="0">
                <a:latin typeface="+mj-ea"/>
                <a:ea typeface="+mj-ea"/>
              </a:rPr>
              <a:t>, </a:t>
            </a:r>
            <a:r>
              <a:rPr lang="en-US" altLang="zh-TW" sz="2000" dirty="0" err="1" smtClean="0">
                <a:latin typeface="+mj-ea"/>
                <a:ea typeface="+mj-ea"/>
              </a:rPr>
              <a:t>int</a:t>
            </a:r>
            <a:r>
              <a:rPr lang="en-US" altLang="zh-TW" sz="2000" dirty="0" smtClean="0">
                <a:latin typeface="+mj-ea"/>
                <a:ea typeface="+mj-ea"/>
              </a:rPr>
              <a:t> *</a:t>
            </a:r>
            <a:r>
              <a:rPr lang="en-US" altLang="zh-TW" sz="2000" dirty="0" err="1" smtClean="0">
                <a:latin typeface="+mj-ea"/>
                <a:ea typeface="+mj-ea"/>
              </a:rPr>
              <a:t>roi_pos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	//</a:t>
            </a:r>
            <a:r>
              <a:rPr lang="en-US" altLang="zh-TW" sz="2000" dirty="0" err="1" smtClean="0">
                <a:latin typeface="+mj-ea"/>
                <a:ea typeface="+mj-ea"/>
              </a:rPr>
              <a:t>oriImg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原圖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</a:t>
            </a:r>
            <a:r>
              <a:rPr lang="en-US" altLang="zh-TW" sz="2000" dirty="0" smtClean="0">
                <a:latin typeface="+mj-ea"/>
                <a:ea typeface="+mj-ea"/>
              </a:rPr>
              <a:t>	//</a:t>
            </a:r>
            <a:r>
              <a:rPr lang="en-US" altLang="zh-TW" sz="2000" dirty="0" err="1" smtClean="0">
                <a:latin typeface="+mj-ea"/>
                <a:ea typeface="+mj-ea"/>
              </a:rPr>
              <a:t>roi_pos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=&gt;{row,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col,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row_length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col_length</a:t>
            </a:r>
            <a:r>
              <a:rPr lang="en-US" altLang="zh-TW" sz="2000" dirty="0" smtClean="0">
                <a:latin typeface="+mj-ea"/>
                <a:ea typeface="+mj-ea"/>
              </a:rPr>
              <a:t>}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   </a:t>
            </a:r>
            <a:r>
              <a:rPr lang="en-US" altLang="zh-TW" sz="2000" dirty="0" smtClean="0">
                <a:latin typeface="+mj-ea"/>
                <a:ea typeface="+mj-ea"/>
              </a:rPr>
              <a:t>return ((Mat)MF)</a:t>
            </a:r>
            <a:endParaRPr lang="zh-TW" altLang="en-US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	 //MF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4</a:t>
            </a:r>
            <a:r>
              <a:rPr lang="zh-TW" altLang="en-US" sz="2000" dirty="0" smtClean="0">
                <a:latin typeface="+mj-ea"/>
                <a:ea typeface="+mj-ea"/>
              </a:rPr>
              <a:t>個一維聚類結果組成的二維矩陣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   </a:t>
            </a:r>
            <a:r>
              <a:rPr lang="en-US" altLang="zh-TW" sz="2000" dirty="0" smtClean="0">
                <a:latin typeface="+mj-ea"/>
                <a:ea typeface="+mj-ea"/>
              </a:rPr>
              <a:t>Mat choose (Mat MF, </a:t>
            </a:r>
            <a:r>
              <a:rPr lang="en-US" altLang="zh-TW" sz="2000" dirty="0" err="1" smtClean="0">
                <a:latin typeface="+mj-ea"/>
                <a:ea typeface="+mj-ea"/>
              </a:rPr>
              <a:t>int</a:t>
            </a:r>
            <a:r>
              <a:rPr lang="en-US" altLang="zh-TW" sz="2000" dirty="0" smtClean="0">
                <a:latin typeface="+mj-ea"/>
                <a:ea typeface="+mj-ea"/>
              </a:rPr>
              <a:t> *</a:t>
            </a:r>
            <a:r>
              <a:rPr lang="en-US" altLang="zh-TW" sz="2000" dirty="0" err="1" smtClean="0">
                <a:latin typeface="+mj-ea"/>
                <a:ea typeface="+mj-ea"/>
              </a:rPr>
              <a:t>roi_pos</a:t>
            </a:r>
            <a:r>
              <a:rPr lang="en-US" altLang="zh-TW" sz="2000" dirty="0" smtClean="0">
                <a:latin typeface="+mj-ea"/>
                <a:ea typeface="+mj-ea"/>
              </a:rPr>
              <a:t>, </a:t>
            </a:r>
            <a:r>
              <a:rPr lang="en-US" altLang="zh-TW" sz="2000" dirty="0" err="1" smtClean="0">
                <a:latin typeface="+mj-ea"/>
                <a:ea typeface="+mj-ea"/>
              </a:rPr>
              <a:t>int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num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	 //</a:t>
            </a:r>
            <a:r>
              <a:rPr lang="en-US" altLang="zh-TW" sz="2000" dirty="0" err="1" smtClean="0">
                <a:latin typeface="+mj-ea"/>
                <a:ea typeface="+mj-ea"/>
              </a:rPr>
              <a:t>num</a:t>
            </a:r>
            <a:r>
              <a:rPr lang="zh-TW" altLang="en-US" sz="2000" dirty="0" smtClean="0">
                <a:latin typeface="+mj-ea"/>
                <a:ea typeface="+mj-ea"/>
              </a:rPr>
              <a:t> 第幾個聚類結果</a:t>
            </a:r>
            <a:r>
              <a:rPr lang="en-US" altLang="zh-TW" sz="2000" dirty="0" smtClean="0">
                <a:latin typeface="+mj-ea"/>
                <a:ea typeface="+mj-ea"/>
              </a:rPr>
              <a:t>(0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or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1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or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2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1400" dirty="0" smtClean="0">
                <a:latin typeface="+mj-ea"/>
                <a:ea typeface="+mj-ea"/>
              </a:rPr>
              <a:t>or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3)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   </a:t>
            </a:r>
            <a:r>
              <a:rPr lang="en-US" altLang="zh-TW" sz="2000" dirty="0" smtClean="0">
                <a:latin typeface="+mj-ea"/>
                <a:ea typeface="+mj-ea"/>
              </a:rPr>
              <a:t>return ((Mat)</a:t>
            </a:r>
            <a:r>
              <a:rPr lang="en-US" altLang="zh-TW" sz="2000" dirty="0" err="1" smtClean="0">
                <a:latin typeface="+mj-ea"/>
                <a:ea typeface="+mj-ea"/>
              </a:rPr>
              <a:t>exudate_result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	</a:t>
            </a:r>
            <a:r>
              <a:rPr lang="en-US" altLang="zh-TW" sz="2000" dirty="0" smtClean="0">
                <a:latin typeface="+mj-ea"/>
                <a:ea typeface="+mj-ea"/>
              </a:rPr>
              <a:t> //</a:t>
            </a:r>
            <a:r>
              <a:rPr lang="en-US" altLang="zh-TW" sz="2000" dirty="0" err="1" smtClean="0">
                <a:latin typeface="+mj-ea"/>
                <a:ea typeface="+mj-ea"/>
              </a:rPr>
              <a:t>exudate_result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滲出物結果</a:t>
            </a:r>
            <a:r>
              <a:rPr lang="zh-TW" altLang="en-US" sz="2000" dirty="0">
                <a:latin typeface="+mj-ea"/>
                <a:ea typeface="+mj-ea"/>
              </a:rPr>
              <a:t>圖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24768" y="0"/>
            <a:ext cx="5236029" cy="103913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j-ea"/>
                <a:ea typeface="+mj-ea"/>
                <a:cs typeface="Times New Roman" panose="02020603050405020304" pitchFamily="18" charset="0"/>
              </a:rPr>
              <a:t>C++</a:t>
            </a:r>
            <a:r>
              <a:rPr lang="zh-TW" altLang="en-US" dirty="0">
                <a:latin typeface="+mj-ea"/>
                <a:ea typeface="+mj-ea"/>
                <a:cs typeface="Times New Roman" panose="02020603050405020304" pitchFamily="18" charset="0"/>
              </a:rPr>
              <a:t>輸入、輸出設定</a:t>
            </a:r>
          </a:p>
        </p:txBody>
      </p:sp>
    </p:spTree>
    <p:extLst>
      <p:ext uri="{BB962C8B-B14F-4D97-AF65-F5344CB8AC3E}">
        <p14:creationId xmlns:p14="http://schemas.microsoft.com/office/powerpoint/2010/main" val="108705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20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以前的框</a:t>
            </a:r>
            <a:r>
              <a:rPr lang="en-US" altLang="zh-TW" dirty="0" smtClean="0"/>
              <a:t>ROI</a:t>
            </a:r>
            <a:r>
              <a:rPr lang="zh-TW" altLang="en-US" dirty="0" smtClean="0"/>
              <a:t>工具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110"/>
            <a:ext cx="12192000" cy="60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21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以前</a:t>
            </a:r>
            <a:r>
              <a:rPr lang="zh-TW" altLang="en-US" dirty="0"/>
              <a:t>的框</a:t>
            </a:r>
            <a:r>
              <a:rPr lang="en-US" altLang="zh-TW" dirty="0"/>
              <a:t>ROI</a:t>
            </a:r>
            <a:r>
              <a:rPr lang="zh-TW" altLang="en-US" dirty="0" smtClean="0"/>
              <a:t>工具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93" y="714375"/>
            <a:ext cx="110490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768" y="0"/>
            <a:ext cx="5236029" cy="103913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輸入、輸出設定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5966" y="1028062"/>
            <a:ext cx="10515600" cy="4963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紅色病變</a:t>
            </a:r>
            <a:r>
              <a:rPr lang="en-US" altLang="zh-TW" sz="2000" dirty="0" smtClean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public </a:t>
            </a:r>
            <a:r>
              <a:rPr lang="en-US" altLang="zh-TW" sz="2000" dirty="0" err="1" smtClean="0">
                <a:latin typeface="+mj-ea"/>
                <a:ea typeface="+mj-ea"/>
              </a:rPr>
              <a:t>red_Lesion</a:t>
            </a:r>
            <a:r>
              <a:rPr lang="en-US" altLang="zh-TW" sz="2000" dirty="0" smtClean="0">
                <a:latin typeface="+mj-ea"/>
                <a:ea typeface="+mj-ea"/>
              </a:rPr>
              <a:t>(Bitmap </a:t>
            </a:r>
            <a:r>
              <a:rPr lang="en-US" altLang="zh-TW" sz="2000" dirty="0" err="1" smtClean="0">
                <a:latin typeface="+mj-ea"/>
                <a:ea typeface="+mj-ea"/>
              </a:rPr>
              <a:t>oriImg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out Bitmap </a:t>
            </a:r>
            <a:r>
              <a:rPr lang="en-US" altLang="zh-TW" sz="2000" dirty="0" err="1" smtClean="0">
                <a:latin typeface="+mj-ea"/>
                <a:ea typeface="+mj-ea"/>
              </a:rPr>
              <a:t>red_LesionFeatureMap</a:t>
            </a:r>
            <a:r>
              <a:rPr lang="en-US" altLang="zh-TW" sz="2000" dirty="0" smtClean="0">
                <a:latin typeface="+mj-ea"/>
                <a:ea typeface="+mj-ea"/>
              </a:rPr>
              <a:t>)%%</a:t>
            </a:r>
            <a:r>
              <a:rPr lang="zh-TW" altLang="en-US" sz="2000" dirty="0" smtClean="0">
                <a:latin typeface="+mj-ea"/>
                <a:ea typeface="+mj-ea"/>
              </a:rPr>
              <a:t>基本上就是這支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</a:t>
            </a:r>
            <a:r>
              <a:rPr lang="en-US" altLang="zh-TW" sz="2000" dirty="0" smtClean="0">
                <a:latin typeface="+mj-ea"/>
                <a:ea typeface="+mj-ea"/>
              </a:rPr>
              <a:t>//</a:t>
            </a:r>
            <a:r>
              <a:rPr lang="en-US" altLang="zh-TW" sz="2000" dirty="0" err="1" smtClean="0">
                <a:latin typeface="+mj-ea"/>
                <a:ea typeface="+mj-ea"/>
              </a:rPr>
              <a:t>oriImg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原圖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</a:t>
            </a:r>
            <a:r>
              <a:rPr lang="en-US" altLang="zh-TW" sz="2000" dirty="0" smtClean="0">
                <a:latin typeface="+mj-ea"/>
                <a:ea typeface="+mj-ea"/>
              </a:rPr>
              <a:t>//</a:t>
            </a:r>
            <a:r>
              <a:rPr lang="en-US" altLang="zh-TW" sz="2000" dirty="0" err="1" smtClean="0">
                <a:latin typeface="+mj-ea"/>
                <a:ea typeface="+mj-ea"/>
              </a:rPr>
              <a:t>red_LesionFeatureMap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red_Lesion</a:t>
            </a:r>
            <a:r>
              <a:rPr lang="zh-TW" altLang="en-US" sz="2000" dirty="0" smtClean="0">
                <a:latin typeface="+mj-ea"/>
                <a:ea typeface="+mj-ea"/>
              </a:rPr>
              <a:t>結果圖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public </a:t>
            </a:r>
            <a:r>
              <a:rPr lang="en-US" altLang="zh-TW" sz="2000" dirty="0" err="1" smtClean="0">
                <a:latin typeface="+mj-ea"/>
                <a:ea typeface="+mj-ea"/>
              </a:rPr>
              <a:t>ac_ChanVese_model</a:t>
            </a:r>
            <a:r>
              <a:rPr lang="en-US" altLang="zh-TW" sz="2000" dirty="0" smtClean="0">
                <a:latin typeface="+mj-ea"/>
                <a:ea typeface="+mj-ea"/>
              </a:rPr>
              <a:t>(Point[] </a:t>
            </a:r>
            <a:r>
              <a:rPr lang="en-US" altLang="zh-TW" sz="2000" dirty="0" err="1" smtClean="0">
                <a:latin typeface="+mj-ea"/>
                <a:ea typeface="+mj-ea"/>
              </a:rPr>
              <a:t>roiPoint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int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roiWidth</a:t>
            </a:r>
            <a:r>
              <a:rPr lang="en-US" altLang="zh-TW" sz="2000" dirty="0" smtClean="0">
                <a:latin typeface="+mj-ea"/>
                <a:ea typeface="+mj-ea"/>
              </a:rPr>
              <a:t>, </a:t>
            </a:r>
            <a:r>
              <a:rPr lang="en-US" altLang="zh-TW" sz="2000" dirty="0" err="1" smtClean="0">
                <a:latin typeface="+mj-ea"/>
                <a:ea typeface="+mj-ea"/>
              </a:rPr>
              <a:t>int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roiHeight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Bitmap phi,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err="1" smtClean="0">
                <a:latin typeface="+mj-ea"/>
                <a:ea typeface="+mj-ea"/>
              </a:rPr>
              <a:t>outBitmap</a:t>
            </a:r>
            <a:r>
              <a:rPr lang="en-US" altLang="zh-TW" sz="2000" dirty="0" smtClean="0">
                <a:latin typeface="+mj-ea"/>
                <a:ea typeface="+mj-ea"/>
              </a:rPr>
              <a:t> phi)%%</a:t>
            </a:r>
            <a:r>
              <a:rPr lang="zh-TW" altLang="en-US" sz="2000" dirty="0" smtClean="0">
                <a:latin typeface="+mj-ea"/>
                <a:ea typeface="+mj-ea"/>
              </a:rPr>
              <a:t>這是主程式中的</a:t>
            </a:r>
            <a:r>
              <a:rPr lang="en-US" altLang="zh-TW" sz="2000" dirty="0" smtClean="0">
                <a:latin typeface="+mj-ea"/>
                <a:ea typeface="+mj-ea"/>
              </a:rPr>
              <a:t>ROI</a:t>
            </a:r>
            <a:r>
              <a:rPr lang="zh-TW" altLang="en-US" sz="2000" dirty="0" smtClean="0">
                <a:latin typeface="+mj-ea"/>
                <a:ea typeface="+mj-ea"/>
              </a:rPr>
              <a:t>分割部分的子程式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           </a:t>
            </a:r>
            <a:r>
              <a:rPr lang="en-US" altLang="zh-TW" sz="2000" dirty="0" smtClean="0">
                <a:latin typeface="+mj-ea"/>
                <a:ea typeface="+mj-ea"/>
              </a:rPr>
              <a:t>// </a:t>
            </a:r>
            <a:r>
              <a:rPr lang="en-US" altLang="zh-TW" sz="2000" dirty="0" err="1" smtClean="0">
                <a:latin typeface="+mj-ea"/>
                <a:ea typeface="+mj-ea"/>
              </a:rPr>
              <a:t>roiPoint</a:t>
            </a:r>
            <a:r>
              <a:rPr lang="en-US" altLang="zh-TW" sz="2000" dirty="0" smtClean="0">
                <a:latin typeface="+mj-ea"/>
                <a:ea typeface="+mj-ea"/>
              </a:rPr>
              <a:t> ROI</a:t>
            </a:r>
            <a:r>
              <a:rPr lang="zh-TW" altLang="en-US" sz="2000" dirty="0" smtClean="0">
                <a:latin typeface="+mj-ea"/>
                <a:ea typeface="+mj-ea"/>
              </a:rPr>
              <a:t>座標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           </a:t>
            </a:r>
            <a:r>
              <a:rPr lang="en-US" altLang="zh-TW" sz="2000" dirty="0" smtClean="0">
                <a:latin typeface="+mj-ea"/>
                <a:ea typeface="+mj-ea"/>
              </a:rPr>
              <a:t>// </a:t>
            </a:r>
            <a:r>
              <a:rPr lang="en-US" altLang="zh-TW" sz="2000" dirty="0" err="1" smtClean="0">
                <a:latin typeface="+mj-ea"/>
                <a:ea typeface="+mj-ea"/>
              </a:rPr>
              <a:t>roiWidth</a:t>
            </a:r>
            <a:r>
              <a:rPr lang="en-US" altLang="zh-TW" sz="2000" dirty="0" smtClean="0">
                <a:latin typeface="+mj-ea"/>
                <a:ea typeface="+mj-ea"/>
              </a:rPr>
              <a:t> ROI</a:t>
            </a:r>
            <a:r>
              <a:rPr lang="zh-TW" altLang="en-US" sz="2000" dirty="0" smtClean="0">
                <a:latin typeface="+mj-ea"/>
                <a:ea typeface="+mj-ea"/>
              </a:rPr>
              <a:t>寬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           </a:t>
            </a:r>
            <a:r>
              <a:rPr lang="en-US" altLang="zh-TW" sz="2000" dirty="0" smtClean="0">
                <a:latin typeface="+mj-ea"/>
                <a:ea typeface="+mj-ea"/>
              </a:rPr>
              <a:t>// </a:t>
            </a:r>
            <a:r>
              <a:rPr lang="en-US" altLang="zh-TW" sz="2000" dirty="0" err="1" smtClean="0">
                <a:latin typeface="+mj-ea"/>
                <a:ea typeface="+mj-ea"/>
              </a:rPr>
              <a:t>roiHeight</a:t>
            </a:r>
            <a:r>
              <a:rPr lang="en-US" altLang="zh-TW" sz="2000" dirty="0" smtClean="0">
                <a:latin typeface="+mj-ea"/>
                <a:ea typeface="+mj-ea"/>
              </a:rPr>
              <a:t> ROI</a:t>
            </a:r>
            <a:r>
              <a:rPr lang="zh-TW" altLang="en-US" sz="2000" dirty="0" smtClean="0">
                <a:latin typeface="+mj-ea"/>
                <a:ea typeface="+mj-ea"/>
              </a:rPr>
              <a:t>高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 </a:t>
            </a:r>
            <a:r>
              <a:rPr lang="en-US" altLang="zh-TW" sz="2000" dirty="0" smtClean="0">
                <a:latin typeface="+mj-ea"/>
                <a:ea typeface="+mj-ea"/>
              </a:rPr>
              <a:t>// phi </a:t>
            </a:r>
            <a:r>
              <a:rPr lang="zh-TW" altLang="en-US" sz="2000" dirty="0" smtClean="0">
                <a:latin typeface="+mj-ea"/>
                <a:ea typeface="+mj-ea"/>
              </a:rPr>
              <a:t>與 </a:t>
            </a:r>
            <a:r>
              <a:rPr lang="en-US" altLang="zh-TW" sz="2000" dirty="0" smtClean="0">
                <a:latin typeface="+mj-ea"/>
                <a:ea typeface="+mj-ea"/>
              </a:rPr>
              <a:t>ROI</a:t>
            </a:r>
            <a:r>
              <a:rPr lang="zh-TW" altLang="en-US" sz="2000" dirty="0" smtClean="0">
                <a:latin typeface="+mj-ea"/>
                <a:ea typeface="+mj-ea"/>
              </a:rPr>
              <a:t> 相同大小之分割初始輪廓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已設定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// </a:t>
            </a:r>
            <a:r>
              <a:rPr lang="en-US" altLang="zh-TW" sz="2000" dirty="0" err="1" smtClean="0">
                <a:latin typeface="+mj-ea"/>
                <a:ea typeface="+mj-ea"/>
              </a:rPr>
              <a:t>ROI_red_LesionFeatureMap</a:t>
            </a:r>
            <a:r>
              <a:rPr lang="en-US" altLang="zh-TW" sz="2000" dirty="0" smtClean="0">
                <a:latin typeface="+mj-ea"/>
                <a:ea typeface="+mj-ea"/>
              </a:rPr>
              <a:t> ROI </a:t>
            </a:r>
            <a:r>
              <a:rPr lang="en-US" altLang="zh-TW" sz="2000" dirty="0" err="1" smtClean="0">
                <a:latin typeface="+mj-ea"/>
                <a:ea typeface="+mj-ea"/>
              </a:rPr>
              <a:t>red_Lesion</a:t>
            </a:r>
            <a:r>
              <a:rPr lang="zh-TW" altLang="en-US" sz="2000" dirty="0" smtClean="0">
                <a:latin typeface="+mj-ea"/>
                <a:ea typeface="+mj-ea"/>
              </a:rPr>
              <a:t>結果圖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897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舊接口描述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9" y="1003735"/>
            <a:ext cx="6448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2019/5/27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框病徵工具介面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11717338" y="6376988"/>
            <a:ext cx="474662" cy="382587"/>
          </a:xfrm>
        </p:spPr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單機版 與 雲端版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單機</a:t>
            </a:r>
            <a:r>
              <a:rPr lang="en-US" altLang="zh-TW" dirty="0" smtClean="0"/>
              <a:t>:</a:t>
            </a:r>
            <a:r>
              <a:rPr lang="zh-TW" altLang="en-US" dirty="0" smtClean="0"/>
              <a:t> 需實地</a:t>
            </a:r>
            <a:r>
              <a:rPr lang="zh-TW" altLang="en-US" dirty="0" smtClean="0"/>
              <a:t>安裝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目前決定採用單機版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雲端版</a:t>
            </a:r>
            <a:r>
              <a:rPr lang="en-US" altLang="zh-TW" dirty="0" smtClean="0"/>
              <a:t>:</a:t>
            </a:r>
            <a:r>
              <a:rPr lang="zh-TW" altLang="en-US" dirty="0" smtClean="0"/>
              <a:t> 需支援同時多人使用，要選一台電腦當伺服器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67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56070"/>
          </a:xfrm>
        </p:spPr>
        <p:txBody>
          <a:bodyPr/>
          <a:lstStyle/>
          <a:p>
            <a:r>
              <a:rPr lang="zh-TW" altLang="en-US" sz="2400" dirty="0" smtClean="0"/>
              <a:t>框病徵工具驗證階段</a:t>
            </a:r>
            <a:r>
              <a:rPr lang="en-US" altLang="zh-TW" sz="2400" dirty="0" smtClean="0"/>
              <a:t>: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使用框病徵工具，由 </a:t>
            </a:r>
            <a:r>
              <a:rPr lang="en-US" altLang="zh-TW" sz="2400" u="sng" dirty="0" smtClean="0"/>
              <a:t>3</a:t>
            </a:r>
            <a:r>
              <a:rPr lang="zh-TW" altLang="en-US" sz="2400" dirty="0" smtClean="0"/>
              <a:t> 位</a:t>
            </a:r>
            <a:r>
              <a:rPr lang="en-US" altLang="zh-TW" sz="2400" dirty="0" smtClean="0"/>
              <a:t>(?)</a:t>
            </a:r>
            <a:r>
              <a:rPr lang="zh-TW" altLang="en-US" sz="2400" dirty="0" smtClean="0"/>
              <a:t> 醫生</a:t>
            </a:r>
            <a:r>
              <a:rPr lang="zh-TW" altLang="en-US" sz="2400" u="sng" dirty="0" smtClean="0"/>
              <a:t>討論</a:t>
            </a:r>
            <a:r>
              <a:rPr lang="en-US" altLang="zh-TW" sz="2400" dirty="0" smtClean="0"/>
              <a:t>(?)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當場框</a:t>
            </a:r>
            <a:r>
              <a:rPr lang="zh-TW" altLang="en-US" sz="2400" dirty="0" smtClean="0"/>
              <a:t>選</a:t>
            </a:r>
            <a:r>
              <a:rPr lang="zh-TW" altLang="en-US" sz="2400" dirty="0" smtClean="0"/>
              <a:t>；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或 </a:t>
            </a:r>
            <a:r>
              <a:rPr lang="en-US" altLang="zh-TW" sz="2400" dirty="0" smtClean="0"/>
              <a:t>3 </a:t>
            </a:r>
            <a:r>
              <a:rPr lang="zh-TW" altLang="en-US" sz="2400" dirty="0" smtClean="0"/>
              <a:t>位醫生各自框選，找共同交集，</a:t>
            </a:r>
            <a:r>
              <a:rPr lang="zh-TW" altLang="en-US" sz="2400" u="sng" dirty="0" smtClean="0"/>
              <a:t>不一致的區域再共同討論後確認，或由另外一位資深醫師協助修正</a:t>
            </a:r>
            <a:r>
              <a:rPr lang="en-US" altLang="zh-TW" sz="2400" dirty="0" smtClean="0"/>
              <a:t>(?)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r>
              <a:rPr lang="zh-TW" altLang="en-US" sz="2400" dirty="0" smtClean="0"/>
              <a:t>訓練框病徵 影像收案階段</a:t>
            </a:r>
            <a:r>
              <a:rPr lang="en-US" altLang="zh-TW" sz="2400" dirty="0" smtClean="0"/>
              <a:t>(gold standard):</a:t>
            </a:r>
          </a:p>
          <a:p>
            <a:pPr lvl="1"/>
            <a:r>
              <a:rPr lang="zh-TW" altLang="en-US" sz="2400" dirty="0" smtClean="0"/>
              <a:t>晉</a:t>
            </a:r>
            <a:r>
              <a:rPr lang="zh-TW" altLang="en-US" sz="2400" dirty="0"/>
              <a:t>弘先手動框選各病徵方框，套用自動框選程式，生成</a:t>
            </a:r>
            <a:r>
              <a:rPr lang="en-US" altLang="zh-TW" sz="2400" dirty="0"/>
              <a:t>pixel-wise</a:t>
            </a:r>
            <a:r>
              <a:rPr lang="zh-TW" altLang="en-US" sz="2400" dirty="0"/>
              <a:t>框選後照片，框選後讓醫生</a:t>
            </a:r>
            <a:r>
              <a:rPr lang="en-US" altLang="zh-TW" sz="2400" dirty="0" smtClean="0"/>
              <a:t>review</a:t>
            </a:r>
            <a:endParaRPr lang="en-US" altLang="zh-TW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 smtClean="0"/>
              <a:t>醫生閱片流程 驗證與收案階段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91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07989" y="873125"/>
            <a:ext cx="11412536" cy="550407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功能</a:t>
            </a:r>
            <a:endParaRPr lang="en-US" altLang="zh-TW" sz="2400" dirty="0" smtClean="0"/>
          </a:p>
          <a:p>
            <a:r>
              <a:rPr lang="zh-TW" altLang="en-US" sz="2400" dirty="0" smtClean="0">
                <a:solidFill>
                  <a:srgbClr val="C00000"/>
                </a:solidFill>
              </a:rPr>
              <a:t>標示分期</a:t>
            </a:r>
            <a:r>
              <a:rPr lang="en-US" altLang="zh-TW" sz="2400" dirty="0" smtClean="0">
                <a:solidFill>
                  <a:srgbClr val="C00000"/>
                </a:solidFill>
              </a:rPr>
              <a:t>:</a:t>
            </a:r>
            <a:r>
              <a:rPr lang="zh-TW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DR </a:t>
            </a:r>
            <a:r>
              <a:rPr lang="zh-TW" altLang="en-US" sz="2400" dirty="0" smtClean="0">
                <a:solidFill>
                  <a:srgbClr val="C00000"/>
                </a:solidFill>
              </a:rPr>
              <a:t>分期、</a:t>
            </a:r>
            <a:r>
              <a:rPr lang="en-US" altLang="zh-TW" sz="2400" dirty="0" smtClean="0">
                <a:solidFill>
                  <a:srgbClr val="C00000"/>
                </a:solidFill>
              </a:rPr>
              <a:t>AMD</a:t>
            </a:r>
            <a:r>
              <a:rPr lang="zh-TW" altLang="en-US" sz="2400" dirty="0">
                <a:solidFill>
                  <a:srgbClr val="C00000"/>
                </a:solidFill>
              </a:rPr>
              <a:t>早晚期、</a:t>
            </a:r>
            <a:r>
              <a:rPr lang="en-US" altLang="zh-TW" sz="2400" dirty="0">
                <a:solidFill>
                  <a:srgbClr val="C00000"/>
                </a:solidFill>
              </a:rPr>
              <a:t>CRVO &amp; BRVO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zh-TW" altLang="en-US" sz="2400" dirty="0" smtClean="0"/>
              <a:t>僅需保留五種病徵：微血管瘤、出血、硬滲出、軟滲出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Drusen</a:t>
            </a:r>
            <a:r>
              <a:rPr lang="zh-TW" altLang="en-US" sz="2400" dirty="0" smtClean="0">
                <a:solidFill>
                  <a:srgbClr val="C00000"/>
                </a:solidFill>
              </a:rPr>
              <a:t> </a:t>
            </a:r>
            <a:endParaRPr lang="en-US" altLang="zh-TW" sz="2400" dirty="0" smtClean="0">
              <a:solidFill>
                <a:srgbClr val="C00000"/>
              </a:solidFill>
            </a:endParaRPr>
          </a:p>
          <a:p>
            <a:r>
              <a:rPr lang="zh-TW" altLang="en-US" sz="2400" dirty="0" smtClean="0"/>
              <a:t>選擇欲框選的病徵後，點選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加入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並框選方框，由聯合大學演算法自動圈選該處病徵</a:t>
            </a:r>
            <a:endParaRPr lang="en-US" altLang="zh-TW" sz="2400" dirty="0" smtClean="0"/>
          </a:p>
          <a:p>
            <a:r>
              <a:rPr lang="zh-TW" altLang="en-US" sz="2400" dirty="0" smtClean="0"/>
              <a:t>每張圖</a:t>
            </a:r>
            <a:r>
              <a:rPr lang="zh-TW" altLang="en-US" sz="2400" dirty="0"/>
              <a:t>針對</a:t>
            </a:r>
            <a:r>
              <a:rPr lang="zh-TW" altLang="en-US" sz="2400" dirty="0" smtClean="0"/>
              <a:t>每個病徵皆記錄一張對應像素點的資訊 </a:t>
            </a:r>
            <a:r>
              <a:rPr lang="en-US" altLang="zh-TW" sz="2400" dirty="0" smtClean="0"/>
              <a:t>(0:</a:t>
            </a:r>
            <a:r>
              <a:rPr lang="zh-TW" altLang="en-US" sz="2400" dirty="0" smtClean="0"/>
              <a:t>無</a:t>
            </a:r>
            <a:r>
              <a:rPr lang="en-US" altLang="zh-TW" sz="2400" dirty="0" smtClean="0"/>
              <a:t>, 1:</a:t>
            </a:r>
            <a:r>
              <a:rPr lang="zh-TW" altLang="en-US" sz="2400" dirty="0" smtClean="0"/>
              <a:t>有該病徵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框選病徵盡量單一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病徵</a:t>
            </a:r>
            <a:r>
              <a:rPr lang="zh-TW" altLang="en-US" sz="2400" dirty="0"/>
              <a:t>重疊</a:t>
            </a:r>
            <a:r>
              <a:rPr lang="zh-TW" altLang="en-US" sz="2400" dirty="0" smtClean="0"/>
              <a:t>處</a:t>
            </a:r>
            <a:endParaRPr lang="en-US" altLang="zh-TW" sz="2400" dirty="0" smtClean="0"/>
          </a:p>
          <a:p>
            <a:r>
              <a:rPr lang="zh-TW" altLang="en-US" sz="2400" dirty="0" smtClean="0"/>
              <a:t>新增功能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手動去除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加入框選範圍 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可以圈選任意的形狀去除</a:t>
            </a:r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框病徵</a:t>
            </a:r>
            <a:r>
              <a:rPr lang="zh-TW" altLang="en-US" dirty="0"/>
              <a:t>工具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936700" y="4375149"/>
            <a:ext cx="1159050" cy="300065"/>
            <a:chOff x="3282950" y="1030259"/>
            <a:chExt cx="1159050" cy="300065"/>
          </a:xfrm>
        </p:grpSpPr>
        <p:sp>
          <p:nvSpPr>
            <p:cNvPr id="7" name="圓角矩形 6"/>
            <p:cNvSpPr/>
            <p:nvPr/>
          </p:nvSpPr>
          <p:spPr>
            <a:xfrm>
              <a:off x="3282950" y="1030259"/>
              <a:ext cx="414949" cy="3000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-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997499" y="1030259"/>
              <a:ext cx="444501" cy="3000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+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4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zh-TW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+mj-ea"/>
                <a:ea typeface="+mj-ea"/>
              </a:rPr>
              <a:t>各個病徵</a:t>
            </a:r>
            <a:r>
              <a:rPr lang="zh-TW" altLang="en-US" dirty="0" smtClean="0">
                <a:latin typeface="+mj-ea"/>
                <a:ea typeface="+mj-ea"/>
              </a:rPr>
              <a:t>框選流程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14" name="直線單箭頭接點 13"/>
          <p:cNvCxnSpPr>
            <a:endCxn id="15" idx="1"/>
          </p:cNvCxnSpPr>
          <p:nvPr/>
        </p:nvCxnSpPr>
        <p:spPr>
          <a:xfrm>
            <a:off x="2042160" y="1465072"/>
            <a:ext cx="951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993812" y="128040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選擇</a:t>
            </a:r>
            <a:r>
              <a:rPr lang="zh-TW" altLang="en-US" dirty="0">
                <a:latin typeface="+mj-ea"/>
                <a:ea typeface="+mj-ea"/>
              </a:rPr>
              <a:t>後</a:t>
            </a:r>
            <a:r>
              <a:rPr lang="zh-TW" altLang="en-US" dirty="0" smtClean="0">
                <a:latin typeface="+mj-ea"/>
                <a:ea typeface="+mj-ea"/>
              </a:rPr>
              <a:t>切換至新的圖層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21" name="直線單箭頭接點 20"/>
          <p:cNvCxnSpPr>
            <a:stCxn id="15" idx="3"/>
            <a:endCxn id="22" idx="1"/>
          </p:cNvCxnSpPr>
          <p:nvPr/>
        </p:nvCxnSpPr>
        <p:spPr>
          <a:xfrm>
            <a:off x="5486802" y="1465072"/>
            <a:ext cx="42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911057" y="1280406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框 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34" name="直線單箭頭接點 33"/>
          <p:cNvCxnSpPr>
            <a:stCxn id="22" idx="3"/>
            <a:endCxn id="38" idx="1"/>
          </p:cNvCxnSpPr>
          <p:nvPr/>
        </p:nvCxnSpPr>
        <p:spPr>
          <a:xfrm flipV="1">
            <a:off x="6782514" y="1463059"/>
            <a:ext cx="277178" cy="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059692" y="1139893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選擇一個結果圖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從</a:t>
            </a:r>
            <a:r>
              <a:rPr lang="en-US" altLang="zh-TW" dirty="0" smtClean="0">
                <a:latin typeface="+mj-ea"/>
                <a:ea typeface="+mj-ea"/>
              </a:rPr>
              <a:t>4</a:t>
            </a:r>
            <a:r>
              <a:rPr lang="zh-TW" altLang="en-US" dirty="0" smtClean="0">
                <a:latin typeface="+mj-ea"/>
                <a:ea typeface="+mj-ea"/>
              </a:rPr>
              <a:t>張圖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41" name="直線單箭頭接點 40"/>
          <p:cNvCxnSpPr>
            <a:stCxn id="38" idx="3"/>
            <a:endCxn id="42" idx="1"/>
          </p:cNvCxnSpPr>
          <p:nvPr/>
        </p:nvCxnSpPr>
        <p:spPr>
          <a:xfrm>
            <a:off x="8909878" y="1463059"/>
            <a:ext cx="33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9247405" y="1278393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標記至圖層</a:t>
            </a:r>
            <a:endParaRPr lang="zh-TW" altLang="en-US" dirty="0">
              <a:latin typeface="+mj-ea"/>
              <a:ea typeface="+mj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56112" y="1178169"/>
            <a:ext cx="2096640" cy="2585323"/>
            <a:chOff x="256112" y="1178169"/>
            <a:chExt cx="2096640" cy="2585323"/>
          </a:xfrm>
        </p:grpSpPr>
        <p:sp>
          <p:nvSpPr>
            <p:cNvPr id="6" name="文字方塊 5"/>
            <p:cNvSpPr txBox="1"/>
            <p:nvPr/>
          </p:nvSpPr>
          <p:spPr>
            <a:xfrm>
              <a:off x="407989" y="1178169"/>
              <a:ext cx="1944763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軟滲出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>
                  <a:latin typeface="+mj-ea"/>
                  <a:ea typeface="+mj-ea"/>
                </a:rPr>
                <a:t>硬</a:t>
              </a:r>
              <a:r>
                <a:rPr lang="zh-TW" altLang="en-US" dirty="0" smtClean="0">
                  <a:latin typeface="+mj-ea"/>
                  <a:ea typeface="+mj-ea"/>
                </a:rPr>
                <a:t>滲出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>
                  <a:latin typeface="+mj-ea"/>
                  <a:ea typeface="+mj-ea"/>
                </a:rPr>
                <a:t>玻璃膜疣 </a:t>
              </a:r>
              <a:r>
                <a:rPr lang="en-US" altLang="zh-TW" dirty="0" err="1">
                  <a:latin typeface="+mj-ea"/>
                  <a:ea typeface="+mj-ea"/>
                </a:rPr>
                <a:t>Drusen</a:t>
              </a:r>
              <a:endParaRPr lang="en-US" altLang="zh-TW" dirty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微血管瘤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出血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視盤 </a:t>
              </a:r>
              <a:r>
                <a:rPr lang="en-US" altLang="zh-TW" dirty="0" smtClean="0">
                  <a:latin typeface="+mj-ea"/>
                  <a:ea typeface="+mj-ea"/>
                </a:rPr>
                <a:t>Disc</a:t>
              </a:r>
              <a:r>
                <a:rPr lang="zh-TW" altLang="en-US" dirty="0" smtClean="0">
                  <a:latin typeface="+mj-ea"/>
                  <a:ea typeface="+mj-ea"/>
                </a:rPr>
                <a:t> 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4" y="1224304"/>
              <a:ext cx="161925" cy="2286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2" y="1501889"/>
              <a:ext cx="161925" cy="2286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4" y="2347999"/>
              <a:ext cx="161925" cy="2286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2" y="2615536"/>
              <a:ext cx="161925" cy="2286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2" y="3419923"/>
              <a:ext cx="161925" cy="22860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12" y="1769646"/>
              <a:ext cx="161925" cy="228600"/>
            </a:xfrm>
            <a:prstGeom prst="rect">
              <a:avLst/>
            </a:prstGeom>
          </p:spPr>
        </p:pic>
        <p:sp>
          <p:nvSpPr>
            <p:cNvPr id="45" name="右大括弧 44"/>
            <p:cNvSpPr/>
            <p:nvPr/>
          </p:nvSpPr>
          <p:spPr>
            <a:xfrm>
              <a:off x="1524622" y="1237011"/>
              <a:ext cx="204892" cy="452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46" name="右大括弧 45"/>
            <p:cNvSpPr/>
            <p:nvPr/>
          </p:nvSpPr>
          <p:spPr>
            <a:xfrm>
              <a:off x="1540709" y="2376065"/>
              <a:ext cx="174487" cy="452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</p:grpSp>
      <p:cxnSp>
        <p:nvCxnSpPr>
          <p:cNvPr id="47" name="直線單箭頭接點 46"/>
          <p:cNvCxnSpPr>
            <a:endCxn id="48" idx="1"/>
          </p:cNvCxnSpPr>
          <p:nvPr/>
        </p:nvCxnSpPr>
        <p:spPr>
          <a:xfrm>
            <a:off x="2053751" y="2576599"/>
            <a:ext cx="951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005403" y="239193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選擇</a:t>
            </a:r>
            <a:r>
              <a:rPr lang="zh-TW" altLang="en-US" dirty="0">
                <a:latin typeface="+mj-ea"/>
                <a:ea typeface="+mj-ea"/>
              </a:rPr>
              <a:t>後</a:t>
            </a:r>
            <a:r>
              <a:rPr lang="zh-TW" altLang="en-US" dirty="0" smtClean="0">
                <a:latin typeface="+mj-ea"/>
                <a:ea typeface="+mj-ea"/>
              </a:rPr>
              <a:t>切換至新的圖層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49" name="直線單箭頭接點 48"/>
          <p:cNvCxnSpPr>
            <a:endCxn id="50" idx="1"/>
          </p:cNvCxnSpPr>
          <p:nvPr/>
        </p:nvCxnSpPr>
        <p:spPr>
          <a:xfrm>
            <a:off x="5496850" y="2532665"/>
            <a:ext cx="42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921105" y="2347999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框 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endParaRPr lang="zh-TW" altLang="en-US" dirty="0">
              <a:latin typeface="+mj-ea"/>
              <a:ea typeface="+mj-ea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10184291" y="2376065"/>
            <a:ext cx="422712" cy="436228"/>
            <a:chOff x="8457326" y="4092322"/>
            <a:chExt cx="422712" cy="436228"/>
          </a:xfrm>
        </p:grpSpPr>
        <p:cxnSp>
          <p:nvCxnSpPr>
            <p:cNvPr id="52" name="直線單箭頭接點 51"/>
            <p:cNvCxnSpPr/>
            <p:nvPr/>
          </p:nvCxnSpPr>
          <p:spPr>
            <a:xfrm>
              <a:off x="8457326" y="4233054"/>
              <a:ext cx="422712" cy="29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8457326" y="4092322"/>
              <a:ext cx="422712" cy="140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字方塊 59"/>
          <p:cNvSpPr txBox="1"/>
          <p:nvPr/>
        </p:nvSpPr>
        <p:spPr>
          <a:xfrm>
            <a:off x="6780971" y="2147465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閾值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設定</a:t>
            </a:r>
            <a:r>
              <a:rPr lang="zh-TW" altLang="en-US" dirty="0">
                <a:latin typeface="+mj-ea"/>
                <a:ea typeface="+mj-ea"/>
              </a:rPr>
              <a:t>分割病灶之面積大小</a:t>
            </a:r>
          </a:p>
        </p:txBody>
      </p:sp>
      <p:cxnSp>
        <p:nvCxnSpPr>
          <p:cNvPr id="61" name="直線單箭頭接點 60"/>
          <p:cNvCxnSpPr>
            <a:stCxn id="50" idx="3"/>
          </p:cNvCxnSpPr>
          <p:nvPr/>
        </p:nvCxnSpPr>
        <p:spPr>
          <a:xfrm flipV="1">
            <a:off x="6792562" y="2532664"/>
            <a:ext cx="339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10607003" y="2140448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MA</a:t>
            </a:r>
            <a:r>
              <a:rPr lang="zh-TW" altLang="en-US" dirty="0" smtClean="0">
                <a:latin typeface="+mj-ea"/>
                <a:ea typeface="+mj-ea"/>
              </a:rPr>
              <a:t>結果圖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出血</a:t>
            </a:r>
            <a:r>
              <a:rPr lang="zh-TW" altLang="en-US" dirty="0">
                <a:latin typeface="+mj-ea"/>
                <a:ea typeface="+mj-ea"/>
              </a:rPr>
              <a:t>結果圖</a:t>
            </a:r>
          </a:p>
        </p:txBody>
      </p:sp>
      <p:cxnSp>
        <p:nvCxnSpPr>
          <p:cNvPr id="67" name="直線單箭頭接點 66"/>
          <p:cNvCxnSpPr>
            <a:endCxn id="68" idx="1"/>
          </p:cNvCxnSpPr>
          <p:nvPr/>
        </p:nvCxnSpPr>
        <p:spPr>
          <a:xfrm>
            <a:off x="2042160" y="3560871"/>
            <a:ext cx="951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2993812" y="337620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選擇</a:t>
            </a:r>
            <a:r>
              <a:rPr lang="zh-TW" altLang="en-US" dirty="0">
                <a:latin typeface="+mj-ea"/>
                <a:ea typeface="+mj-ea"/>
              </a:rPr>
              <a:t>後</a:t>
            </a:r>
            <a:r>
              <a:rPr lang="zh-TW" altLang="en-US" dirty="0" smtClean="0">
                <a:latin typeface="+mj-ea"/>
                <a:ea typeface="+mj-ea"/>
              </a:rPr>
              <a:t>切換至新的圖層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69" name="直線單箭頭接點 68"/>
          <p:cNvCxnSpPr>
            <a:endCxn id="70" idx="1"/>
          </p:cNvCxnSpPr>
          <p:nvPr/>
        </p:nvCxnSpPr>
        <p:spPr>
          <a:xfrm>
            <a:off x="5485259" y="3516937"/>
            <a:ext cx="42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909514" y="3332271"/>
            <a:ext cx="87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框 </a:t>
            </a:r>
            <a:r>
              <a:rPr lang="en-US" altLang="zh-TW" dirty="0" smtClean="0">
                <a:latin typeface="+mj-ea"/>
                <a:ea typeface="+mj-ea"/>
              </a:rPr>
              <a:t>ROI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72" name="直線單箭頭接點 71"/>
          <p:cNvCxnSpPr>
            <a:stCxn id="70" idx="3"/>
            <a:endCxn id="74" idx="1"/>
          </p:cNvCxnSpPr>
          <p:nvPr/>
        </p:nvCxnSpPr>
        <p:spPr>
          <a:xfrm>
            <a:off x="6780971" y="3516937"/>
            <a:ext cx="1619990" cy="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8400961" y="3349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結果圖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8" y="4113245"/>
            <a:ext cx="1495425" cy="12763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8" y="5480368"/>
            <a:ext cx="1371721" cy="5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1051</Words>
  <Application>Microsoft Office PowerPoint</Application>
  <PresentationFormat>寬螢幕</PresentationFormat>
  <Paragraphs>201</Paragraphs>
  <Slides>21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Arial Unicode MS</vt:lpstr>
      <vt:lpstr>Microsoft JhengHei UI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40_自訂設計</vt:lpstr>
      <vt:lpstr>C++輸入、輸出設定</vt:lpstr>
      <vt:lpstr>C++輸入、輸出設定</vt:lpstr>
      <vt:lpstr>C++輸入、輸出設定</vt:lpstr>
      <vt:lpstr>(舊接口描述)</vt:lpstr>
      <vt:lpstr>2019/5/27</vt:lpstr>
      <vt:lpstr>PowerPoint 簡報</vt:lpstr>
      <vt:lpstr>醫生閱片流程 驗證與收案階段</vt:lpstr>
      <vt:lpstr>框病徵工具</vt:lpstr>
      <vt:lpstr>各個病徵框選流程</vt:lpstr>
      <vt:lpstr>PowerPoint 簡報</vt:lpstr>
      <vt:lpstr>&lt;軟硬滲出&gt; ROI 框選</vt:lpstr>
      <vt:lpstr>&lt;軟硬滲出&gt; 框選ROI-聚類結果挑選</vt:lpstr>
      <vt:lpstr>&lt;視盤&gt; ROI 框選</vt:lpstr>
      <vt:lpstr>&lt;紅色病徵&gt; ROI 框選</vt:lpstr>
      <vt:lpstr>修改框選結果</vt:lpstr>
      <vt:lpstr>修改框選結果</vt:lpstr>
      <vt:lpstr>聯合大學提供 - matlab 操作介面</vt:lpstr>
      <vt:lpstr>修改框選結果 示意圖</vt:lpstr>
      <vt:lpstr>修改框選結果 示意圖</vt:lpstr>
      <vt:lpstr>(以前的框ROI工具)</vt:lpstr>
      <vt:lpstr>(以前的框ROI工具)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2018/08/02</dc:title>
  <dc:creator>Lin May</dc:creator>
  <cp:lastModifiedBy>Lin May</cp:lastModifiedBy>
  <cp:revision>906</cp:revision>
  <dcterms:created xsi:type="dcterms:W3CDTF">2019-01-15T08:30:39Z</dcterms:created>
  <dcterms:modified xsi:type="dcterms:W3CDTF">2019-05-27T03:28:35Z</dcterms:modified>
</cp:coreProperties>
</file>