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1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9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4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4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42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4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6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67" r:id="rId3"/>
    <p:sldMasterId id="2147483671" r:id="rId4"/>
    <p:sldMasterId id="2147483676" r:id="rId5"/>
    <p:sldMasterId id="2147483679" r:id="rId6"/>
    <p:sldMasterId id="2147483682" r:id="rId7"/>
    <p:sldMasterId id="2147483686" r:id="rId8"/>
    <p:sldMasterId id="2147483689" r:id="rId9"/>
    <p:sldMasterId id="2147483694" r:id="rId10"/>
    <p:sldMasterId id="2147483698" r:id="rId11"/>
    <p:sldMasterId id="2147483702" r:id="rId12"/>
    <p:sldMasterId id="2147483705" r:id="rId13"/>
    <p:sldMasterId id="2147483708" r:id="rId14"/>
    <p:sldMasterId id="2147483711" r:id="rId15"/>
    <p:sldMasterId id="2147483715" r:id="rId16"/>
    <p:sldMasterId id="2147483719" r:id="rId17"/>
    <p:sldMasterId id="2147483722" r:id="rId18"/>
    <p:sldMasterId id="2147483725" r:id="rId19"/>
    <p:sldMasterId id="2147483728" r:id="rId20"/>
    <p:sldMasterId id="2147483731" r:id="rId21"/>
    <p:sldMasterId id="2147483736" r:id="rId22"/>
    <p:sldMasterId id="2147483739" r:id="rId23"/>
    <p:sldMasterId id="2147483742" r:id="rId24"/>
    <p:sldMasterId id="2147483745" r:id="rId25"/>
    <p:sldMasterId id="2147483748" r:id="rId26"/>
    <p:sldMasterId id="2147483753" r:id="rId27"/>
    <p:sldMasterId id="2147483756" r:id="rId28"/>
    <p:sldMasterId id="2147483759" r:id="rId29"/>
    <p:sldMasterId id="2147483762" r:id="rId30"/>
    <p:sldMasterId id="2147483765" r:id="rId31"/>
    <p:sldMasterId id="2147483768" r:id="rId32"/>
    <p:sldMasterId id="2147483771" r:id="rId33"/>
    <p:sldMasterId id="2147483776" r:id="rId34"/>
    <p:sldMasterId id="2147483779" r:id="rId35"/>
    <p:sldMasterId id="2147483783" r:id="rId36"/>
    <p:sldMasterId id="2147483786" r:id="rId37"/>
    <p:sldMasterId id="2147483789" r:id="rId38"/>
    <p:sldMasterId id="2147483792" r:id="rId39"/>
    <p:sldMasterId id="2147483795" r:id="rId40"/>
    <p:sldMasterId id="2147483800" r:id="rId41"/>
    <p:sldMasterId id="2147483804" r:id="rId42"/>
    <p:sldMasterId id="2147483807" r:id="rId43"/>
    <p:sldMasterId id="2147483810" r:id="rId44"/>
    <p:sldMasterId id="2147483813" r:id="rId45"/>
    <p:sldMasterId id="2147483816" r:id="rId46"/>
    <p:sldMasterId id="2147483819" r:id="rId47"/>
    <p:sldMasterId id="2147483823" r:id="rId48"/>
  </p:sldMasterIdLst>
  <p:notesMasterIdLst>
    <p:notesMasterId r:id="rId54"/>
  </p:notesMasterIdLst>
  <p:handoutMasterIdLst>
    <p:handoutMasterId r:id="rId55"/>
  </p:handoutMasterIdLst>
  <p:sldIdLst>
    <p:sldId id="4215" r:id="rId49"/>
    <p:sldId id="4225" r:id="rId50"/>
    <p:sldId id="4227" r:id="rId51"/>
    <p:sldId id="4228" r:id="rId52"/>
    <p:sldId id="4226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08306B"/>
    <a:srgbClr val="C0D6FF"/>
    <a:srgbClr val="B8D1FF"/>
    <a:srgbClr val="95B6E5"/>
    <a:srgbClr val="D7E5FF"/>
    <a:srgbClr val="D6E4FF"/>
    <a:srgbClr val="A6C1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88342" autoAdjust="0"/>
  </p:normalViewPr>
  <p:slideViewPr>
    <p:cSldViewPr snapToGrid="0">
      <p:cViewPr varScale="1">
        <p:scale>
          <a:sx n="37" d="100"/>
          <a:sy n="37" d="100"/>
        </p:scale>
        <p:origin x="1320" y="4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2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5.xml"/><Relationship Id="rId58" Type="http://schemas.openxmlformats.org/officeDocument/2006/relationships/theme" Target="theme/theme1.xml"/><Relationship Id="rId12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0676-83FD-49C1-9E00-B6B7C7843666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67FA2-2DD4-4BFC-96EF-F806A886F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27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57D1-F52C-45E0-AB7F-B53B3343D8B0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E526-C75D-4EA1-8344-7733617FB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45E526-C75D-4EA1-8344-7733617FBE2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8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526-C75D-4EA1-8344-7733617FBE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2.xml"/></Relationships>
</file>

<file path=ppt/slideLayouts/_rels/slideLayout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3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5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7.xml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8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8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9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0.jpe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1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4.jpeg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35.jpeg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7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20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414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9926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05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8906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58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7686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06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14624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4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8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9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26" name="圖片 2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  <p:sp>
        <p:nvSpPr>
          <p:cNvPr id="27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02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76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1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3449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68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25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5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4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840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2080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1365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D663-CAC4-4F57-88B0-4C4786E6C2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23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63B3B27-5E7F-41A3-8ECB-4534A571BA2E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1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86E3B1D2-8347-46E9-9C48-F9EF720E4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791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34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6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9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4" y="5779363"/>
            <a:ext cx="459338" cy="485212"/>
          </a:xfrm>
        </p:spPr>
        <p:txBody>
          <a:bodyPr/>
          <a:lstStyle>
            <a:lvl1pPr>
              <a:defRPr sz="2000" baseline="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41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234235" y="632253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7110" y="6357518"/>
            <a:ext cx="459339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31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13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3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719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868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565468" y="6377205"/>
            <a:ext cx="6265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65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00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1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432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78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01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2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7180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32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76486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1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4923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658920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20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3003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59004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CCD2-0912-4D28-90BA-5BBB5DF9B7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091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20A6C04-FB79-4EC2-93D2-4F4C95EC24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133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0372532-B01A-4BC5-87C8-0EC8A7259E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6116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11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6478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6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744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5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18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4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70376" y="6373159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029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680" indent="-360680" defTabSz="-635">
              <a:buFont typeface="+mj-lt"/>
              <a:buAutoNum type="arabicPeriod"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9205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18886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1018575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9347200" y="616530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5AA6-F8D4-48D6-9354-4341DAA3989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526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724992" y="64785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50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54918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0751-A006-4AA7-9B2E-B0E30F19B7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382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A4AE5CD-BC58-4212-BA35-9EBF27FB7D59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111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A00A47CE-49B5-479E-ABCC-898CFF7512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963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72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941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63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62028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3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20163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93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9918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65113" y="1019175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9509" y="132127"/>
            <a:ext cx="8928992" cy="850107"/>
          </a:xfrm>
        </p:spPr>
        <p:txBody>
          <a:bodyPr/>
          <a:lstStyle>
            <a:lvl1pPr algn="ctr"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36664"/>
            <a:ext cx="10972800" cy="5072656"/>
          </a:xfrm>
        </p:spPr>
        <p:txBody>
          <a:bodyPr/>
          <a:lstStyle>
            <a:lvl1pPr>
              <a:defRPr sz="2133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67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67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9347200" y="61658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744F-674C-493B-8489-D8489C59C084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345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725488" y="64785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1628801"/>
            <a:ext cx="9038167" cy="850900"/>
          </a:xfrm>
        </p:spPr>
        <p:txBody>
          <a:bodyPr/>
          <a:lstStyle>
            <a:lvl1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87488" y="2468488"/>
            <a:ext cx="9355765" cy="11765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3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94420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85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9968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492125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11" name="圖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6180138"/>
            <a:ext cx="5238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115050"/>
            <a:ext cx="7826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0"/>
          <p:cNvSpPr txBox="1">
            <a:spLocks noChangeArrowheads="1"/>
          </p:cNvSpPr>
          <p:nvPr userDrawn="1"/>
        </p:nvSpPr>
        <p:spPr bwMode="auto">
          <a:xfrm>
            <a:off x="6192838" y="647541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6127750"/>
            <a:ext cx="677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6127750"/>
            <a:ext cx="739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6040438"/>
            <a:ext cx="6413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6124575"/>
            <a:ext cx="860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圖片 2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8" y="6280150"/>
            <a:ext cx="939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2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6116638"/>
            <a:ext cx="781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67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46412"/>
            <a:ext cx="5181600" cy="5063888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64886" y="6386292"/>
            <a:ext cx="587414" cy="269888"/>
          </a:xfrm>
          <a:prstGeom prst="rect">
            <a:avLst/>
          </a:prstGeom>
        </p:spPr>
        <p:txBody>
          <a:bodyPr/>
          <a:lstStyle>
            <a:lvl1pPr algn="ctr">
              <a:defRPr sz="1200" i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8F99B99-75B2-4FDE-9E44-C2764656A441}" type="slidenum">
              <a:rPr lang="en-US" altLang="zh-TW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zh-TW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9703863" y="6359093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12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197C-3D86-46A3-8734-3D1299BBB8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5014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899150"/>
            <a:ext cx="460375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A699DB2-4DCD-4F0D-B0A5-3305498FD350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308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053CC45-EC73-48A4-9527-D4D57F0B40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0154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90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121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11113" y="6456363"/>
            <a:ext cx="12190413" cy="414337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252413" y="838200"/>
            <a:ext cx="11687175" cy="60325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6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 userDrawn="1"/>
        </p:nvSpPr>
        <p:spPr bwMode="auto">
          <a:xfrm>
            <a:off x="9471025" y="6446838"/>
            <a:ext cx="2733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4"/>
          </p:nvPr>
        </p:nvSpPr>
        <p:spPr>
          <a:xfrm>
            <a:off x="8331200" y="6492875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dirty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5"/>
          </p:nvPr>
        </p:nvSpPr>
        <p:spPr>
          <a:xfrm>
            <a:off x="11709400" y="5780088"/>
            <a:ext cx="460375" cy="484187"/>
          </a:xfrm>
        </p:spPr>
        <p:txBody>
          <a:bodyPr/>
          <a:lstStyle>
            <a:lvl1pPr>
              <a:defRPr sz="2000" baseline="0" smtClean="0"/>
            </a:lvl1pPr>
          </a:lstStyle>
          <a:p>
            <a:pPr>
              <a:defRPr/>
            </a:pPr>
            <a:fld id="{C609C373-F34B-446D-8379-DF6CD99E1778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89577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>
            <a:spLocks noChangeArrowheads="1"/>
          </p:cNvSpPr>
          <p:nvPr userDrawn="1"/>
        </p:nvSpPr>
        <p:spPr bwMode="auto">
          <a:xfrm>
            <a:off x="-4763" y="-12700"/>
            <a:ext cx="12196763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 flipV="1">
            <a:off x="623888" y="3621088"/>
            <a:ext cx="11207750" cy="55562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pic>
        <p:nvPicPr>
          <p:cNvPr id="6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25" y="5964238"/>
            <a:ext cx="6905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361" y="1617588"/>
            <a:ext cx="9038167" cy="8509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778710"/>
            <a:ext cx="9355765" cy="866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004836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25475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5122863" y="6373813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+mn-lt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10042525" y="6359525"/>
            <a:ext cx="205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9425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199" y="1016000"/>
            <a:ext cx="5540375" cy="5184775"/>
          </a:xfrm>
          <a:prstGeom prst="rect">
            <a:avLst/>
          </a:prstGeom>
        </p:spPr>
        <p:txBody>
          <a:bodyPr/>
          <a:lstStyle>
            <a:lvl1pPr marL="360000"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64925" y="6386513"/>
            <a:ext cx="587375" cy="269875"/>
          </a:xfrm>
        </p:spPr>
        <p:txBody>
          <a:bodyPr/>
          <a:lstStyle>
            <a:lvl1pPr algn="ctr">
              <a:defRPr sz="1200" i="0" smtClean="0">
                <a:solidFill>
                  <a:prstClr val="white">
                    <a:lumMod val="7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893EE03-9C1A-496D-9FFE-3221FBFB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97694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81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419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>
            <a:spLocks noChangeArrowheads="1"/>
          </p:cNvSpPr>
          <p:nvPr userDrawn="1"/>
        </p:nvSpPr>
        <p:spPr bwMode="auto">
          <a:xfrm>
            <a:off x="-11277" y="6456541"/>
            <a:ext cx="12190168" cy="413375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52098" y="838224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文字方塊 10"/>
          <p:cNvSpPr txBox="1">
            <a:spLocks noChangeArrowheads="1"/>
          </p:cNvSpPr>
          <p:nvPr userDrawn="1"/>
        </p:nvSpPr>
        <p:spPr bwMode="auto">
          <a:xfrm>
            <a:off x="9470376" y="6447089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152400"/>
            <a:ext cx="8928992" cy="612775"/>
          </a:xfrm>
        </p:spPr>
        <p:txBody>
          <a:bodyPr/>
          <a:lstStyle>
            <a:lvl1pPr algn="ctr">
              <a:defRPr sz="4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8331200" y="6492876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09" y="6254348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3038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Times New Roman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10042246" y="6359712"/>
            <a:ext cx="205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87656" y="1015999"/>
            <a:ext cx="11222038" cy="51043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09693" y="5899450"/>
            <a:ext cx="459339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5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lang="zh-TW" altLang="en-US" sz="2667" b="1" dirty="0">
                <a:solidFill>
                  <a:prstClr val="whit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4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K120982</a:t>
            </a:r>
            <a:endParaRPr kumimoji="1" lang="zh-TW" altLang="en-US" sz="14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381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95103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2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6833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634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38500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623392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3006" y="4524239"/>
            <a:ext cx="6308521" cy="61305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549384" y="2541864"/>
            <a:ext cx="9355765" cy="9559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rgbClr val="0000C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95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89" y="873126"/>
            <a:ext cx="11412536" cy="5290544"/>
          </a:xfrm>
        </p:spPr>
        <p:txBody>
          <a:bodyPr/>
          <a:lstStyle>
            <a:lvl1pPr marL="355600" indent="-355600">
              <a:buFont typeface="Wingdings" panose="05000000000000000000" pitchFamily="2" charset="2"/>
              <a:buChar char="l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19138" indent="-369888">
              <a:buFont typeface="Wingdings" panose="05000000000000000000" pitchFamily="2" charset="2"/>
              <a:buChar char="n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41400" indent="-342900">
              <a:buSzPct val="100000"/>
              <a:buFont typeface="Wingdings" panose="05000000000000000000" pitchFamily="2" charset="2"/>
              <a:buChar char="u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439863" indent="-365125">
              <a:buFont typeface="Wingdings" panose="05000000000000000000" pitchFamily="2" charset="2"/>
              <a:buChar char="p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701800" indent="-261938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1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07989" y="115888"/>
            <a:ext cx="11412536" cy="5413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1478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-5109" y="-12972"/>
            <a:ext cx="1219710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Medical Imaging Innovation Solution Provider</a:t>
            </a:r>
            <a:r>
              <a:rPr kumimoji="0" lang="zh-TW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 flipV="1">
            <a:off x="492126" y="3621021"/>
            <a:ext cx="11207749" cy="55563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6917" y="3934055"/>
            <a:ext cx="9038167" cy="850900"/>
          </a:xfrm>
        </p:spPr>
        <p:txBody>
          <a:bodyPr/>
          <a:lstStyle>
            <a:lvl1pPr>
              <a:defRPr sz="200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副標題 2"/>
          <p:cNvSpPr>
            <a:spLocks noGrp="1"/>
          </p:cNvSpPr>
          <p:nvPr>
            <p:ph type="subTitle" idx="1"/>
          </p:nvPr>
        </p:nvSpPr>
        <p:spPr>
          <a:xfrm>
            <a:off x="1418118" y="2468488"/>
            <a:ext cx="9355765" cy="10981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 Unicode MS" panose="020B0604020202020204" pitchFamily="34" charset="-12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6587" y="5964605"/>
            <a:ext cx="689869" cy="79252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10"/>
          <p:cNvSpPr txBox="1">
            <a:spLocks noChangeArrowheads="1"/>
          </p:cNvSpPr>
          <p:nvPr userDrawn="1"/>
        </p:nvSpPr>
        <p:spPr bwMode="auto">
          <a:xfrm>
            <a:off x="6192292" y="6475778"/>
            <a:ext cx="1108075" cy="30777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K120982</a:t>
            </a:r>
            <a:endParaRPr kumimoji="1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45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20870"/>
            <a:ext cx="10972800" cy="5243154"/>
          </a:xfrm>
        </p:spPr>
        <p:txBody>
          <a:bodyPr/>
          <a:lstStyle>
            <a:lvl1pPr marL="360363" indent="-360363">
              <a:buFont typeface="+mj-lt"/>
              <a:buAutoNum type="arabicPeriod"/>
              <a:tabLst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20725" indent="-371475">
              <a:buFont typeface="+mj-lt"/>
              <a:buAutoNum type="arabicParenR"/>
              <a:defRPr sz="2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073150" indent="-374650">
              <a:buSzPct val="100000"/>
              <a:buFont typeface="+mj-lt"/>
              <a:buAutoNum type="alphaLcParenR"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58888" indent="-304800">
              <a:buFont typeface="Wingdings" panose="05000000000000000000" pitchFamily="2" charset="2"/>
              <a:buChar char="l"/>
              <a:defRPr sz="2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527175" indent="-330200">
              <a:buFont typeface="Wingdings" panose="05000000000000000000" pitchFamily="2" charset="2"/>
              <a:buChar char="Ø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97541" y="24523"/>
            <a:ext cx="11219563" cy="70919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" name="文字方塊 1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404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5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26.xml"/><Relationship Id="rId4" Type="http://schemas.openxmlformats.org/officeDocument/2006/relationships/slideLayout" Target="../slideLayouts/slideLayout6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11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1.png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1.png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theme" Target="../theme/theme33.xml"/><Relationship Id="rId4" Type="http://schemas.openxmlformats.org/officeDocument/2006/relationships/slideLayout" Target="../slideLayouts/slideLayout82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11.png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4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.png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1.png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3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.png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1.png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1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4" Type="http://schemas.openxmlformats.org/officeDocument/2006/relationships/image" Target="../media/image11.pn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4" Type="http://schemas.openxmlformats.org/officeDocument/2006/relationships/image" Target="../media/image11.pn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4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1.png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4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4" Type="http://schemas.openxmlformats.org/officeDocument/2006/relationships/image" Target="../media/image11.png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45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11.png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46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11.png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11.png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2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46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0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0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5513D4-7D52-4BC1-82CD-35F2A1FB79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5pPr>
      <a:lvl6pPr marL="6096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6pPr>
      <a:lvl7pPr marL="12192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7pPr>
      <a:lvl8pPr marL="18288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8pPr>
      <a:lvl9pPr marL="2438400" algn="ctr" rtl="0" fontAlgn="base">
        <a:spcBef>
          <a:spcPct val="0"/>
        </a:spcBef>
        <a:spcAft>
          <a:spcPct val="0"/>
        </a:spcAft>
        <a:defRPr sz="5335">
          <a:solidFill>
            <a:schemeClr val="tx1"/>
          </a:solidFill>
          <a:latin typeface="Arial" panose="020B0604020202020204" pitchFamily="34" charset="0"/>
          <a:ea typeface="DFKai-SB" panose="03000509000000000000" pitchFamily="65" charset="-120"/>
          <a:cs typeface="Arial" panose="020B0604020202020204" pitchFamily="34" charset="0"/>
        </a:defRPr>
      </a:lvl9pPr>
    </p:titleStyle>
    <p:bodyStyle>
      <a:lvl1pPr marL="360680" indent="-360680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3pPr>
      <a:lvl4pPr marL="1259205" indent="-2781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4pPr>
      <a:lvl5pPr marL="1527175" indent="-2749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1" y="62322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2384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223521-C033-41A7-A53E-42D2F59D7B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552" y="-123394"/>
            <a:ext cx="903816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5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84000" y="6394014"/>
            <a:ext cx="508001" cy="43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276613" y="6478795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063750" y="-123825"/>
            <a:ext cx="9037638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236663"/>
            <a:ext cx="109728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78950" y="62325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867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EE156D-B12B-48DA-9C96-724954C86F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98425" y="733425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551988" y="6434138"/>
            <a:ext cx="27352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25FB23-3FF8-45A5-B669-89D69A3B90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6DA4CC-5D5F-4734-A19E-8B692B4F6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054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3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 dirty="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 dirty="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01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7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3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0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6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 userDrawn="1"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717104" y="6377205"/>
            <a:ext cx="474895" cy="382617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Microsoft JhengHei UI"/>
              <a:cs typeface="+mn-cs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Highly  Confidential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kumimoji="0" lang="zh-TW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35B64-D98B-4C43-BD49-2969CB4231E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/>
                <a:ea typeface="Microsoft JhengHei U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/>
              <a:ea typeface="Microsoft JhengHei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117446"/>
            <a:ext cx="11403652" cy="54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03412" y="875638"/>
            <a:ext cx="11403652" cy="52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 flipV="1">
            <a:off x="98128" y="733717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8" name="圖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22863" y="6373159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9467130" y="6359712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6268" y="6377205"/>
            <a:ext cx="575732" cy="365125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3415AA6-F8D4-48D6-9354-4341DAA39891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800" b="1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60363" algn="l" defTabSz="85407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541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435100" indent="-3619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703388" indent="-2682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orient="horz" pos="414">
          <p15:clr>
            <a:srgbClr val="F26B43"/>
          </p15:clr>
        </p15:guide>
        <p15:guide id="3" pos="257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2242" y="6440000"/>
            <a:ext cx="12189759" cy="413373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916" y="159798"/>
            <a:ext cx="9038167" cy="60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8297" y="1016000"/>
            <a:ext cx="1123540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8318" y="6433980"/>
            <a:ext cx="496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AC4490-7E4F-4277-95D2-2442A8FED12D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532" y="838614"/>
            <a:ext cx="11708936" cy="60959"/>
          </a:xfrm>
          <a:prstGeom prst="rect">
            <a:avLst/>
          </a:prstGeom>
          <a:gradFill rotWithShape="0">
            <a:gsLst>
              <a:gs pos="50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686" y="6433980"/>
            <a:ext cx="27347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3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 baseline="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33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96">
          <p15:clr>
            <a:srgbClr val="F26B43"/>
          </p15:clr>
        </p15:guide>
        <p15:guide id="3" orient="horz" pos="527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3906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02">
          <p15:clr>
            <a:srgbClr val="F26B43"/>
          </p15:clr>
        </p15:guide>
        <p15:guide id="8" pos="737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03412" y="24523"/>
            <a:ext cx="11403652" cy="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935470"/>
            <a:ext cx="10972800" cy="522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 flipV="1">
            <a:off x="264848" y="763082"/>
            <a:ext cx="11687803" cy="60959"/>
          </a:xfrm>
          <a:prstGeom prst="rect">
            <a:avLst/>
          </a:prstGeom>
          <a:gradFill rotWithShape="0">
            <a:gsLst>
              <a:gs pos="56000">
                <a:srgbClr val="3333FF"/>
              </a:gs>
              <a:gs pos="0">
                <a:srgbClr val="00206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110" y="6254348"/>
            <a:ext cx="1220404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5122863" y="6359093"/>
            <a:ext cx="25571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Highly  Confidential</a:t>
            </a:r>
            <a:endParaRPr lang="zh-TW" altLang="en-US" sz="200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 userDrawn="1"/>
        </p:nvSpPr>
        <p:spPr bwMode="auto">
          <a:xfrm>
            <a:off x="9349684" y="6359093"/>
            <a:ext cx="224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000">
                <a:solidFill>
                  <a:srgbClr val="A6A6A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www.miis.com.tw</a:t>
            </a:r>
            <a:endParaRPr lang="zh-TW" altLang="en-US" sz="2000">
              <a:solidFill>
                <a:srgbClr val="A6A6A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11717104" y="63744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DA35B64-D98B-4C43-BD49-2969CB4231E8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8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Font typeface="+mj-lt"/>
        <a:buAutoNum type="arabicPeriod"/>
        <a:defRPr sz="2800" kern="1200">
          <a:solidFill>
            <a:srgbClr val="000099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1pPr>
      <a:lvl2pPr marL="720725" indent="-358775" algn="l" defTabSz="854075" rtl="0" eaLnBrk="0" fontAlgn="base" hangingPunct="0">
        <a:spcBef>
          <a:spcPct val="20000"/>
        </a:spcBef>
        <a:spcAft>
          <a:spcPct val="0"/>
        </a:spcAft>
        <a:buFont typeface="+mj-lt"/>
        <a:buAutoNum type="arabicParenR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2pPr>
      <a:lvl3pPr marL="1073150" indent="-361950" algn="l" rtl="0" eaLnBrk="0" fontAlgn="base" hangingPunct="0">
        <a:spcBef>
          <a:spcPct val="20000"/>
        </a:spcBef>
        <a:spcAft>
          <a:spcPct val="0"/>
        </a:spcAft>
        <a:buSzPct val="100000"/>
        <a:buFont typeface="+mj-lt"/>
        <a:buAutoNum type="alphaLcParenR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3pPr>
      <a:lvl4pPr marL="1258888" indent="-2778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4pPr>
      <a:lvl5pPr marL="1527175" indent="-2746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1588" y="6440488"/>
            <a:ext cx="12190412" cy="412750"/>
          </a:xfrm>
          <a:prstGeom prst="rect">
            <a:avLst/>
          </a:prstGeom>
          <a:gradFill>
            <a:gsLst>
              <a:gs pos="0">
                <a:srgbClr val="002060"/>
              </a:gs>
              <a:gs pos="48000">
                <a:srgbClr val="3333FF"/>
              </a:gs>
              <a:gs pos="94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2667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Medical</a:t>
            </a:r>
            <a:r>
              <a:rPr lang="en-US" altLang="zh-TW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Imaging Innovation Solution Provider</a:t>
            </a:r>
            <a:r>
              <a:rPr lang="zh-TW" altLang="en-US" sz="2400" b="1">
                <a:solidFill>
                  <a:prstClr val="white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576388" y="160338"/>
            <a:ext cx="90392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77838" y="1016000"/>
            <a:ext cx="11236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77650" y="6434138"/>
            <a:ext cx="496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7A1754-D04C-4C2D-81F4-688A15E749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24"/>
          <p:cNvSpPr>
            <a:spLocks noChangeArrowheads="1"/>
          </p:cNvSpPr>
          <p:nvPr userDrawn="1"/>
        </p:nvSpPr>
        <p:spPr bwMode="auto">
          <a:xfrm flipV="1">
            <a:off x="241300" y="838200"/>
            <a:ext cx="11709400" cy="61913"/>
          </a:xfrm>
          <a:prstGeom prst="rect">
            <a:avLst/>
          </a:prstGeom>
          <a:gradFill rotWithShape="0">
            <a:gsLst>
              <a:gs pos="0">
                <a:srgbClr val="002060"/>
              </a:gs>
              <a:gs pos="50000">
                <a:srgbClr val="33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文字方塊 10"/>
          <p:cNvSpPr txBox="1">
            <a:spLocks noChangeArrowheads="1"/>
          </p:cNvSpPr>
          <p:nvPr userDrawn="1"/>
        </p:nvSpPr>
        <p:spPr bwMode="auto">
          <a:xfrm>
            <a:off x="9312275" y="6434138"/>
            <a:ext cx="27352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2133" i="1">
                <a:solidFill>
                  <a:srgbClr val="C00000"/>
                </a:solidFill>
              </a:rPr>
              <a:t>Highest confidential</a:t>
            </a:r>
            <a:endParaRPr lang="zh-TW" altLang="en-US" sz="2133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標楷體" pitchFamily="65" charset="-120"/>
          <a:cs typeface="Arial" charset="0"/>
        </a:defRPr>
      </a:lvl5pPr>
      <a:lvl6pPr marL="609585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1219170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828754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2438339" algn="ctr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455613" indent="-4556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1pPr>
      <a:lvl2pPr marL="989013" indent="-3794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2pPr>
      <a:lvl3pPr marL="1522413" indent="-303213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3pPr>
      <a:lvl4pPr marL="21320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4pPr>
      <a:lvl5pPr marL="2741613" indent="-3032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itchFamily="18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8257" y="6180781"/>
            <a:ext cx="524943" cy="5104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872" y="6114685"/>
            <a:ext cx="782206" cy="4169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551" y="6127641"/>
            <a:ext cx="679095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5682" y="6127641"/>
            <a:ext cx="740038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5188" y="6040016"/>
            <a:ext cx="641610" cy="8179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圖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94" y="6125008"/>
            <a:ext cx="859403" cy="648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77" y="6280221"/>
            <a:ext cx="939322" cy="311602"/>
          </a:xfrm>
          <a:prstGeom prst="rect">
            <a:avLst/>
          </a:prstGeom>
          <a:noFill/>
        </p:spPr>
      </p:pic>
      <p:sp>
        <p:nvSpPr>
          <p:cNvPr id="16" name="文字方塊 10"/>
          <p:cNvSpPr txBox="1">
            <a:spLocks noChangeArrowheads="1"/>
          </p:cNvSpPr>
          <p:nvPr/>
        </p:nvSpPr>
        <p:spPr bwMode="auto">
          <a:xfrm>
            <a:off x="2158063" y="1848599"/>
            <a:ext cx="78758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1"/>
                </a:solidFill>
                <a:latin typeface="Arial" charset="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FW/SW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Weekly </a:t>
            </a: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Report-W923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3830594" y="4653355"/>
            <a:ext cx="4530812" cy="76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000" b="1" dirty="0" smtClean="0">
                <a:solidFill>
                  <a:srgbClr val="16417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Peter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16417D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417D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2019/06/27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467" y="6117210"/>
            <a:ext cx="782206" cy="5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Tasks &amp; Follow-up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87656" y="1016000"/>
            <a:ext cx="11222038" cy="51187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當週工作事項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</a:t>
            </a:r>
          </a:p>
          <a:p>
            <a:pPr lvl="2"/>
            <a:r>
              <a:rPr lang="zh-TW" altLang="en-US" dirty="0" smtClean="0"/>
              <a:t>增修最新作業軟體，使用工具</a:t>
            </a:r>
            <a:r>
              <a:rPr lang="en-US" altLang="zh-TW" dirty="0" err="1" smtClean="0"/>
              <a:t>JetPack</a:t>
            </a:r>
            <a:r>
              <a:rPr lang="en-US" altLang="zh-TW" dirty="0" smtClean="0"/>
              <a:t> 4.2</a:t>
            </a:r>
          </a:p>
          <a:p>
            <a:pPr lvl="1"/>
            <a:r>
              <a:rPr lang="en-US" altLang="zh-TW" dirty="0" err="1" smtClean="0"/>
              <a:t>Jeson</a:t>
            </a:r>
            <a:r>
              <a:rPr lang="en-US" altLang="zh-TW" dirty="0" smtClean="0"/>
              <a:t> Tx2 </a:t>
            </a:r>
            <a:r>
              <a:rPr lang="zh-TW" altLang="en-US" dirty="0" smtClean="0"/>
              <a:t>硬體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自製</a:t>
            </a:r>
            <a:r>
              <a:rPr lang="en-US" altLang="zh-TW" dirty="0" smtClean="0"/>
              <a:t>USB</a:t>
            </a:r>
            <a:r>
              <a:rPr lang="zh-TW" altLang="en-US" dirty="0" smtClean="0"/>
              <a:t>無法使用，嘗試電源配置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USB</a:t>
            </a:r>
            <a:r>
              <a:rPr lang="zh-TW" altLang="en-US" dirty="0" smtClean="0"/>
              <a:t>裝置擴充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研究使用方法</a:t>
            </a:r>
            <a:endParaRPr lang="en-US" altLang="zh-TW" dirty="0" smtClean="0"/>
          </a:p>
          <a:p>
            <a:r>
              <a:rPr lang="en-US" altLang="zh-TW" dirty="0" smtClean="0"/>
              <a:t>Follow up</a:t>
            </a:r>
          </a:p>
          <a:p>
            <a:pPr lvl="1"/>
            <a:r>
              <a:rPr lang="en-US" altLang="zh-TW" dirty="0" err="1" smtClean="0"/>
              <a:t>Jeson</a:t>
            </a:r>
            <a:r>
              <a:rPr lang="en-US" altLang="zh-TW" dirty="0" smtClean="0"/>
              <a:t> Tx2</a:t>
            </a:r>
          </a:p>
          <a:p>
            <a:pPr lvl="2"/>
            <a:r>
              <a:rPr lang="en-US" altLang="zh-TW" dirty="0" err="1" smtClean="0"/>
              <a:t>Tensorflow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框病徵模型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F99B99-75B2-4FDE-9E44-C2764656A44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4797218"/>
            <a:ext cx="5419725" cy="122872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USB</a:t>
            </a:r>
            <a:r>
              <a:rPr lang="zh-TW" altLang="en-US" dirty="0" smtClean="0"/>
              <a:t>電壓配置問題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57" y="1179869"/>
            <a:ext cx="6096000" cy="2191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4850" lvl="1" defTabSz="854075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6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USB  </a:t>
            </a:r>
            <a:endParaRPr lang="en-US" altLang="zh-TW" sz="26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增修最新作業軟體，使用工具</a:t>
            </a:r>
            <a:r>
              <a:rPr lang="en-US" altLang="zh-TW" sz="2400" dirty="0" err="1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JetPack</a:t>
            </a:r>
            <a:r>
              <a:rPr lang="en-US" altLang="zh-TW" sz="2400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4.2</a:t>
            </a: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  <a:p>
            <a:pPr marL="1054100" lvl="2" indent="-342900" fontAlgn="base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TW" altLang="en-US" sz="2400" dirty="0" smtClean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itchFamily="18" charset="0"/>
              </a:rPr>
              <a:t>修改為動</a:t>
            </a:r>
            <a:endParaRPr lang="en-US" altLang="zh-TW" sz="2400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254" y="1502731"/>
            <a:ext cx="6038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116" y="1443741"/>
            <a:ext cx="5867400" cy="30003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30755" y="1443741"/>
            <a:ext cx="1509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tx2 costume</a:t>
            </a:r>
          </a:p>
        </p:txBody>
      </p:sp>
      <p:sp>
        <p:nvSpPr>
          <p:cNvPr id="8" name="矩形 7"/>
          <p:cNvSpPr/>
          <p:nvPr/>
        </p:nvSpPr>
        <p:spPr>
          <a:xfrm>
            <a:off x="1030755" y="5543397"/>
            <a:ext cx="570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vdd-lv8 voltage operation not allowed tx2 costume</a:t>
            </a:r>
          </a:p>
        </p:txBody>
      </p:sp>
      <p:sp>
        <p:nvSpPr>
          <p:cNvPr id="9" name="矩形 8"/>
          <p:cNvSpPr/>
          <p:nvPr/>
        </p:nvSpPr>
        <p:spPr>
          <a:xfrm>
            <a:off x="1030755" y="4809091"/>
            <a:ext cx="370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sdhci-tegra 3440000 tx2 auvidea</a:t>
            </a:r>
          </a:p>
        </p:txBody>
      </p:sp>
    </p:spTree>
    <p:extLst>
      <p:ext uri="{BB962C8B-B14F-4D97-AF65-F5344CB8AC3E}">
        <p14:creationId xmlns:p14="http://schemas.microsoft.com/office/powerpoint/2010/main" val="3155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DR</a:t>
            </a:r>
            <a:r>
              <a:rPr lang="zh-TW" altLang="en-US" dirty="0" smtClean="0"/>
              <a:t>分期模型測試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 : </a:t>
            </a:r>
            <a:r>
              <a:rPr lang="zh-TW" altLang="en-US" dirty="0" smtClean="0"/>
              <a:t>約</a:t>
            </a:r>
            <a:r>
              <a:rPr lang="en-US" altLang="zh-TW" dirty="0" smtClean="0"/>
              <a:t>3.8GB(</a:t>
            </a:r>
            <a:r>
              <a:rPr lang="zh-TW" altLang="en-US" dirty="0" smtClean="0"/>
              <a:t>作業系統待機時佔</a:t>
            </a:r>
            <a:r>
              <a:rPr lang="en-US" altLang="zh-TW" dirty="0" smtClean="0"/>
              <a:t>1.4GB)</a:t>
            </a:r>
          </a:p>
          <a:p>
            <a:pPr lvl="1"/>
            <a:r>
              <a:rPr lang="zh-TW" altLang="en-US" dirty="0" smtClean="0"/>
              <a:t>執行時間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預載模型，一張影像約</a:t>
            </a:r>
            <a:r>
              <a:rPr lang="en-US" altLang="zh-TW" dirty="0" smtClean="0"/>
              <a:t>3~4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執行時電流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1.6~2A</a:t>
            </a:r>
            <a:endParaRPr lang="en-US" altLang="zh-TW" dirty="0"/>
          </a:p>
          <a:p>
            <a:pPr lvl="1"/>
            <a:r>
              <a:rPr lang="zh-TW" altLang="en-US" dirty="0" smtClean="0"/>
              <a:t>總</a:t>
            </a:r>
            <a:r>
              <a:rPr lang="zh-TW" altLang="en-US" dirty="0"/>
              <a:t>結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 執行效能與</a:t>
            </a:r>
            <a:r>
              <a:rPr lang="en-US" altLang="zh-TW" dirty="0" smtClean="0"/>
              <a:t>Tx2</a:t>
            </a:r>
            <a:r>
              <a:rPr lang="zh-TW" altLang="en-US" dirty="0" smtClean="0"/>
              <a:t>相近，但是較不穩定，容易當機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memory</a:t>
            </a:r>
            <a:r>
              <a:rPr lang="zh-TW" altLang="en-US" dirty="0" smtClean="0"/>
              <a:t>嚴重不足，只跑分期模型就將記憶體佔滿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雖然提供</a:t>
            </a:r>
            <a:r>
              <a:rPr lang="en-US" altLang="zh-TW" dirty="0" smtClean="0"/>
              <a:t>micro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usb</a:t>
            </a:r>
            <a:r>
              <a:rPr lang="zh-TW" altLang="en-US" dirty="0" smtClean="0"/>
              <a:t>供電，但執行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模型會當機，</a:t>
            </a:r>
            <a:r>
              <a:rPr lang="zh-TW" altLang="en-US" dirty="0"/>
              <a:t>因為供電最高只到</a:t>
            </a:r>
            <a:r>
              <a:rPr lang="en-US" altLang="zh-TW" dirty="0" smtClean="0"/>
              <a:t>2A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15AA6-F8D4-48D6-9354-4341DAA39891}" type="slidenum"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Jetson </a:t>
            </a:r>
            <a:r>
              <a:rPr lang="en-US" altLang="zh-TW" dirty="0" err="1" smtClean="0"/>
              <a:t>nano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913210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0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B050"/>
          </a:solidFill>
          <a:headEnd type="arrow"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3.xml><?xml version="1.0" encoding="utf-8"?>
<a:theme xmlns:a="http://schemas.openxmlformats.org/drawingml/2006/main" name="1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15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1.xml><?xml version="1.0" encoding="utf-8"?>
<a:theme xmlns:a="http://schemas.openxmlformats.org/drawingml/2006/main" name="1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3.xml><?xml version="1.0" encoding="utf-8"?>
<a:theme xmlns:a="http://schemas.openxmlformats.org/drawingml/2006/main" name="2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4.xml><?xml version="1.0" encoding="utf-8"?>
<a:theme xmlns:a="http://schemas.openxmlformats.org/drawingml/2006/main" name="2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28.xml><?xml version="1.0" encoding="utf-8"?>
<a:theme xmlns:a="http://schemas.openxmlformats.org/drawingml/2006/main" name="2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31.xml><?xml version="1.0" encoding="utf-8"?>
<a:theme xmlns:a="http://schemas.openxmlformats.org/drawingml/2006/main" name="2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3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3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3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3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3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39.xml><?xml version="1.0" encoding="utf-8"?>
<a:theme xmlns:a="http://schemas.openxmlformats.org/drawingml/2006/main" name="3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.xml><?xml version="1.0" encoding="utf-8"?>
<a:theme xmlns:a="http://schemas.openxmlformats.org/drawingml/2006/main" name="3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3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iS_1.potx" id="{F986ABA5-F600-4C0C-A009-9B77E43A465A}" vid="{BC3D6AFF-3172-432D-8264-C7B15BFCF6BF}"/>
    </a:ext>
  </a:extLst>
</a:theme>
</file>

<file path=ppt/theme/theme41.xml><?xml version="1.0" encoding="utf-8"?>
<a:theme xmlns:a="http://schemas.openxmlformats.org/drawingml/2006/main" name="3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4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3.xml><?xml version="1.0" encoding="utf-8"?>
<a:theme xmlns:a="http://schemas.openxmlformats.org/drawingml/2006/main" name="4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Microsoft JhengHei UI"/>
        <a:ea typeface="微軟正黑體"/>
        <a:cs typeface=""/>
      </a:majorFont>
      <a:minorFont>
        <a:latin typeface="Microsoft JhengHei U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4.xml><?xml version="1.0" encoding="utf-8"?>
<a:theme xmlns:a="http://schemas.openxmlformats.org/drawingml/2006/main" name="4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7.xml><?xml version="1.0" encoding="utf-8"?>
<a:theme xmlns:a="http://schemas.openxmlformats.org/drawingml/2006/main" name="4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0816_MiiS簡報格式.potx" id="{B471521E-03EE-4A1A-A986-3E10628CAB46}" vid="{A9832716-FFFE-477C-989D-1DB36234031B}"/>
    </a:ext>
  </a:extLst>
</a:theme>
</file>

<file path=ppt/theme/theme48.xml><?xml version="1.0" encoding="utf-8"?>
<a:theme xmlns:a="http://schemas.openxmlformats.org/drawingml/2006/main" name="4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EE684C32-89BE-43C4-BD98-D0BF3DA52DD0}" vid="{64E874DC-E5D6-4727-91BA-0C23C09D5622}"/>
    </a:ext>
  </a:extLst>
</a:theme>
</file>

<file path=ppt/theme/theme7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標楷_Time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MiiS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160816_MiiS簡報格式</Template>
  <TotalTime>27648</TotalTime>
  <Words>188</Words>
  <Application>Microsoft Office PowerPoint</Application>
  <PresentationFormat>寬螢幕</PresentationFormat>
  <Paragraphs>39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48</vt:i4>
      </vt:variant>
      <vt:variant>
        <vt:lpstr>投影片標題</vt:lpstr>
      </vt:variant>
      <vt:variant>
        <vt:i4>5</vt:i4>
      </vt:variant>
    </vt:vector>
  </HeadingPairs>
  <TitlesOfParts>
    <vt:vector size="63" baseType="lpstr">
      <vt:lpstr>Arial Unicode MS</vt:lpstr>
      <vt:lpstr>Microsoft JhengHei UI</vt:lpstr>
      <vt:lpstr>微軟正黑體</vt:lpstr>
      <vt:lpstr>新細明體</vt:lpstr>
      <vt:lpstr>標楷體</vt:lpstr>
      <vt:lpstr>標楷體</vt:lpstr>
      <vt:lpstr>Arial</vt:lpstr>
      <vt:lpstr>Calibri</vt:lpstr>
      <vt:lpstr>Times New Roman</vt:lpstr>
      <vt:lpstr>Wingdings</vt:lpstr>
      <vt:lpstr>自訂設計</vt:lpstr>
      <vt:lpstr>1_自訂設計</vt:lpstr>
      <vt:lpstr>2_自訂設計</vt:lpstr>
      <vt:lpstr>38_自訂設計</vt:lpstr>
      <vt:lpstr>3_自訂設計</vt:lpstr>
      <vt:lpstr>佈景主題1</vt:lpstr>
      <vt:lpstr>4_自訂設計</vt:lpstr>
      <vt:lpstr>5_自訂設計</vt:lpstr>
      <vt:lpstr>7_自訂設計</vt:lpstr>
      <vt:lpstr>6_自訂設計</vt:lpstr>
      <vt:lpstr>8_自訂設計</vt:lpstr>
      <vt:lpstr>9_自訂設計</vt:lpstr>
      <vt:lpstr>12_自訂設計</vt:lpstr>
      <vt:lpstr>10_自訂設計</vt:lpstr>
      <vt:lpstr>11_自訂設計</vt:lpstr>
      <vt:lpstr>13_自訂設計</vt:lpstr>
      <vt:lpstr>14_自訂設計</vt:lpstr>
      <vt:lpstr>15_自訂設計</vt:lpstr>
      <vt:lpstr>16_自訂設計</vt:lpstr>
      <vt:lpstr>17_自訂設計</vt:lpstr>
      <vt:lpstr>18_自訂設計</vt:lpstr>
      <vt:lpstr>19_自訂設計</vt:lpstr>
      <vt:lpstr>20_自訂設計</vt:lpstr>
      <vt:lpstr>21_自訂設計</vt:lpstr>
      <vt:lpstr>22_自訂設計</vt:lpstr>
      <vt:lpstr>23_自訂設計</vt:lpstr>
      <vt:lpstr>24_自訂設計</vt:lpstr>
      <vt:lpstr>25_自訂設計</vt:lpstr>
      <vt:lpstr>26_自訂設計</vt:lpstr>
      <vt:lpstr>27_自訂設計</vt:lpstr>
      <vt:lpstr>28_自訂設計</vt:lpstr>
      <vt:lpstr>29_自訂設計</vt:lpstr>
      <vt:lpstr>30_自訂設計</vt:lpstr>
      <vt:lpstr>31_自訂設計</vt:lpstr>
      <vt:lpstr>32_自訂設計</vt:lpstr>
      <vt:lpstr>33_自訂設計</vt:lpstr>
      <vt:lpstr>34_自訂設計</vt:lpstr>
      <vt:lpstr>35_自訂設計</vt:lpstr>
      <vt:lpstr>36_自訂設計</vt:lpstr>
      <vt:lpstr>37_自訂設計</vt:lpstr>
      <vt:lpstr>39_自訂設計</vt:lpstr>
      <vt:lpstr>40_自訂設計</vt:lpstr>
      <vt:lpstr>41_自訂設計</vt:lpstr>
      <vt:lpstr>42_自訂設計</vt:lpstr>
      <vt:lpstr>Office 佈景主題</vt:lpstr>
      <vt:lpstr>43_自訂設計</vt:lpstr>
      <vt:lpstr>44_自訂設計</vt:lpstr>
      <vt:lpstr>45_自訂設計</vt:lpstr>
      <vt:lpstr>PowerPoint 簡報</vt:lpstr>
      <vt:lpstr>Tasks &amp; Follow-up</vt:lpstr>
      <vt:lpstr>USB電壓配置問題</vt:lpstr>
      <vt:lpstr>PowerPoint 簡報</vt:lpstr>
      <vt:lpstr>Jetson nano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Brian Kang</dc:creator>
  <cp:lastModifiedBy>Peter Lin(林宇謙)</cp:lastModifiedBy>
  <cp:revision>1612</cp:revision>
  <dcterms:created xsi:type="dcterms:W3CDTF">2016-11-13T17:27:58Z</dcterms:created>
  <dcterms:modified xsi:type="dcterms:W3CDTF">2019-06-24T08:35:35Z</dcterms:modified>
</cp:coreProperties>
</file>