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263" r:id="rId4"/>
    <p:sldId id="265" r:id="rId5"/>
    <p:sldId id="276" r:id="rId6"/>
    <p:sldId id="264" r:id="rId7"/>
    <p:sldId id="266" r:id="rId8"/>
    <p:sldId id="288" r:id="rId9"/>
    <p:sldId id="282" r:id="rId10"/>
    <p:sldId id="268" r:id="rId11"/>
    <p:sldId id="269" r:id="rId12"/>
    <p:sldId id="291" r:id="rId13"/>
    <p:sldId id="260" r:id="rId14"/>
    <p:sldId id="270" r:id="rId15"/>
    <p:sldId id="290" r:id="rId16"/>
    <p:sldId id="293" r:id="rId17"/>
    <p:sldId id="294" r:id="rId18"/>
    <p:sldId id="299" r:id="rId19"/>
    <p:sldId id="300" r:id="rId20"/>
    <p:sldId id="301" r:id="rId21"/>
    <p:sldId id="302" r:id="rId22"/>
    <p:sldId id="283" r:id="rId23"/>
    <p:sldId id="285" r:id="rId24"/>
    <p:sldId id="289" r:id="rId25"/>
    <p:sldId id="303" r:id="rId26"/>
    <p:sldId id="292" r:id="rId27"/>
    <p:sldId id="286" r:id="rId28"/>
    <p:sldId id="261" r:id="rId29"/>
    <p:sldId id="262" r:id="rId3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25" d="100"/>
          <a:sy n="125" d="100"/>
        </p:scale>
        <p:origin x="2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11EAE-11AE-4E53-B7F5-21554712CB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0"/>
      <dgm:spPr/>
    </dgm:pt>
    <dgm:pt modelId="{EB884A3B-DB19-4744-8652-91F7466158A0}" type="pres">
      <dgm:prSet presAssocID="{7F411EAE-11AE-4E53-B7F5-21554712CB15}" presName="CompostProcess" presStyleCnt="0">
        <dgm:presLayoutVars>
          <dgm:dir/>
          <dgm:resizeHandles val="exact"/>
        </dgm:presLayoutVars>
      </dgm:prSet>
      <dgm:spPr/>
    </dgm:pt>
    <dgm:pt modelId="{50E8D49E-9C4B-463E-93F4-F6DC0945A5B5}" type="pres">
      <dgm:prSet presAssocID="{7F411EAE-11AE-4E53-B7F5-21554712CB15}" presName="arrow" presStyleLbl="bgShp" presStyleIdx="0" presStyleCnt="1" custLinFactNeighborX="5551"/>
      <dgm:spPr/>
    </dgm:pt>
    <dgm:pt modelId="{A9CD6124-AAFC-4CF6-91C2-8A9DBF1DD5AC}" type="pres">
      <dgm:prSet presAssocID="{7F411EAE-11AE-4E53-B7F5-21554712CB15}" presName="linearProcess" presStyleCnt="0"/>
      <dgm:spPr/>
    </dgm:pt>
  </dgm:ptLst>
  <dgm:cxnLst>
    <dgm:cxn modelId="{05CD8848-0F31-4676-B59E-98925ADC529C}" type="presOf" srcId="{7F411EAE-11AE-4E53-B7F5-21554712CB15}" destId="{EB884A3B-DB19-4744-8652-91F7466158A0}" srcOrd="0" destOrd="0" presId="urn:microsoft.com/office/officeart/2005/8/layout/hProcess9"/>
    <dgm:cxn modelId="{C7E478BA-61FD-46AF-AF87-06D2195ADB71}" type="presParOf" srcId="{EB884A3B-DB19-4744-8652-91F7466158A0}" destId="{50E8D49E-9C4B-463E-93F4-F6DC0945A5B5}" srcOrd="0" destOrd="0" presId="urn:microsoft.com/office/officeart/2005/8/layout/hProcess9"/>
    <dgm:cxn modelId="{8EDC2421-00DD-4E55-858A-AA216F4D1CBF}" type="presParOf" srcId="{EB884A3B-DB19-4744-8652-91F7466158A0}" destId="{A9CD6124-AAFC-4CF6-91C2-8A9DBF1DD5AC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E42BA-A584-4B27-A7A2-6A19CAF522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3B708BE-7A72-4855-82AC-2CFC84EABA9E}">
      <dgm:prSet phldrT="[文字]" custT="1"/>
      <dgm:spPr/>
      <dgm:t>
        <a:bodyPr/>
        <a:lstStyle/>
        <a:p>
          <a:r>
            <a:rPr lang="en-US" sz="2000" dirty="0"/>
            <a:t>Data</a:t>
          </a:r>
        </a:p>
        <a:p>
          <a:r>
            <a:rPr lang="en-US" sz="2000" dirty="0"/>
            <a:t>Retrieval</a:t>
          </a:r>
        </a:p>
      </dgm:t>
    </dgm:pt>
    <dgm:pt modelId="{649EEEC7-1588-4C30-B12F-538F476BC605}" type="parTrans" cxnId="{D790102E-B9C5-472A-84ED-185B105D5DB9}">
      <dgm:prSet/>
      <dgm:spPr/>
      <dgm:t>
        <a:bodyPr/>
        <a:lstStyle/>
        <a:p>
          <a:endParaRPr lang="en-US"/>
        </a:p>
      </dgm:t>
    </dgm:pt>
    <dgm:pt modelId="{9F95CA74-D58A-4A3E-BC20-B25680FCF83D}" type="sibTrans" cxnId="{D790102E-B9C5-472A-84ED-185B105D5DB9}">
      <dgm:prSet/>
      <dgm:spPr/>
      <dgm:t>
        <a:bodyPr/>
        <a:lstStyle/>
        <a:p>
          <a:endParaRPr lang="en-US"/>
        </a:p>
      </dgm:t>
    </dgm:pt>
    <dgm:pt modelId="{5D6058A6-EF6D-48C6-9DEB-376E75EE61FD}">
      <dgm:prSet phldrT="[文字]" custT="1"/>
      <dgm:spPr/>
      <dgm:t>
        <a:bodyPr/>
        <a:lstStyle/>
        <a:p>
          <a:r>
            <a:rPr lang="en-US" sz="2000" dirty="0"/>
            <a:t>Pre-processing</a:t>
          </a:r>
        </a:p>
      </dgm:t>
    </dgm:pt>
    <dgm:pt modelId="{15567F39-C872-47E3-989B-54D35FDB9F95}" type="parTrans" cxnId="{91BF6030-71B0-4A37-8834-C2FCFB544730}">
      <dgm:prSet/>
      <dgm:spPr/>
      <dgm:t>
        <a:bodyPr/>
        <a:lstStyle/>
        <a:p>
          <a:endParaRPr lang="en-US"/>
        </a:p>
      </dgm:t>
    </dgm:pt>
    <dgm:pt modelId="{94B2BE96-0B3F-49E4-B77A-618399C43AAE}" type="sibTrans" cxnId="{91BF6030-71B0-4A37-8834-C2FCFB544730}">
      <dgm:prSet/>
      <dgm:spPr/>
      <dgm:t>
        <a:bodyPr/>
        <a:lstStyle/>
        <a:p>
          <a:endParaRPr lang="en-US"/>
        </a:p>
      </dgm:t>
    </dgm:pt>
    <dgm:pt modelId="{E95777B6-12B3-4DEE-A750-C45B07946F84}">
      <dgm:prSet phldrT="[文字]" custT="1"/>
      <dgm:spPr/>
      <dgm:t>
        <a:bodyPr/>
        <a:lstStyle/>
        <a:p>
          <a:r>
            <a:rPr lang="en-US" sz="2000" dirty="0"/>
            <a:t>Tokenization</a:t>
          </a:r>
        </a:p>
      </dgm:t>
    </dgm:pt>
    <dgm:pt modelId="{D779A780-B3BA-4820-B474-2A2EF040D779}" type="parTrans" cxnId="{7E0D5DFD-6922-4BDB-8E2E-D9772930A249}">
      <dgm:prSet/>
      <dgm:spPr/>
      <dgm:t>
        <a:bodyPr/>
        <a:lstStyle/>
        <a:p>
          <a:endParaRPr lang="en-US"/>
        </a:p>
      </dgm:t>
    </dgm:pt>
    <dgm:pt modelId="{30D5D7F9-0362-445D-853A-0E41F8810D2F}" type="sibTrans" cxnId="{7E0D5DFD-6922-4BDB-8E2E-D9772930A249}">
      <dgm:prSet/>
      <dgm:spPr/>
      <dgm:t>
        <a:bodyPr/>
        <a:lstStyle/>
        <a:p>
          <a:endParaRPr lang="en-US"/>
        </a:p>
      </dgm:t>
    </dgm:pt>
    <dgm:pt modelId="{9B7BB23B-63E3-476E-A371-EEBCCEA6D055}">
      <dgm:prSet phldrT="[文字]" custT="1"/>
      <dgm:spPr/>
      <dgm:t>
        <a:bodyPr/>
        <a:lstStyle/>
        <a:p>
          <a:r>
            <a:rPr lang="en-US" sz="2000" dirty="0"/>
            <a:t>Stemming</a:t>
          </a:r>
        </a:p>
      </dgm:t>
    </dgm:pt>
    <dgm:pt modelId="{FE26048B-ABB2-4FEF-A29F-65E27E5572E4}" type="parTrans" cxnId="{DB98F5FF-E771-480B-9DC8-2C2F8B9C3909}">
      <dgm:prSet/>
      <dgm:spPr/>
      <dgm:t>
        <a:bodyPr/>
        <a:lstStyle/>
        <a:p>
          <a:endParaRPr lang="en-US"/>
        </a:p>
      </dgm:t>
    </dgm:pt>
    <dgm:pt modelId="{8E5473BD-382F-4461-94DE-158C35B0CF41}" type="sibTrans" cxnId="{DB98F5FF-E771-480B-9DC8-2C2F8B9C3909}">
      <dgm:prSet/>
      <dgm:spPr/>
      <dgm:t>
        <a:bodyPr/>
        <a:lstStyle/>
        <a:p>
          <a:endParaRPr lang="en-US"/>
        </a:p>
      </dgm:t>
    </dgm:pt>
    <dgm:pt modelId="{10436CB4-8476-43F0-906B-0300FB748FFE}" type="pres">
      <dgm:prSet presAssocID="{333E42BA-A584-4B27-A7A2-6A19CAF52261}" presName="CompostProcess" presStyleCnt="0">
        <dgm:presLayoutVars>
          <dgm:dir/>
          <dgm:resizeHandles val="exact"/>
        </dgm:presLayoutVars>
      </dgm:prSet>
      <dgm:spPr/>
    </dgm:pt>
    <dgm:pt modelId="{C459167D-D32E-4263-B370-ECEBEDF446A8}" type="pres">
      <dgm:prSet presAssocID="{333E42BA-A584-4B27-A7A2-6A19CAF52261}" presName="arrow" presStyleLbl="bgShp" presStyleIdx="0" presStyleCnt="1" custLinFactNeighborX="6460" custLinFactNeighborY="-13136"/>
      <dgm:spPr/>
    </dgm:pt>
    <dgm:pt modelId="{71BFDA92-4C2E-4396-B552-D50A62752F66}" type="pres">
      <dgm:prSet presAssocID="{333E42BA-A584-4B27-A7A2-6A19CAF52261}" presName="linearProcess" presStyleCnt="0"/>
      <dgm:spPr/>
    </dgm:pt>
    <dgm:pt modelId="{69B8389E-ADD6-431B-B2C5-3877E4C7FF3B}" type="pres">
      <dgm:prSet presAssocID="{53B708BE-7A72-4855-82AC-2CFC84EABA9E}" presName="textNode" presStyleLbl="node1" presStyleIdx="0" presStyleCnt="4">
        <dgm:presLayoutVars>
          <dgm:bulletEnabled val="1"/>
        </dgm:presLayoutVars>
      </dgm:prSet>
      <dgm:spPr/>
    </dgm:pt>
    <dgm:pt modelId="{5D0FB28F-2C89-43B5-A204-D3A143F5430C}" type="pres">
      <dgm:prSet presAssocID="{9F95CA74-D58A-4A3E-BC20-B25680FCF83D}" presName="sibTrans" presStyleCnt="0"/>
      <dgm:spPr/>
    </dgm:pt>
    <dgm:pt modelId="{2F158285-5CCD-4C7A-9513-F22C8D22DF98}" type="pres">
      <dgm:prSet presAssocID="{5D6058A6-EF6D-48C6-9DEB-376E75EE61FD}" presName="textNode" presStyleLbl="node1" presStyleIdx="1" presStyleCnt="4">
        <dgm:presLayoutVars>
          <dgm:bulletEnabled val="1"/>
        </dgm:presLayoutVars>
      </dgm:prSet>
      <dgm:spPr/>
    </dgm:pt>
    <dgm:pt modelId="{4891071D-606A-4B44-BE47-D58C86324DCA}" type="pres">
      <dgm:prSet presAssocID="{94B2BE96-0B3F-49E4-B77A-618399C43AAE}" presName="sibTrans" presStyleCnt="0"/>
      <dgm:spPr/>
    </dgm:pt>
    <dgm:pt modelId="{12035E6F-D073-48CF-B750-243C6C78565A}" type="pres">
      <dgm:prSet presAssocID="{E95777B6-12B3-4DEE-A750-C45B07946F84}" presName="textNode" presStyleLbl="node1" presStyleIdx="2" presStyleCnt="4">
        <dgm:presLayoutVars>
          <dgm:bulletEnabled val="1"/>
        </dgm:presLayoutVars>
      </dgm:prSet>
      <dgm:spPr/>
    </dgm:pt>
    <dgm:pt modelId="{52FEC7E5-7483-4554-BE8D-6293A5684D8D}" type="pres">
      <dgm:prSet presAssocID="{30D5D7F9-0362-445D-853A-0E41F8810D2F}" presName="sibTrans" presStyleCnt="0"/>
      <dgm:spPr/>
    </dgm:pt>
    <dgm:pt modelId="{36D860FB-2EF6-452F-881F-3AE92878FFE9}" type="pres">
      <dgm:prSet presAssocID="{9B7BB23B-63E3-476E-A371-EEBCCEA6D05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790102E-B9C5-472A-84ED-185B105D5DB9}" srcId="{333E42BA-A584-4B27-A7A2-6A19CAF52261}" destId="{53B708BE-7A72-4855-82AC-2CFC84EABA9E}" srcOrd="0" destOrd="0" parTransId="{649EEEC7-1588-4C30-B12F-538F476BC605}" sibTransId="{9F95CA74-D58A-4A3E-BC20-B25680FCF83D}"/>
    <dgm:cxn modelId="{91BF6030-71B0-4A37-8834-C2FCFB544730}" srcId="{333E42BA-A584-4B27-A7A2-6A19CAF52261}" destId="{5D6058A6-EF6D-48C6-9DEB-376E75EE61FD}" srcOrd="1" destOrd="0" parTransId="{15567F39-C872-47E3-989B-54D35FDB9F95}" sibTransId="{94B2BE96-0B3F-49E4-B77A-618399C43AAE}"/>
    <dgm:cxn modelId="{120CE747-6C35-41A4-8FE2-3F9C921AD119}" type="presOf" srcId="{53B708BE-7A72-4855-82AC-2CFC84EABA9E}" destId="{69B8389E-ADD6-431B-B2C5-3877E4C7FF3B}" srcOrd="0" destOrd="0" presId="urn:microsoft.com/office/officeart/2005/8/layout/hProcess9"/>
    <dgm:cxn modelId="{3CE1F193-D1D3-4C43-B22B-A66EE147DB92}" type="presOf" srcId="{333E42BA-A584-4B27-A7A2-6A19CAF52261}" destId="{10436CB4-8476-43F0-906B-0300FB748FFE}" srcOrd="0" destOrd="0" presId="urn:microsoft.com/office/officeart/2005/8/layout/hProcess9"/>
    <dgm:cxn modelId="{649476A4-2A55-416A-8FB7-81B318ED2CE4}" type="presOf" srcId="{E95777B6-12B3-4DEE-A750-C45B07946F84}" destId="{12035E6F-D073-48CF-B750-243C6C78565A}" srcOrd="0" destOrd="0" presId="urn:microsoft.com/office/officeart/2005/8/layout/hProcess9"/>
    <dgm:cxn modelId="{30ED99B1-0F9F-4330-AB42-1739FFAAFA2D}" type="presOf" srcId="{5D6058A6-EF6D-48C6-9DEB-376E75EE61FD}" destId="{2F158285-5CCD-4C7A-9513-F22C8D22DF98}" srcOrd="0" destOrd="0" presId="urn:microsoft.com/office/officeart/2005/8/layout/hProcess9"/>
    <dgm:cxn modelId="{B7BCDDBB-4858-497C-AEB8-496362840BF1}" type="presOf" srcId="{9B7BB23B-63E3-476E-A371-EEBCCEA6D055}" destId="{36D860FB-2EF6-452F-881F-3AE92878FFE9}" srcOrd="0" destOrd="0" presId="urn:microsoft.com/office/officeart/2005/8/layout/hProcess9"/>
    <dgm:cxn modelId="{7E0D5DFD-6922-4BDB-8E2E-D9772930A249}" srcId="{333E42BA-A584-4B27-A7A2-6A19CAF52261}" destId="{E95777B6-12B3-4DEE-A750-C45B07946F84}" srcOrd="2" destOrd="0" parTransId="{D779A780-B3BA-4820-B474-2A2EF040D779}" sibTransId="{30D5D7F9-0362-445D-853A-0E41F8810D2F}"/>
    <dgm:cxn modelId="{DB98F5FF-E771-480B-9DC8-2C2F8B9C3909}" srcId="{333E42BA-A584-4B27-A7A2-6A19CAF52261}" destId="{9B7BB23B-63E3-476E-A371-EEBCCEA6D055}" srcOrd="3" destOrd="0" parTransId="{FE26048B-ABB2-4FEF-A29F-65E27E5572E4}" sibTransId="{8E5473BD-382F-4461-94DE-158C35B0CF41}"/>
    <dgm:cxn modelId="{6EFF6657-DC3D-442A-A2D9-9DA6DA264241}" type="presParOf" srcId="{10436CB4-8476-43F0-906B-0300FB748FFE}" destId="{C459167D-D32E-4263-B370-ECEBEDF446A8}" srcOrd="0" destOrd="0" presId="urn:microsoft.com/office/officeart/2005/8/layout/hProcess9"/>
    <dgm:cxn modelId="{C84C827E-D5BC-4A66-A318-4AA4E0C60F52}" type="presParOf" srcId="{10436CB4-8476-43F0-906B-0300FB748FFE}" destId="{71BFDA92-4C2E-4396-B552-D50A62752F66}" srcOrd="1" destOrd="0" presId="urn:microsoft.com/office/officeart/2005/8/layout/hProcess9"/>
    <dgm:cxn modelId="{056D531F-084B-467E-96E7-F8EEEA039BED}" type="presParOf" srcId="{71BFDA92-4C2E-4396-B552-D50A62752F66}" destId="{69B8389E-ADD6-431B-B2C5-3877E4C7FF3B}" srcOrd="0" destOrd="0" presId="urn:microsoft.com/office/officeart/2005/8/layout/hProcess9"/>
    <dgm:cxn modelId="{884C7432-54A0-4E1F-A0ED-43FC40C18946}" type="presParOf" srcId="{71BFDA92-4C2E-4396-B552-D50A62752F66}" destId="{5D0FB28F-2C89-43B5-A204-D3A143F5430C}" srcOrd="1" destOrd="0" presId="urn:microsoft.com/office/officeart/2005/8/layout/hProcess9"/>
    <dgm:cxn modelId="{AA600E6E-A023-4944-A19B-E77E4CAA515D}" type="presParOf" srcId="{71BFDA92-4C2E-4396-B552-D50A62752F66}" destId="{2F158285-5CCD-4C7A-9513-F22C8D22DF98}" srcOrd="2" destOrd="0" presId="urn:microsoft.com/office/officeart/2005/8/layout/hProcess9"/>
    <dgm:cxn modelId="{DC398318-9567-43CE-81CD-C6C7477D1161}" type="presParOf" srcId="{71BFDA92-4C2E-4396-B552-D50A62752F66}" destId="{4891071D-606A-4B44-BE47-D58C86324DCA}" srcOrd="3" destOrd="0" presId="urn:microsoft.com/office/officeart/2005/8/layout/hProcess9"/>
    <dgm:cxn modelId="{2736FC40-1E76-4496-80BF-C38D4508B967}" type="presParOf" srcId="{71BFDA92-4C2E-4396-B552-D50A62752F66}" destId="{12035E6F-D073-48CF-B750-243C6C78565A}" srcOrd="4" destOrd="0" presId="urn:microsoft.com/office/officeart/2005/8/layout/hProcess9"/>
    <dgm:cxn modelId="{F5A5B9FC-0D96-4EB4-BB0C-B602FEDFF881}" type="presParOf" srcId="{71BFDA92-4C2E-4396-B552-D50A62752F66}" destId="{52FEC7E5-7483-4554-BE8D-6293A5684D8D}" srcOrd="5" destOrd="0" presId="urn:microsoft.com/office/officeart/2005/8/layout/hProcess9"/>
    <dgm:cxn modelId="{D7E93A19-083B-479B-8027-EBDF4749D6CA}" type="presParOf" srcId="{71BFDA92-4C2E-4396-B552-D50A62752F66}" destId="{36D860FB-2EF6-452F-881F-3AE92878FFE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D49E-9C4B-463E-93F4-F6DC0945A5B5}">
      <dsp:nvSpPr>
        <dsp:cNvPr id="0" name=""/>
        <dsp:cNvSpPr/>
      </dsp:nvSpPr>
      <dsp:spPr>
        <a:xfrm>
          <a:off x="1236488" y="0"/>
          <a:ext cx="8601939" cy="266664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9167D-D32E-4263-B370-ECEBEDF446A8}">
      <dsp:nvSpPr>
        <dsp:cNvPr id="0" name=""/>
        <dsp:cNvSpPr/>
      </dsp:nvSpPr>
      <dsp:spPr>
        <a:xfrm>
          <a:off x="1041265" y="0"/>
          <a:ext cx="6812993" cy="33718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8389E-ADD6-431B-B2C5-3877E4C7FF3B}">
      <dsp:nvSpPr>
        <dsp:cNvPr id="0" name=""/>
        <dsp:cNvSpPr/>
      </dsp:nvSpPr>
      <dsp:spPr>
        <a:xfrm>
          <a:off x="2739" y="1011555"/>
          <a:ext cx="1779957" cy="1348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Retrieval</a:t>
          </a:r>
        </a:p>
      </dsp:txBody>
      <dsp:txXfrm>
        <a:off x="68579" y="1077395"/>
        <a:ext cx="1648277" cy="1217059"/>
      </dsp:txXfrm>
    </dsp:sp>
    <dsp:sp modelId="{2F158285-5CCD-4C7A-9513-F22C8D22DF98}">
      <dsp:nvSpPr>
        <dsp:cNvPr id="0" name=""/>
        <dsp:cNvSpPr/>
      </dsp:nvSpPr>
      <dsp:spPr>
        <a:xfrm>
          <a:off x="2079356" y="1011555"/>
          <a:ext cx="1779957" cy="1348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Pre-processing</a:t>
          </a:r>
        </a:p>
      </dsp:txBody>
      <dsp:txXfrm>
        <a:off x="2145196" y="1077395"/>
        <a:ext cx="1648277" cy="1217059"/>
      </dsp:txXfrm>
    </dsp:sp>
    <dsp:sp modelId="{12035E6F-D073-48CF-B750-243C6C78565A}">
      <dsp:nvSpPr>
        <dsp:cNvPr id="0" name=""/>
        <dsp:cNvSpPr/>
      </dsp:nvSpPr>
      <dsp:spPr>
        <a:xfrm>
          <a:off x="4155973" y="1011555"/>
          <a:ext cx="1779957" cy="1348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Tokenization</a:t>
          </a:r>
        </a:p>
      </dsp:txBody>
      <dsp:txXfrm>
        <a:off x="4221813" y="1077395"/>
        <a:ext cx="1648277" cy="1217059"/>
      </dsp:txXfrm>
    </dsp:sp>
    <dsp:sp modelId="{36D860FB-2EF6-452F-881F-3AE92878FFE9}">
      <dsp:nvSpPr>
        <dsp:cNvPr id="0" name=""/>
        <dsp:cNvSpPr/>
      </dsp:nvSpPr>
      <dsp:spPr>
        <a:xfrm>
          <a:off x="6232590" y="1011555"/>
          <a:ext cx="1779957" cy="1348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Stemming</a:t>
          </a:r>
        </a:p>
      </dsp:txBody>
      <dsp:txXfrm>
        <a:off x="6298430" y="1077395"/>
        <a:ext cx="1648277" cy="121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77da7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77da7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46ef6e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46ef6e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07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46ef6e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46ef6e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6c2989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6c2989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6c298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6c298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4050" cap="none" baseline="0">
                <a:solidFill>
                  <a:srgbClr val="00008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AEE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rgbClr val="FDC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080510"/>
            <a:ext cx="1371599" cy="738553"/>
          </a:xfrm>
          <a:prstGeom prst="rect">
            <a:avLst/>
          </a:prstGeom>
        </p:spPr>
      </p:pic>
      <p:pic>
        <p:nvPicPr>
          <p:cNvPr id="10" name="Picture 9" descr="gc_logo_286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943351"/>
            <a:ext cx="822962" cy="1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0143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AEE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67607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>
            <a:lvl1pPr>
              <a:defRPr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>
            <a:lvl1pPr>
              <a:defRPr>
                <a:solidFill>
                  <a:srgbClr val="00AEE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95643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5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80"/>
                </a:solidFill>
              </a:defRPr>
            </a:lvl1pPr>
            <a:lvl2pPr>
              <a:defRPr>
                <a:solidFill>
                  <a:srgbClr val="000080"/>
                </a:solidFill>
              </a:defRPr>
            </a:lvl2pPr>
            <a:lvl3pPr>
              <a:defRPr>
                <a:solidFill>
                  <a:srgbClr val="000080"/>
                </a:solidFill>
              </a:defRPr>
            </a:lvl3pPr>
            <a:lvl4pPr>
              <a:defRPr>
                <a:solidFill>
                  <a:srgbClr val="000080"/>
                </a:solidFill>
              </a:defRPr>
            </a:lvl4pPr>
            <a:lvl5pPr>
              <a:defRPr>
                <a:solidFill>
                  <a:srgbClr val="000080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896612"/>
            <a:ext cx="1066800" cy="246888"/>
          </a:xfrm>
        </p:spPr>
        <p:txBody>
          <a:bodyPr/>
          <a:lstStyle>
            <a:lvl1pPr algn="r">
              <a:defRPr>
                <a:solidFill>
                  <a:srgbClr val="09AEE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5451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530351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00AEE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80510"/>
            <a:ext cx="1375520" cy="740664"/>
          </a:xfrm>
          <a:prstGeom prst="rect">
            <a:avLst/>
          </a:prstGeom>
        </p:spPr>
      </p:pic>
      <p:pic>
        <p:nvPicPr>
          <p:cNvPr id="6" name="Picture 5" descr="gc_logo_286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1816" y="3977641"/>
            <a:ext cx="822962" cy="1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100">
                <a:solidFill>
                  <a:srgbClr val="000080"/>
                </a:solidFill>
              </a:defRPr>
            </a:lvl1pPr>
            <a:lvl2pPr>
              <a:defRPr sz="1800">
                <a:solidFill>
                  <a:srgbClr val="000080"/>
                </a:solidFill>
              </a:defRPr>
            </a:lvl2pPr>
            <a:lvl3pPr>
              <a:defRPr sz="1500">
                <a:solidFill>
                  <a:srgbClr val="000080"/>
                </a:solidFill>
              </a:defRPr>
            </a:lvl3pPr>
            <a:lvl4pPr>
              <a:defRPr sz="1350">
                <a:solidFill>
                  <a:srgbClr val="000080"/>
                </a:solidFill>
              </a:defRPr>
            </a:lvl4pPr>
            <a:lvl5pPr>
              <a:defRPr sz="1350">
                <a:solidFill>
                  <a:srgbClr val="000080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100">
                <a:solidFill>
                  <a:srgbClr val="000080"/>
                </a:solidFill>
              </a:defRPr>
            </a:lvl1pPr>
            <a:lvl2pPr>
              <a:defRPr sz="1800">
                <a:solidFill>
                  <a:srgbClr val="000080"/>
                </a:solidFill>
              </a:defRPr>
            </a:lvl2pPr>
            <a:lvl3pPr>
              <a:defRPr sz="1500">
                <a:solidFill>
                  <a:srgbClr val="000080"/>
                </a:solidFill>
              </a:defRPr>
            </a:lvl3pPr>
            <a:lvl4pPr>
              <a:defRPr sz="1350">
                <a:solidFill>
                  <a:srgbClr val="000080"/>
                </a:solidFill>
              </a:defRPr>
            </a:lvl4pPr>
            <a:lvl5pPr>
              <a:defRPr sz="1350">
                <a:solidFill>
                  <a:srgbClr val="000080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37732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rgbClr val="00AEE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rgbClr val="00AEEF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336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87941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33955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94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000068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>
                <a:solidFill>
                  <a:srgbClr val="000080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54096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96612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9AEE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81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rgbClr val="000068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dirty="0"/>
              <a:t>The Transformation of the Concept of </a:t>
            </a:r>
            <a:r>
              <a:rPr lang="en-US" sz="2800" b="1" dirty="0"/>
              <a:t>Terrorism </a:t>
            </a:r>
            <a:r>
              <a:rPr lang="en-US" sz="2800" dirty="0"/>
              <a:t>- A Text Analysis from New York Times 1850-1980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85800" y="2571750"/>
            <a:ext cx="8520600" cy="135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D3B45"/>
                </a:solidFill>
                <a:highlight>
                  <a:srgbClr val="FFFFFF"/>
                </a:highlight>
              </a:rPr>
              <a:t>Annual Meeting of American Society of Criminology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2D3B45"/>
                </a:solidFill>
                <a:highlight>
                  <a:srgbClr val="FFFFFF"/>
                </a:highlight>
              </a:rPr>
              <a:t>Yu-Hsuan Liu</a:t>
            </a:r>
            <a:r>
              <a:rPr lang="en-US" altLang="zh-TW" sz="1900" dirty="0">
                <a:solidFill>
                  <a:srgbClr val="2D3B45"/>
                </a:solidFill>
                <a:highlight>
                  <a:srgbClr val="FFFFFF"/>
                </a:highlight>
              </a:rPr>
              <a:t> &amp; Tzu-Ying Lo,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900" dirty="0">
                <a:solidFill>
                  <a:srgbClr val="2D3B45"/>
                </a:solidFill>
                <a:highlight>
                  <a:srgbClr val="FFFFFF"/>
                </a:highlight>
              </a:rPr>
              <a:t>11/17/2021, Chicago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4720" y="139998"/>
            <a:ext cx="8956437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Data: 1850-1980 NYT News in the Terrorism Category</a:t>
            </a:r>
            <a:endParaRPr sz="2800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7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F94608-19E2-41C7-B781-F7F2C9ECB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圖片 4" descr="一張含有 文字, 報紙, 收據 的圖片&#10;&#10;自動產生的描述">
            <a:extLst>
              <a:ext uri="{FF2B5EF4-FFF2-40B4-BE49-F238E27FC236}">
                <a16:creationId xmlns:a16="http://schemas.microsoft.com/office/drawing/2014/main" id="{7FB66200-7F01-47E2-B875-F62678EF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69" y="753198"/>
            <a:ext cx="1938619" cy="3910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FD6D449-0ECD-4647-BB8D-F5052D6A06B9}"/>
              </a:ext>
            </a:extLst>
          </p:cNvPr>
          <p:cNvSpPr/>
          <p:nvPr/>
        </p:nvSpPr>
        <p:spPr>
          <a:xfrm>
            <a:off x="4715523" y="2607982"/>
            <a:ext cx="948017" cy="5244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7C6D4F-4D90-49CB-996E-BBDDA3E49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20" y="1230740"/>
            <a:ext cx="3362374" cy="3220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B3E801AA-DAC7-4F88-97BB-4F8C265715D3}"/>
              </a:ext>
            </a:extLst>
          </p:cNvPr>
          <p:cNvSpPr/>
          <p:nvPr/>
        </p:nvSpPr>
        <p:spPr>
          <a:xfrm rot="5400000">
            <a:off x="6459669" y="4281029"/>
            <a:ext cx="948017" cy="5244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F289-8CAB-41BE-B55C-B4402CB1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1217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" dirty="0"/>
              <a:t>Data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1529DF-7434-4CB5-A2E2-F6FF2204E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E0AB31-68D3-4573-B6CF-A31E4C55F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圖片 4" descr="一張含有 文字, 電腦 的圖片&#10;&#10;自動產生的描述">
            <a:extLst>
              <a:ext uri="{FF2B5EF4-FFF2-40B4-BE49-F238E27FC236}">
                <a16:creationId xmlns:a16="http://schemas.microsoft.com/office/drawing/2014/main" id="{39C665F9-9FB0-4EBB-99BD-3209A47BF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33" t="4097"/>
          <a:stretch/>
        </p:blipFill>
        <p:spPr>
          <a:xfrm>
            <a:off x="2152650" y="91217"/>
            <a:ext cx="4838700" cy="493355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53B0B098-FF28-40E0-B9C5-94AAD6AA34E6}"/>
              </a:ext>
            </a:extLst>
          </p:cNvPr>
          <p:cNvSpPr/>
          <p:nvPr/>
        </p:nvSpPr>
        <p:spPr>
          <a:xfrm rot="5400000">
            <a:off x="5982299" y="201782"/>
            <a:ext cx="948017" cy="5244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DFBEC-0EF3-41BA-8490-9BA91A31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D9E6E3-6711-4418-8B75-760B4F6B6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4E1D1F-6BC5-4A39-A154-67C3EA5EC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43C19A-365B-493D-8683-08186F69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" b="80045"/>
          <a:stretch/>
        </p:blipFill>
        <p:spPr>
          <a:xfrm>
            <a:off x="475619" y="871395"/>
            <a:ext cx="8356681" cy="140351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2C312A8-F0DA-4A78-9169-3C36BA6588A1}"/>
              </a:ext>
            </a:extLst>
          </p:cNvPr>
          <p:cNvSpPr txBox="1"/>
          <p:nvPr/>
        </p:nvSpPr>
        <p:spPr>
          <a:xfrm>
            <a:off x="311699" y="205368"/>
            <a:ext cx="7496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NLP Methods - Vectorization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0C98845-7773-4358-8492-44FF128E9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6" t="54202" r="22087" b="10370"/>
          <a:stretch/>
        </p:blipFill>
        <p:spPr>
          <a:xfrm>
            <a:off x="814387" y="2435061"/>
            <a:ext cx="4450557" cy="26217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FB28DF-38B9-4C3E-BBBF-4FC0A5BB58CA}"/>
              </a:ext>
            </a:extLst>
          </p:cNvPr>
          <p:cNvSpPr txBox="1"/>
          <p:nvPr/>
        </p:nvSpPr>
        <p:spPr>
          <a:xfrm>
            <a:off x="5264944" y="4568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 (2021, p.105)</a:t>
            </a:r>
          </a:p>
        </p:txBody>
      </p:sp>
    </p:spTree>
    <p:extLst>
      <p:ext uri="{BB962C8B-B14F-4D97-AF65-F5344CB8AC3E}">
        <p14:creationId xmlns:p14="http://schemas.microsoft.com/office/powerpoint/2010/main" val="139610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09952" y="75231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779103" y="954892"/>
            <a:ext cx="2713383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06400" indent="-285750">
              <a:buSzPts val="1700"/>
            </a:pPr>
            <a:r>
              <a:rPr lang="en-US" sz="2800" dirty="0"/>
              <a:t>Word2Vec</a:t>
            </a:r>
          </a:p>
          <a:p>
            <a:pPr marL="406400" indent="-285750">
              <a:buSzPts val="1700"/>
            </a:pPr>
            <a:endParaRPr lang="en-US" sz="2800" dirty="0"/>
          </a:p>
          <a:p>
            <a:pPr marL="120650" indent="0">
              <a:buSzPts val="1700"/>
              <a:buNone/>
            </a:pPr>
            <a:r>
              <a:rPr lang="en-US" sz="2800" dirty="0"/>
              <a:t>Preserves the relationship between words, </a:t>
            </a:r>
          </a:p>
          <a:p>
            <a:pPr marL="120650" indent="0">
              <a:buSzPts val="1700"/>
              <a:buNone/>
            </a:pPr>
            <a:r>
              <a:rPr lang="en-US" sz="2800" dirty="0"/>
              <a:t>and deals with addition of new </a:t>
            </a:r>
          </a:p>
          <a:p>
            <a:pPr marL="120650" indent="0">
              <a:buSzPts val="1700"/>
              <a:buNone/>
            </a:pPr>
            <a:r>
              <a:rPr lang="en-US" sz="2800" dirty="0"/>
              <a:t>words in the vocabulary </a:t>
            </a:r>
          </a:p>
          <a:p>
            <a:pPr marL="406400" indent="-285750">
              <a:buSzPts val="1700"/>
            </a:pPr>
            <a:endParaRPr lang="en-US" sz="2800" dirty="0"/>
          </a:p>
          <a:p>
            <a:pPr marL="406400" indent="-285750">
              <a:buSzPts val="1700"/>
            </a:pPr>
            <a:endParaRPr lang="en-US" sz="2800" dirty="0"/>
          </a:p>
          <a:p>
            <a:pPr marL="406400" indent="-285750">
              <a:buSzPts val="1700"/>
            </a:pPr>
            <a:endParaRPr lang="en-US" sz="28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7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ED21A27-C3AA-42FB-9DE2-BE89DC99C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0D68A7-2CF5-4CE9-8217-306A2DF7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36" y="214190"/>
            <a:ext cx="3885084" cy="37451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89D61D-BF42-4E6B-8784-6215B3C2D90C}"/>
              </a:ext>
            </a:extLst>
          </p:cNvPr>
          <p:cNvSpPr txBox="1"/>
          <p:nvPr/>
        </p:nvSpPr>
        <p:spPr>
          <a:xfrm>
            <a:off x="3103245" y="4110441"/>
            <a:ext cx="6040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4100" lvl="2" indent="0">
              <a:buNone/>
            </a:pPr>
            <a:r>
              <a:rPr lang="en-US" sz="1200" dirty="0" err="1"/>
              <a:t>Z_ai</a:t>
            </a:r>
            <a:r>
              <a:rPr lang="en-US" sz="1200" dirty="0"/>
              <a:t> (2020), Deep Learning for NLP: Word Embeddings. https://towardsdatascience.com/deep-learning-for-nlp-word-embeddings-4f5c90bcdab5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3DD53-AD99-4708-B0C3-9BF989EA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64" y="196254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6E48AB-0D96-41CE-9018-B96EBC45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3171"/>
            <a:ext cx="8520600" cy="3975054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Cosine Similarity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54100" lvl="2" indent="0">
              <a:buNone/>
            </a:pPr>
            <a:r>
              <a:rPr lang="en-US" dirty="0"/>
              <a:t>Christian S. Perone (2013), Machine Learning :: Cosine Similarity for Vector Space Models (Part III). https://blog.christianperone.com/2013/09/machine-learning-cosine-similarity-for-vector-space-models-part-iii/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6DA33E-6640-45AC-87E4-2A1606CFD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9A3C0D-EEAB-4BC7-AAFB-91935AE6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15" y="390098"/>
            <a:ext cx="4076700" cy="13620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DCC427D-4BC1-4D44-B857-7359FEFE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73" y="1905890"/>
            <a:ext cx="5452782" cy="23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92573-67F3-4CCD-AF9D-06DD8A5E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8374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208F6C-476D-493B-9E20-61D9D9328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Embedding Models </a:t>
            </a:r>
            <a:r>
              <a:rPr lang="en-US" sz="1400" dirty="0"/>
              <a:t>(</a:t>
            </a:r>
            <a:r>
              <a:rPr lang="es-ES" sz="1400" dirty="0" err="1"/>
              <a:t>Mikolov</a:t>
            </a:r>
            <a:r>
              <a:rPr lang="es-ES" sz="1400" dirty="0"/>
              <a:t> et al., 2013</a:t>
            </a:r>
            <a:r>
              <a:rPr lang="en-US" sz="1400" dirty="0"/>
              <a:t>)</a:t>
            </a: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08CE4-C748-4224-B06B-F2D64A873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C57EB2-2603-457B-98B7-64192876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04" y="1706870"/>
            <a:ext cx="4994299" cy="311724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D2BE8FC-5A58-4429-A829-1F20C76FEFEB}"/>
              </a:ext>
            </a:extLst>
          </p:cNvPr>
          <p:cNvSpPr txBox="1"/>
          <p:nvPr/>
        </p:nvSpPr>
        <p:spPr>
          <a:xfrm>
            <a:off x="3637865" y="2694071"/>
            <a:ext cx="88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fox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0A0242A-8C6A-437C-9B00-DFFDD4BCBAFF}"/>
              </a:ext>
            </a:extLst>
          </p:cNvPr>
          <p:cNvGrpSpPr/>
          <p:nvPr/>
        </p:nvGrpSpPr>
        <p:grpSpPr>
          <a:xfrm>
            <a:off x="1165325" y="2121966"/>
            <a:ext cx="887198" cy="2157507"/>
            <a:chOff x="1165325" y="2121966"/>
            <a:chExt cx="887198" cy="215750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3B26E81-301A-45E8-94F1-6A6C72BF76F3}"/>
                </a:ext>
              </a:extLst>
            </p:cNvPr>
            <p:cNvSpPr txBox="1"/>
            <p:nvPr/>
          </p:nvSpPr>
          <p:spPr>
            <a:xfrm>
              <a:off x="1214547" y="2121966"/>
              <a:ext cx="78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quick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E3004E-5ED2-4FC5-8393-98810B99AFE9}"/>
                </a:ext>
              </a:extLst>
            </p:cNvPr>
            <p:cNvSpPr txBox="1"/>
            <p:nvPr/>
          </p:nvSpPr>
          <p:spPr>
            <a:xfrm>
              <a:off x="1214547" y="3431579"/>
              <a:ext cx="78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jump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51BFD2B-D0F6-441A-BA28-247AA172536F}"/>
                </a:ext>
              </a:extLst>
            </p:cNvPr>
            <p:cNvSpPr txBox="1"/>
            <p:nvPr/>
          </p:nvSpPr>
          <p:spPr>
            <a:xfrm>
              <a:off x="1214546" y="3910141"/>
              <a:ext cx="78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A581DE7-DFC1-4461-A8A9-F84E52839D52}"/>
                </a:ext>
              </a:extLst>
            </p:cNvPr>
            <p:cNvSpPr txBox="1"/>
            <p:nvPr/>
          </p:nvSpPr>
          <p:spPr>
            <a:xfrm>
              <a:off x="1165325" y="2571750"/>
              <a:ext cx="887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brown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2A2C21-3E7E-4776-A85C-E7237A4C988C}"/>
              </a:ext>
            </a:extLst>
          </p:cNvPr>
          <p:cNvSpPr txBox="1"/>
          <p:nvPr/>
        </p:nvSpPr>
        <p:spPr>
          <a:xfrm>
            <a:off x="4768933" y="2713953"/>
            <a:ext cx="88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fox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845DD7A-BF3F-4102-9B04-DF77EAF581BF}"/>
              </a:ext>
            </a:extLst>
          </p:cNvPr>
          <p:cNvGrpSpPr/>
          <p:nvPr/>
        </p:nvGrpSpPr>
        <p:grpSpPr>
          <a:xfrm>
            <a:off x="6766715" y="2128690"/>
            <a:ext cx="887198" cy="2157507"/>
            <a:chOff x="1165325" y="2121966"/>
            <a:chExt cx="887198" cy="2157507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F130-4DD9-4429-9B7C-C711A0A6B3CC}"/>
                </a:ext>
              </a:extLst>
            </p:cNvPr>
            <p:cNvSpPr txBox="1"/>
            <p:nvPr/>
          </p:nvSpPr>
          <p:spPr>
            <a:xfrm>
              <a:off x="1214547" y="2121966"/>
              <a:ext cx="78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quick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70E3CB-DA13-4ADA-8E24-7FBF58DBD458}"/>
                </a:ext>
              </a:extLst>
            </p:cNvPr>
            <p:cNvSpPr txBox="1"/>
            <p:nvPr/>
          </p:nvSpPr>
          <p:spPr>
            <a:xfrm>
              <a:off x="1214547" y="3431579"/>
              <a:ext cx="78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jump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1FBC656-316F-4EAB-ADC8-FE919F5146DE}"/>
                </a:ext>
              </a:extLst>
            </p:cNvPr>
            <p:cNvSpPr txBox="1"/>
            <p:nvPr/>
          </p:nvSpPr>
          <p:spPr>
            <a:xfrm>
              <a:off x="1214546" y="3910141"/>
              <a:ext cx="78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E47BCE0-56DA-4EEC-B558-D3A06C5CDDEC}"/>
                </a:ext>
              </a:extLst>
            </p:cNvPr>
            <p:cNvSpPr txBox="1"/>
            <p:nvPr/>
          </p:nvSpPr>
          <p:spPr>
            <a:xfrm>
              <a:off x="1165325" y="2571750"/>
              <a:ext cx="887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brown</a:t>
              </a: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0ACB01E-08EA-4C2F-8D61-574A49A63091}"/>
              </a:ext>
            </a:extLst>
          </p:cNvPr>
          <p:cNvSpPr txBox="1"/>
          <p:nvPr/>
        </p:nvSpPr>
        <p:spPr>
          <a:xfrm>
            <a:off x="630498" y="4431750"/>
            <a:ext cx="408110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Continuous Bag-of-Words Model(CBOW): Predicts the current word based on the</a:t>
            </a:r>
            <a:r>
              <a:rPr lang="zh-TW" altLang="en-US" sz="14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context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D5EFE48-6DD0-4890-88F2-626187CE1BFD}"/>
              </a:ext>
            </a:extLst>
          </p:cNvPr>
          <p:cNvSpPr txBox="1"/>
          <p:nvPr/>
        </p:nvSpPr>
        <p:spPr>
          <a:xfrm>
            <a:off x="3637865" y="3325108"/>
            <a:ext cx="88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6D191C-04FD-46A5-8B79-20BE26776E0F}"/>
              </a:ext>
            </a:extLst>
          </p:cNvPr>
          <p:cNvSpPr txBox="1"/>
          <p:nvPr/>
        </p:nvSpPr>
        <p:spPr>
          <a:xfrm>
            <a:off x="4711603" y="3328596"/>
            <a:ext cx="88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B644699-5CB9-43D5-B97E-0622CBF5EBE5}"/>
              </a:ext>
            </a:extLst>
          </p:cNvPr>
          <p:cNvSpPr txBox="1"/>
          <p:nvPr/>
        </p:nvSpPr>
        <p:spPr>
          <a:xfrm>
            <a:off x="4775383" y="4429846"/>
            <a:ext cx="408110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Skip-gram: Predicts surrounding words given the current word</a:t>
            </a:r>
          </a:p>
        </p:txBody>
      </p:sp>
    </p:spTree>
    <p:extLst>
      <p:ext uri="{BB962C8B-B14F-4D97-AF65-F5344CB8AC3E}">
        <p14:creationId xmlns:p14="http://schemas.microsoft.com/office/powerpoint/2010/main" val="443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98002-2FE6-4541-B4E1-357152E0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68100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3F840C-D893-4F24-BB54-C72AD920E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E9160F-2643-442E-83B8-0BD22693E7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94F3BB-FF23-4D68-86B4-7CEF6AF8E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44329"/>
              </p:ext>
            </p:extLst>
          </p:nvPr>
        </p:nvGraphicFramePr>
        <p:xfrm>
          <a:off x="980440" y="814846"/>
          <a:ext cx="7355841" cy="4086951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351652">
                  <a:extLst>
                    <a:ext uri="{9D8B030D-6E8A-4147-A177-3AD203B41FA5}">
                      <a16:colId xmlns:a16="http://schemas.microsoft.com/office/drawing/2014/main" val="4103853615"/>
                    </a:ext>
                  </a:extLst>
                </a:gridCol>
                <a:gridCol w="2375407">
                  <a:extLst>
                    <a:ext uri="{9D8B030D-6E8A-4147-A177-3AD203B41FA5}">
                      <a16:colId xmlns:a16="http://schemas.microsoft.com/office/drawing/2014/main" val="2026019939"/>
                    </a:ext>
                  </a:extLst>
                </a:gridCol>
                <a:gridCol w="2628782">
                  <a:extLst>
                    <a:ext uri="{9D8B030D-6E8A-4147-A177-3AD203B41FA5}">
                      <a16:colId xmlns:a16="http://schemas.microsoft.com/office/drawing/2014/main" val="1512174867"/>
                    </a:ext>
                  </a:extLst>
                </a:gridCol>
              </a:tblGrid>
              <a:tr h="589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Years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Numbers of Articles 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Numbers of Tokens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429978"/>
                  </a:ext>
                </a:extLst>
              </a:tr>
              <a:tr h="589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1851-1900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885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502,212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553544"/>
                  </a:ext>
                </a:extLst>
              </a:tr>
              <a:tr h="589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 1901-1930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2,126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664,334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0601647"/>
                  </a:ext>
                </a:extLst>
              </a:tr>
              <a:tr h="788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 1931-1950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3,665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902,281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343547"/>
                  </a:ext>
                </a:extLst>
              </a:tr>
              <a:tr h="788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 1951-1960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1,885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368,161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8897607"/>
                  </a:ext>
                </a:extLst>
              </a:tr>
              <a:tr h="589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 1961-1980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14,104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3,917,863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35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7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A221-0469-4B5C-B21F-4765E774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 1851-1900 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82E38-7190-4813-AE6D-CC550D27A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E38C21-9096-4928-B9B6-DB222B3C9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E6CB7B-664A-44E6-BE9F-6AAD6871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3082"/>
              </p:ext>
            </p:extLst>
          </p:nvPr>
        </p:nvGraphicFramePr>
        <p:xfrm>
          <a:off x="4770840" y="-10"/>
          <a:ext cx="4373160" cy="5150055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457720">
                  <a:extLst>
                    <a:ext uri="{9D8B030D-6E8A-4147-A177-3AD203B41FA5}">
                      <a16:colId xmlns:a16="http://schemas.microsoft.com/office/drawing/2014/main" val="3226976933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53534805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10380789"/>
                    </a:ext>
                  </a:extLst>
                </a:gridCol>
              </a:tblGrid>
              <a:tr h="339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token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raw_frequency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probability(%)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0798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peopl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0.577085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16338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govern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0.532446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95195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79731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republican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0.355961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046095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0.332491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07086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0.327199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4870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0.323978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96146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everi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0.299817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60023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0.296366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5269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citi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0.291074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81980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democrat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0.278648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099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hous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0.275427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1951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power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0.275427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52101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0.273586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01327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order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0.271745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52838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0.268984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04610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0.261621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200950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vote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0.25794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81637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senat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0.253338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116896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0.252877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694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present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0.251267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9449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0.246895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77392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0.240682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2796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0.23631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7442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0.232629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040597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04C8C18C-B34F-442A-848D-C1276067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" y="1676471"/>
            <a:ext cx="4642758" cy="24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1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A221-0469-4B5C-B21F-4765E774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 1</a:t>
            </a:r>
            <a:r>
              <a:rPr lang="en-US" altLang="zh-TW" sz="3200" b="0" u="none" strike="noStrike" dirty="0">
                <a:solidFill>
                  <a:srgbClr val="000000"/>
                </a:solidFill>
                <a:effectLst/>
              </a:rPr>
              <a:t>90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1-19</a:t>
            </a:r>
            <a:r>
              <a:rPr lang="en-US" altLang="zh-TW" sz="3200" b="0" u="none" strike="noStrike" dirty="0">
                <a:solidFill>
                  <a:srgbClr val="000000"/>
                </a:solidFill>
                <a:effectLst/>
              </a:rPr>
              <a:t>3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0 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82E38-7190-4813-AE6D-CC550D27A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E38C21-9096-4928-B9B6-DB222B3C9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E6CB7B-664A-44E6-BE9F-6AAD6871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64382"/>
              </p:ext>
            </p:extLst>
          </p:nvPr>
        </p:nvGraphicFramePr>
        <p:xfrm>
          <a:off x="4770840" y="-10"/>
          <a:ext cx="4373160" cy="5150055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457720">
                  <a:extLst>
                    <a:ext uri="{9D8B030D-6E8A-4147-A177-3AD203B41FA5}">
                      <a16:colId xmlns:a16="http://schemas.microsoft.com/office/drawing/2014/main" val="3226976933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53534805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10380789"/>
                    </a:ext>
                  </a:extLst>
                </a:gridCol>
              </a:tblGrid>
              <a:tr h="339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token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raw_frequency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probability(%)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0798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govern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4731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0.818882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16338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0.5094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95195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russia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2793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0.483436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79731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peopl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0.413335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046095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histor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0.381833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07086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russian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0.373525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4870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0.366775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96146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0.362794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60023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terrorist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0.356562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5269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0.343408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81980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0.332157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099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0.308963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1951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0.302905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52101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organ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0.283865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01327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0.280923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52838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street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0.280577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04610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0.279711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200950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0.278499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81637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citi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0.277461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116896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0.262748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694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0.260671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9449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order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0.251325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77392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soviet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0.24717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2796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0.238862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7442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present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0.234708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040597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6180415B-62E8-4DE9-B032-C9BCD58D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20993"/>
            <a:ext cx="4718531" cy="24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A221-0469-4B5C-B21F-4765E774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 1</a:t>
            </a:r>
            <a:r>
              <a:rPr lang="en-US" altLang="zh-TW" sz="3200" b="0" u="none" strike="noStrike" dirty="0">
                <a:solidFill>
                  <a:srgbClr val="000000"/>
                </a:solidFill>
                <a:effectLst/>
              </a:rPr>
              <a:t>93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1-19</a:t>
            </a:r>
            <a:r>
              <a:rPr lang="en-US" altLang="zh-TW" sz="3200" b="0" u="none" strike="noStrike" dirty="0">
                <a:solidFill>
                  <a:srgbClr val="000000"/>
                </a:solidFill>
                <a:effectLst/>
              </a:rPr>
              <a:t>5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0 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82E38-7190-4813-AE6D-CC550D27A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E38C21-9096-4928-B9B6-DB222B3C9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E6CB7B-664A-44E6-BE9F-6AAD6871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28244"/>
              </p:ext>
            </p:extLst>
          </p:nvPr>
        </p:nvGraphicFramePr>
        <p:xfrm>
          <a:off x="4770840" y="-10"/>
          <a:ext cx="4373160" cy="5150055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457720">
                  <a:extLst>
                    <a:ext uri="{9D8B030D-6E8A-4147-A177-3AD203B41FA5}">
                      <a16:colId xmlns:a16="http://schemas.microsoft.com/office/drawing/2014/main" val="3226976933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53534805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10380789"/>
                    </a:ext>
                  </a:extLst>
                </a:gridCol>
              </a:tblGrid>
              <a:tr h="339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token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raw_frequency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probability(%)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0798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govern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6398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0.818667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16338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terrorist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5694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0.728586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95195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british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4525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0.579004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79731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0.531404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046095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histor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0.488283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07086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jewish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3490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0.446569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4870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0.427631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96146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3219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0.411893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60023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3026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0.387197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5269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2789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0.356871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81980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099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0.33883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1951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0.338318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52101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peopl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0.327057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01327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organ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0.311959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52838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0.311703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04610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world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0.309911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200950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0.293277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81637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york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0.285855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116896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presid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0.279458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694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0.276003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9449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communist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0.270757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77392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japanes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0.269093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2796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0.267558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7442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militari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0.24798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040597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3870328E-C93B-4093-80D4-71C0AC60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3487"/>
            <a:ext cx="4721975" cy="24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4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The Definition of Terrorism </a:t>
            </a:r>
            <a:r>
              <a:rPr lang="en-US" b="1" dirty="0"/>
              <a:t>(</a:t>
            </a:r>
            <a:r>
              <a:rPr lang="en" dirty="0"/>
              <a:t>Hoffman, 2006</a:t>
            </a:r>
            <a:r>
              <a:rPr lang="en-US" b="1" dirty="0"/>
              <a:t>)</a:t>
            </a:r>
          </a:p>
          <a:p>
            <a:pPr indent="-457200"/>
            <a:r>
              <a:rPr lang="en" sz="2800" dirty="0"/>
              <a:t>Vague idea or impression for most people</a:t>
            </a:r>
          </a:p>
          <a:p>
            <a:pPr indent="-457200"/>
            <a:r>
              <a:rPr lang="en" sz="2800" dirty="0"/>
              <a:t>Modern media:</a:t>
            </a:r>
          </a:p>
          <a:p>
            <a:pPr lvl="1" indent="-457200"/>
            <a:r>
              <a:rPr lang="en" sz="2800" dirty="0"/>
              <a:t>Complex and convoluted messages</a:t>
            </a:r>
          </a:p>
          <a:p>
            <a:pPr lvl="1" indent="-457200"/>
            <a:r>
              <a:rPr lang="en" sz="2800" dirty="0"/>
              <a:t>Labelling of a range of violent acts as terrorism</a:t>
            </a:r>
            <a:endParaRPr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0370FE-5E2C-4ACE-BA71-D73E9BA52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A221-0469-4B5C-B21F-4765E774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 1</a:t>
            </a:r>
            <a:r>
              <a:rPr lang="en-US" altLang="zh-TW" sz="3200" b="0" u="none" strike="noStrike" dirty="0">
                <a:solidFill>
                  <a:srgbClr val="000000"/>
                </a:solidFill>
                <a:effectLst/>
              </a:rPr>
              <a:t>9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51-19</a:t>
            </a:r>
            <a:r>
              <a:rPr lang="en-US" altLang="zh-TW" sz="3200" b="0" u="none" strike="noStrike" dirty="0">
                <a:solidFill>
                  <a:srgbClr val="000000"/>
                </a:solidFill>
                <a:effectLst/>
              </a:rPr>
              <a:t>6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0 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82E38-7190-4813-AE6D-CC550D27A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E38C21-9096-4928-B9B6-DB222B3C9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E6CB7B-664A-44E6-BE9F-6AAD6871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87430"/>
              </p:ext>
            </p:extLst>
          </p:nvPr>
        </p:nvGraphicFramePr>
        <p:xfrm>
          <a:off x="4770840" y="-10"/>
          <a:ext cx="4373160" cy="5150055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457720">
                  <a:extLst>
                    <a:ext uri="{9D8B030D-6E8A-4147-A177-3AD203B41FA5}">
                      <a16:colId xmlns:a16="http://schemas.microsoft.com/office/drawing/2014/main" val="3226976933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53534805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10380789"/>
                    </a:ext>
                  </a:extLst>
                </a:gridCol>
              </a:tblGrid>
              <a:tr h="339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token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raw_frequency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probability(%)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0798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terrorist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3376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1.060761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16338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govern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0.826992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95195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french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0.736186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79731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british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0.649151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046095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0.628413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07086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histor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0.602334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4870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communist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0.57814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96146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0.449315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60023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presid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0.429835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5269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0.426692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81980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0.421665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099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typhu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0.418209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1951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0.406583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52101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0.377048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01327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peopl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0.32489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52838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0.324261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04610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0.311064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200950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0.306351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81637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soviet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0.30478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116896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0.303524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694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militari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0.300067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9449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77392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world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0.282157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2796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organ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0.266133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7442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union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0.266133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040597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3762FE9B-6A8F-494D-AE11-75369ED5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3" y="1507070"/>
            <a:ext cx="4602075" cy="2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A221-0469-4B5C-B21F-4765E774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 1</a:t>
            </a:r>
            <a:r>
              <a:rPr lang="en-US" altLang="zh-TW" sz="3200" b="0" u="none" strike="noStrike" dirty="0">
                <a:solidFill>
                  <a:srgbClr val="000000"/>
                </a:solidFill>
                <a:effectLst/>
              </a:rPr>
              <a:t>96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1-19</a:t>
            </a:r>
            <a:r>
              <a:rPr lang="en-US" altLang="zh-TW" sz="3200" b="0" u="none" strike="noStrike" dirty="0">
                <a:solidFill>
                  <a:srgbClr val="000000"/>
                </a:solidFill>
                <a:effectLst/>
              </a:rPr>
              <a:t>8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</a:rPr>
              <a:t>0 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82E38-7190-4813-AE6D-CC550D27A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E38C21-9096-4928-B9B6-DB222B3C9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E6CB7B-664A-44E6-BE9F-6AAD6871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50354"/>
              </p:ext>
            </p:extLst>
          </p:nvPr>
        </p:nvGraphicFramePr>
        <p:xfrm>
          <a:off x="4770840" y="-10"/>
          <a:ext cx="4373160" cy="5150055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457720">
                  <a:extLst>
                    <a:ext uri="{9D8B030D-6E8A-4147-A177-3AD203B41FA5}">
                      <a16:colId xmlns:a16="http://schemas.microsoft.com/office/drawing/2014/main" val="3226976933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53534805"/>
                    </a:ext>
                  </a:extLst>
                </a:gridCol>
                <a:gridCol w="1457720">
                  <a:extLst>
                    <a:ext uri="{9D8B030D-6E8A-4147-A177-3AD203B41FA5}">
                      <a16:colId xmlns:a16="http://schemas.microsoft.com/office/drawing/2014/main" val="1910380789"/>
                    </a:ext>
                  </a:extLst>
                </a:gridCol>
              </a:tblGrid>
              <a:tr h="339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token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raw_frequency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probability(%)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0798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terrorist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22699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0.67199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16338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govern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20489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0.606565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95195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israel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0.536787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79731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presid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0.449632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046095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histor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0.439773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07086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4870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13763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0.407445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96146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13227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0.391577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60023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peopl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12889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0.381571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52690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polic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12472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0.369226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81980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0.353921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9099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11691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0.346105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19517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0.300958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521014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militari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0.297554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01327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world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52838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citi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0.275735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046101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0.272035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200950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0.253532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81637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0.241039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116896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organ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0.238167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694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7909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0.234141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894499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0.229937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773923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mani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0.223158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27962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0.222329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74427"/>
                  </a:ext>
                </a:extLst>
              </a:tr>
              <a:tr h="19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7461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0.220878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040597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BD5223AB-FFCD-4207-8A71-9120D5B39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" t="2635" r="1344" b="2563"/>
          <a:stretch/>
        </p:blipFill>
        <p:spPr>
          <a:xfrm>
            <a:off x="106680" y="1647800"/>
            <a:ext cx="45948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2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A91F231-4A44-4A65-93D1-5FE0DC19C6CE}"/>
              </a:ext>
            </a:extLst>
          </p:cNvPr>
          <p:cNvGrpSpPr/>
          <p:nvPr/>
        </p:nvGrpSpPr>
        <p:grpSpPr>
          <a:xfrm>
            <a:off x="3813891" y="0"/>
            <a:ext cx="5018409" cy="5143500"/>
            <a:chOff x="3813891" y="0"/>
            <a:chExt cx="5018409" cy="51435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F1DF97D-F62B-4C49-AC19-21F71599E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32" b="1685"/>
            <a:stretch/>
          </p:blipFill>
          <p:spPr>
            <a:xfrm>
              <a:off x="3813891" y="0"/>
              <a:ext cx="5018409" cy="5143500"/>
            </a:xfrm>
            <a:prstGeom prst="rect">
              <a:avLst/>
            </a:prstGeom>
          </p:spPr>
        </p:pic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B7A2D971-279E-4C53-AF1F-C84D31518BB4}"/>
                </a:ext>
              </a:extLst>
            </p:cNvPr>
            <p:cNvSpPr/>
            <p:nvPr/>
          </p:nvSpPr>
          <p:spPr>
            <a:xfrm rot="5400000">
              <a:off x="3785918" y="2430119"/>
              <a:ext cx="2614555" cy="97516"/>
            </a:xfrm>
            <a:prstGeom prst="rightArrow">
              <a:avLst/>
            </a:prstGeom>
            <a:solidFill>
              <a:schemeClr val="tx1">
                <a:lumMod val="95000"/>
                <a:lumOff val="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F4312439-CE79-4031-94CB-14AA70A5A2A0}"/>
                </a:ext>
              </a:extLst>
            </p:cNvPr>
            <p:cNvSpPr/>
            <p:nvPr/>
          </p:nvSpPr>
          <p:spPr>
            <a:xfrm rot="19850266" flipV="1">
              <a:off x="5784613" y="3672801"/>
              <a:ext cx="573585" cy="113798"/>
            </a:xfrm>
            <a:prstGeom prst="rightArrow">
              <a:avLst/>
            </a:prstGeom>
            <a:solidFill>
              <a:schemeClr val="tx1">
                <a:lumMod val="95000"/>
                <a:lumOff val="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5709D78B-D1E5-4834-8154-FA51CD59A051}"/>
                </a:ext>
              </a:extLst>
            </p:cNvPr>
            <p:cNvSpPr/>
            <p:nvPr/>
          </p:nvSpPr>
          <p:spPr>
            <a:xfrm rot="13021318" flipV="1">
              <a:off x="6455699" y="2812091"/>
              <a:ext cx="416233" cy="113834"/>
            </a:xfrm>
            <a:prstGeom prst="rightArrow">
              <a:avLst/>
            </a:prstGeom>
            <a:solidFill>
              <a:schemeClr val="tx1">
                <a:lumMod val="95000"/>
                <a:lumOff val="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C7EE396A-C852-4A75-BBEC-CA24A0FA9A8D}"/>
                </a:ext>
              </a:extLst>
            </p:cNvPr>
            <p:cNvSpPr/>
            <p:nvPr/>
          </p:nvSpPr>
          <p:spPr>
            <a:xfrm rot="8767960" flipV="1">
              <a:off x="5194009" y="2292874"/>
              <a:ext cx="604852" cy="104889"/>
            </a:xfrm>
            <a:prstGeom prst="rightArrow">
              <a:avLst/>
            </a:prstGeom>
            <a:solidFill>
              <a:schemeClr val="tx1">
                <a:lumMod val="95000"/>
                <a:lumOff val="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0AEEDEE-6DB6-40D7-B8D2-59FA85EE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 Words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0ACB6E-F122-45F7-B5B8-9237A7AE8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1A1563-2E5E-4EE1-8F9E-06EBA881E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661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9E37A-C5FE-4C1A-98F5-4E0674C6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3A234F-05C2-4448-9243-A231113D3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Provided evidence supporting Hoffman’s </a:t>
            </a:r>
            <a:r>
              <a:rPr lang="en-US" sz="1400" dirty="0"/>
              <a:t>(2006) </a:t>
            </a:r>
            <a:r>
              <a:rPr lang="en-US" sz="2800" dirty="0"/>
              <a:t>claim– the transformation of the concept </a:t>
            </a:r>
            <a:r>
              <a:rPr lang="en-US" sz="2800"/>
              <a:t>of terrorism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The concept of terrorism evolves over time.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60614-50E0-4619-943A-FFEF24647C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24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F2546-4F16-4D1F-89B1-BEDF5BCC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258694-794A-4989-9381-F1852E462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Bias in the algorithm </a:t>
            </a:r>
          </a:p>
          <a:p>
            <a:pPr lvl="1"/>
            <a:r>
              <a:rPr lang="en-US" sz="2500" dirty="0"/>
              <a:t>When it comes to earlier eras, news articles are far more scarce than they were in the 1960s and 1980s.</a:t>
            </a:r>
          </a:p>
          <a:p>
            <a:pPr lvl="1"/>
            <a:r>
              <a:rPr lang="en-US" sz="2500" dirty="0"/>
              <a:t>Some words lose their meaning when they are stemmed.</a:t>
            </a:r>
            <a:endParaRPr lang="en-US" sz="2800" dirty="0"/>
          </a:p>
          <a:p>
            <a:r>
              <a:rPr lang="en-US" sz="2800" dirty="0"/>
              <a:t>Some news are under the wrong categories of NYT news articles.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2868DB-9681-47A8-8DBA-5D35C4951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491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6C835-EEA6-4CE7-951E-6550837D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61070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F0079E-0BC7-499B-95EE-1DD5652BA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AD6F6-77BC-48C8-9497-F6640725B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B53A68-859B-4C38-83F8-908CD42D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4" y="790139"/>
            <a:ext cx="5763986" cy="38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DD3CD-1772-4A3B-9658-FCB32CD1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29" y="445025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Pre-Trained Data from Google News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D05D0A-B061-4A1B-AD61-7D015AD8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529" y="1171600"/>
            <a:ext cx="8520600" cy="339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74606C-DBFB-4681-960B-E0A4D2C120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52287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33FD13D-19B9-4D2A-9A21-BA48DEC2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63274"/>
              </p:ext>
            </p:extLst>
          </p:nvPr>
        </p:nvGraphicFramePr>
        <p:xfrm>
          <a:off x="2726826" y="1032502"/>
          <a:ext cx="3384862" cy="4053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84862">
                  <a:extLst>
                    <a:ext uri="{9D8B030D-6E8A-4147-A177-3AD203B41FA5}">
                      <a16:colId xmlns:a16="http://schemas.microsoft.com/office/drawing/2014/main" val="85158498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Similar Words of “terrorist”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9280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6621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terrorists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9586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terrorism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0832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al_Qaeda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1808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Terrorist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4978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Al_Qaeda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3726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extremist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1929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al_Qa'ida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8233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jihadist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2747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al_Qaida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58963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militant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1989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jihadi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51749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Islamic_extremist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49685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al_Qa'eda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5465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Al_Qa'ida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05680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2C63943-001E-42BF-AFCE-818904439FAE}"/>
              </a:ext>
            </a:extLst>
          </p:cNvPr>
          <p:cNvSpPr txBox="1"/>
          <p:nvPr/>
        </p:nvSpPr>
        <p:spPr>
          <a:xfrm>
            <a:off x="6365362" y="3454373"/>
            <a:ext cx="2635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resource:</a:t>
            </a:r>
          </a:p>
          <a:p>
            <a:r>
              <a:rPr lang="en-US" dirty="0"/>
              <a:t>Google Code Archive. (2013). Word2Vec. https://code.google.com/archive/p/word2vec/</a:t>
            </a:r>
          </a:p>
        </p:txBody>
      </p:sp>
    </p:spTree>
    <p:extLst>
      <p:ext uri="{BB962C8B-B14F-4D97-AF65-F5344CB8AC3E}">
        <p14:creationId xmlns:p14="http://schemas.microsoft.com/office/powerpoint/2010/main" val="118213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0D809-428D-48B6-869F-12824176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2A1959-B6CF-4B01-ADC4-F92282F55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r>
              <a:rPr lang="zh-TW" altLang="en-US" sz="2800" dirty="0"/>
              <a:t>言者所以在意，得意而忘言</a:t>
            </a:r>
            <a:r>
              <a:rPr lang="en-US" altLang="zh-TW" sz="2800" dirty="0"/>
              <a:t>《</a:t>
            </a:r>
            <a:r>
              <a:rPr lang="zh-TW" altLang="en-US" sz="2800" dirty="0"/>
              <a:t>莊子</a:t>
            </a:r>
            <a:r>
              <a:rPr lang="en-US" altLang="zh-TW" sz="2800" dirty="0"/>
              <a:t>·</a:t>
            </a:r>
            <a:r>
              <a:rPr lang="zh-TW" altLang="en-US" sz="2800" dirty="0"/>
              <a:t>外物</a:t>
            </a:r>
            <a:r>
              <a:rPr lang="en-US" altLang="zh-TW" sz="2800" dirty="0"/>
              <a:t>》</a:t>
            </a:r>
          </a:p>
          <a:p>
            <a:pPr marL="114300" indent="0">
              <a:buNone/>
            </a:pPr>
            <a:endParaRPr lang="en-US" altLang="zh-TW" sz="2800" dirty="0"/>
          </a:p>
          <a:p>
            <a:r>
              <a:rPr lang="en-US" sz="2800" dirty="0"/>
              <a:t>Words are for meaning; Once you get the meaning, you can forget the words. (Zhuang Zi)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CB19D8-A560-4D3B-8DAE-2A8A6BDF9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7577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-- 22 elements of the definition of terrorism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552270" y="613200"/>
            <a:ext cx="2877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Weinberg et al. (2004)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BC63F5-16C0-4199-A94A-59E1BDF72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t="2585" r="18641" b="5282"/>
          <a:stretch/>
        </p:blipFill>
        <p:spPr>
          <a:xfrm>
            <a:off x="504447" y="487681"/>
            <a:ext cx="5855076" cy="456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Bruce Hoffman. (2006). </a:t>
            </a:r>
            <a:r>
              <a:rPr lang="en" i="1" dirty="0"/>
              <a:t>Inside Terrorism</a:t>
            </a:r>
            <a:r>
              <a:rPr lang="en" dirty="0"/>
              <a:t>, Revised and Expanded Edition. Columbia University Press.</a:t>
            </a:r>
            <a:endParaRPr dirty="0"/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Schmid, A. P., Jongman, A. J., &amp; Stohl, M. (1988). </a:t>
            </a:r>
            <a:r>
              <a:rPr lang="en" i="1" dirty="0"/>
              <a:t>Political terrorism : a new guide to actors, authors, concepts, data bases, theories, and literature</a:t>
            </a:r>
            <a:r>
              <a:rPr lang="en" dirty="0"/>
              <a:t> (Rev., expanded and updated ed.). North-Holland Pub. Co.</a:t>
            </a:r>
            <a:endParaRPr dirty="0"/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Weinberg, L., Pedahzur, A., &amp; Hirsch-Hoefler, S. (2004). The challenges of conceptualizing terrorism. </a:t>
            </a:r>
            <a:r>
              <a:rPr lang="en" i="1" dirty="0"/>
              <a:t>Terrorism and Policical Violence</a:t>
            </a:r>
            <a:r>
              <a:rPr lang="en" dirty="0"/>
              <a:t>, 16(4), 777-794.</a:t>
            </a:r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/>
              <a:t>Mitnik</a:t>
            </a:r>
            <a:r>
              <a:rPr lang="en-US" dirty="0"/>
              <a:t>, Z. S., </a:t>
            </a:r>
            <a:r>
              <a:rPr lang="en-US" dirty="0" err="1"/>
              <a:t>Freilich</a:t>
            </a:r>
            <a:r>
              <a:rPr lang="en-US" dirty="0"/>
              <a:t>, J. D., &amp; </a:t>
            </a:r>
            <a:r>
              <a:rPr lang="en-US" dirty="0" err="1"/>
              <a:t>Chermak</a:t>
            </a:r>
            <a:r>
              <a:rPr lang="en-US" dirty="0"/>
              <a:t>, S. M. (2018). Post-9/11 Coverage of Terrorism in the New York Times. Justice Quarterly, 1–25. </a:t>
            </a:r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/>
              <a:t>Jetter</a:t>
            </a:r>
            <a:r>
              <a:rPr lang="en-US" dirty="0"/>
              <a:t>, M. (2019). More Bang for the Buck: Media Coverage of Suicide Attacks. Terrorism and Political Violence, 31(4), 779–799.</a:t>
            </a:r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/>
              <a:t>Nellis</a:t>
            </a:r>
            <a:r>
              <a:rPr lang="en-US" dirty="0"/>
              <a:t>, A. M., &amp; Savage, J. (2012). Does Watching the News Affect Fear of Terrorism? The Importance of Media Exposure on Terrorism Fear. Crime &amp; Delinquency, 58(5), 748–768. </a:t>
            </a:r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/>
              <a:t>Chermak</a:t>
            </a:r>
            <a:r>
              <a:rPr lang="en-US" dirty="0"/>
              <a:t>, S. M., &amp; Gruenewald, J. (2006). The Media’s Coverage of Domestic Terrorism. Justice Quarterly, 23(4), 428–461.</a:t>
            </a:r>
            <a:endParaRPr dirty="0"/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Hamilton, W. L., </a:t>
            </a:r>
            <a:r>
              <a:rPr lang="en-US" dirty="0" err="1"/>
              <a:t>Leskovec</a:t>
            </a:r>
            <a:r>
              <a:rPr lang="en-US" dirty="0"/>
              <a:t>, J., &amp; </a:t>
            </a:r>
            <a:r>
              <a:rPr lang="en-US" dirty="0" err="1"/>
              <a:t>Jurafsky</a:t>
            </a:r>
            <a:r>
              <a:rPr lang="en-US" dirty="0"/>
              <a:t>, D. (2016). Diachronic word embeddings reveal statistical laws of semantic change. </a:t>
            </a:r>
            <a:r>
              <a:rPr lang="en-US" dirty="0" err="1"/>
              <a:t>arXiv</a:t>
            </a:r>
            <a:r>
              <a:rPr lang="en-US" dirty="0"/>
              <a:t> preprint arXiv:1605.09096.</a:t>
            </a:r>
          </a:p>
          <a:p>
            <a:pPr indent="-400050">
              <a:spcBef>
                <a:spcPts val="1200"/>
              </a:spcBef>
              <a:buNone/>
            </a:pPr>
            <a:r>
              <a:rPr lang="en-US" dirty="0"/>
              <a:t>Google Code Archive. (2013). Word2Vec. Retrieved from https://code.google.com/archive/p/word2vec/</a:t>
            </a:r>
          </a:p>
          <a:p>
            <a:pPr marL="457200" lvl="0" indent="-40005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/>
              <a:t>Mikolov</a:t>
            </a:r>
            <a:r>
              <a:rPr lang="en-US" dirty="0"/>
              <a:t>, T., Chen, K.,</a:t>
            </a:r>
            <a:r>
              <a:rPr lang="en-US" dirty="0" err="1"/>
              <a:t>Corrado</a:t>
            </a:r>
            <a:r>
              <a:rPr lang="en-US" dirty="0"/>
              <a:t>, G., &amp; Dean, J. (2013). Efficient estimation of word representations in vector space. </a:t>
            </a:r>
            <a:r>
              <a:rPr lang="en-US" dirty="0" err="1"/>
              <a:t>arXiv</a:t>
            </a:r>
            <a:r>
              <a:rPr lang="en-US" dirty="0"/>
              <a:t> preprint arXiv:1301.3781.</a:t>
            </a:r>
          </a:p>
          <a:p>
            <a:pPr marL="457200" lvl="0" indent="-40005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49BBC-253B-469A-9935-D38E6E4876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0EF6C-BB8E-436D-996D-DE06BA0E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Literature Review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063EE7-6CC6-4125-8E67-A447D544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60" y="1058225"/>
            <a:ext cx="8832300" cy="3728060"/>
          </a:xfrm>
        </p:spPr>
        <p:txBody>
          <a:bodyPr>
            <a:noAutofit/>
          </a:bodyPr>
          <a:lstStyle/>
          <a:p>
            <a:pPr indent="-334327">
              <a:buSzPct val="100000"/>
            </a:pPr>
            <a:r>
              <a:rPr lang="en-US" sz="2100" dirty="0"/>
              <a:t>The Transformation of the Definition of “Terrorism” </a:t>
            </a:r>
            <a:r>
              <a:rPr lang="en-US" sz="1400" dirty="0"/>
              <a:t>(Hoffman, 2006)</a:t>
            </a:r>
          </a:p>
          <a:p>
            <a:pPr marL="883444" lvl="1" indent="-285750">
              <a:buSzPct val="100000"/>
            </a:pPr>
            <a:r>
              <a:rPr lang="en-US" sz="2100" dirty="0"/>
              <a:t>The </a:t>
            </a:r>
            <a:r>
              <a:rPr lang="en-US" sz="2100" b="1" dirty="0"/>
              <a:t>end of the 18th </a:t>
            </a:r>
            <a:r>
              <a:rPr lang="en-US" sz="2100" dirty="0"/>
              <a:t>century: </a:t>
            </a:r>
          </a:p>
          <a:p>
            <a:pPr marL="1340644" lvl="2" indent="-285750">
              <a:buSzPct val="100000"/>
            </a:pPr>
            <a:r>
              <a:rPr lang="en-US" sz="2100" dirty="0"/>
              <a:t>positive connotation, virtue, revolutionary, and democracy. </a:t>
            </a:r>
          </a:p>
          <a:p>
            <a:pPr marL="883444" lvl="1" indent="-285750">
              <a:buSzPct val="100000"/>
            </a:pPr>
            <a:r>
              <a:rPr lang="en-US" sz="2100" dirty="0"/>
              <a:t>In the </a:t>
            </a:r>
            <a:r>
              <a:rPr lang="en-US" sz="2100" b="1" dirty="0"/>
              <a:t>1930s</a:t>
            </a:r>
            <a:r>
              <a:rPr lang="en-US" sz="2100" dirty="0"/>
              <a:t>: </a:t>
            </a:r>
          </a:p>
          <a:p>
            <a:pPr marL="1340644" lvl="2" indent="-285750">
              <a:buSzPct val="100000"/>
            </a:pPr>
            <a:r>
              <a:rPr lang="en-US" sz="2100" dirty="0"/>
              <a:t>Revolutionary movement and violence against the government and their leaders.</a:t>
            </a:r>
          </a:p>
          <a:p>
            <a:pPr marL="883444" lvl="1" indent="-285750">
              <a:buSzPct val="100000"/>
            </a:pPr>
            <a:r>
              <a:rPr lang="en-US" sz="2100" dirty="0"/>
              <a:t>Following </a:t>
            </a:r>
            <a:r>
              <a:rPr lang="en-US" sz="2100" b="1" dirty="0"/>
              <a:t>WWII</a:t>
            </a:r>
            <a:r>
              <a:rPr lang="en-US" sz="2100" dirty="0"/>
              <a:t>: </a:t>
            </a:r>
          </a:p>
          <a:p>
            <a:pPr marL="1340644" lvl="2" indent="-285750">
              <a:buSzPct val="100000"/>
            </a:pPr>
            <a:r>
              <a:rPr lang="en-US" sz="2100" dirty="0"/>
              <a:t>Revolutionary, national liberation and self-determination. </a:t>
            </a:r>
          </a:p>
          <a:p>
            <a:pPr marL="883444" lvl="1" indent="-285750">
              <a:buSzPct val="100000"/>
            </a:pPr>
            <a:r>
              <a:rPr lang="en-US" sz="2100" dirty="0"/>
              <a:t>In the </a:t>
            </a:r>
            <a:r>
              <a:rPr lang="en-US" sz="2100" b="1" dirty="0"/>
              <a:t>1960s and 1970s</a:t>
            </a:r>
            <a:r>
              <a:rPr lang="en-US" sz="2100" dirty="0"/>
              <a:t>:</a:t>
            </a:r>
          </a:p>
          <a:p>
            <a:pPr marL="1340644" lvl="2" indent="-285750">
              <a:buSzPct val="100000"/>
            </a:pPr>
            <a:r>
              <a:rPr lang="en-US" sz="2100" dirty="0"/>
              <a:t>Nationalism and separatism outside of colonial oppression.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43C842-D3EE-4BC1-8009-5309EF8D4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868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8B8C9-3E1D-4CAA-B1DB-19BB24D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Know?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6FAD68-798C-4B7C-9255-20B33DF1F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Public’s perception of “terrorism” was affected by media </a:t>
            </a:r>
            <a:r>
              <a:rPr lang="en-US" dirty="0"/>
              <a:t>(Nellies and Savage, 2012; </a:t>
            </a:r>
            <a:r>
              <a:rPr lang="en-US" dirty="0" err="1"/>
              <a:t>Mitnik</a:t>
            </a:r>
            <a:r>
              <a:rPr lang="en-US" dirty="0"/>
              <a:t> et al. , 2018) </a:t>
            </a:r>
          </a:p>
          <a:p>
            <a:r>
              <a:rPr lang="en-US" sz="2800" dirty="0"/>
              <a:t>The conception of terrorism kept changing </a:t>
            </a:r>
            <a:r>
              <a:rPr lang="en-US" dirty="0"/>
              <a:t>(</a:t>
            </a:r>
            <a:r>
              <a:rPr lang="en" dirty="0"/>
              <a:t>Hoffman, 2006</a:t>
            </a:r>
            <a:r>
              <a:rPr lang="en-US" dirty="0"/>
              <a:t>)</a:t>
            </a:r>
          </a:p>
          <a:p>
            <a:r>
              <a:rPr lang="en-US" sz="2800" dirty="0"/>
              <a:t>The definition of “terrorism” is conceptualized by counting the frequencies of its elements</a:t>
            </a:r>
            <a:r>
              <a:rPr lang="en" sz="2800" dirty="0"/>
              <a:t> </a:t>
            </a:r>
            <a:r>
              <a:rPr lang="en" dirty="0"/>
              <a:t>(</a:t>
            </a:r>
            <a:r>
              <a:rPr lang="en-US" dirty="0"/>
              <a:t>Schmid et al., 1988)</a:t>
            </a:r>
            <a:r>
              <a:rPr lang="en-US" sz="2800" dirty="0"/>
              <a:t> from scholars’ definitions.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C8B7A-2789-4577-8C24-82B8254BA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876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36E63-AE52-4A35-9B11-48D6BF36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Gap Can We Bridge? 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A911E2-4D28-4585-B1D2-64360BA32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Few studies of media and terrorism use news texts before 1970. </a:t>
            </a:r>
            <a:r>
              <a:rPr lang="en-US" sz="2000" dirty="0"/>
              <a:t>(</a:t>
            </a:r>
            <a:r>
              <a:rPr lang="en-US" dirty="0" err="1"/>
              <a:t>Mitnik</a:t>
            </a:r>
            <a:r>
              <a:rPr lang="en-US" dirty="0"/>
              <a:t> et al. , 2018; </a:t>
            </a:r>
            <a:r>
              <a:rPr lang="en-US" dirty="0" err="1"/>
              <a:t>Jetter</a:t>
            </a:r>
            <a:r>
              <a:rPr lang="en-US" dirty="0"/>
              <a:t>, 2019; </a:t>
            </a:r>
            <a:r>
              <a:rPr lang="en-US" dirty="0" err="1"/>
              <a:t>Chermak</a:t>
            </a:r>
            <a:r>
              <a:rPr lang="en-US" dirty="0"/>
              <a:t> and Gruenewald, 2006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Few supporting evidence of Hoffman’s</a:t>
            </a:r>
            <a:r>
              <a:rPr lang="en-US" sz="1500" dirty="0"/>
              <a:t>(2006) </a:t>
            </a:r>
            <a:r>
              <a:rPr lang="en-US" sz="2800" dirty="0"/>
              <a:t>argument of the transformation of the definition of terrorism. </a:t>
            </a:r>
          </a:p>
          <a:p>
            <a:endParaRPr 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DF1FB2-C506-4CFB-B1AC-119376726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028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5FC53-9AAF-458F-8D42-33A06F7C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What Analysis Can We Perform?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78505-1530-499C-A99B-F52C5921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174386"/>
            <a:ext cx="8520600" cy="394413"/>
          </a:xfrm>
        </p:spPr>
        <p:txBody>
          <a:bodyPr>
            <a:noAutofit/>
          </a:bodyPr>
          <a:lstStyle/>
          <a:p>
            <a:r>
              <a:rPr lang="en-US" dirty="0"/>
              <a:t>Hamilton et al. (2016)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822DD-8EC2-4656-B275-BBBB90F06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179468-F6C2-4F1D-8A1D-33986290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5" y="1171600"/>
            <a:ext cx="8892313" cy="28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2E4FF-647F-46B4-A220-DFBF8208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Questions/Hypothesis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CE54DC-D401-41B1-8ED3-AA52591F7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Can/How can we use Natural Language Processing (NLP) to ascertain how the conception of "Terrorism" has evolved through time?</a:t>
            </a:r>
          </a:p>
          <a:p>
            <a:pPr marL="408623" indent="-285750">
              <a:spcBef>
                <a:spcPts val="1200"/>
              </a:spcBef>
              <a:buSzPct val="100000"/>
            </a:pPr>
            <a:r>
              <a:rPr lang="en" sz="2400" dirty="0"/>
              <a:t>Hypothesis: </a:t>
            </a:r>
            <a:r>
              <a:rPr lang="en-US" sz="2400" dirty="0"/>
              <a:t>If Hoffman's assertion is correct, the results of NLP analysis of terrorism-related news texts from the years 1851-1900, 1901-1930, 1931-1950, 1951-1960, and 1961-1980 would be dissimilar.</a:t>
            </a:r>
            <a:endParaRPr lang="en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23BFC-2FAF-4541-A0F7-F60028951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0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3D996-37DD-4C77-9176-23AD049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New York Times News Texts?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E772A5-D55C-498B-B62C-9B5A3D221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Consistency</a:t>
            </a:r>
          </a:p>
          <a:p>
            <a:endParaRPr lang="en-US" sz="2800" dirty="0"/>
          </a:p>
          <a:p>
            <a:r>
              <a:rPr lang="en-US" sz="2800" dirty="0"/>
              <a:t>Provide news resources back to 1850s with news under the category of “terrorism”</a:t>
            </a:r>
          </a:p>
          <a:p>
            <a:endParaRPr lang="en-US" sz="2800" dirty="0"/>
          </a:p>
          <a:p>
            <a:r>
              <a:rPr lang="en-US" sz="2800" dirty="0"/>
              <a:t>Convenient to be downloaded in a database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549AF-702F-4012-B107-A36394D1C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0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7DB5D-784F-42DA-A45B-39335C26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2" y="208331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NLP Methods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F1AC08-4657-4134-A716-4983AB9E17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5962CB43-2C8D-4C0A-953D-F23BC3C9E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501719"/>
              </p:ext>
            </p:extLst>
          </p:nvPr>
        </p:nvGraphicFramePr>
        <p:xfrm>
          <a:off x="-825910" y="2571750"/>
          <a:ext cx="10119929" cy="2666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D734FBDF-E8EA-417C-9A15-A60F4D5F6A1C}"/>
              </a:ext>
            </a:extLst>
          </p:cNvPr>
          <p:cNvGrpSpPr/>
          <p:nvPr/>
        </p:nvGrpSpPr>
        <p:grpSpPr>
          <a:xfrm>
            <a:off x="-181290" y="3380274"/>
            <a:ext cx="2555780" cy="1339210"/>
            <a:chOff x="4395953" y="1341596"/>
            <a:chExt cx="1376277" cy="1788795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D57B0441-BAB4-49CA-9A0A-0E30FF3626EF}"/>
                </a:ext>
              </a:extLst>
            </p:cNvPr>
            <p:cNvSpPr/>
            <p:nvPr/>
          </p:nvSpPr>
          <p:spPr>
            <a:xfrm>
              <a:off x="4592509" y="1341596"/>
              <a:ext cx="983165" cy="17887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矩形: 圓角 4">
              <a:extLst>
                <a:ext uri="{FF2B5EF4-FFF2-40B4-BE49-F238E27FC236}">
                  <a16:creationId xmlns:a16="http://schemas.microsoft.com/office/drawing/2014/main" id="{87A8B2F3-602D-4635-BB72-211A7BE1754A}"/>
                </a:ext>
              </a:extLst>
            </p:cNvPr>
            <p:cNvSpPr txBox="1"/>
            <p:nvPr/>
          </p:nvSpPr>
          <p:spPr>
            <a:xfrm>
              <a:off x="4395953" y="1408976"/>
              <a:ext cx="1376277" cy="1692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Vectorization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F4B2CFB-3502-4D60-B1FE-D45EE465A496}"/>
              </a:ext>
            </a:extLst>
          </p:cNvPr>
          <p:cNvGrpSpPr/>
          <p:nvPr/>
        </p:nvGrpSpPr>
        <p:grpSpPr>
          <a:xfrm>
            <a:off x="2370636" y="3380274"/>
            <a:ext cx="1825762" cy="1339210"/>
            <a:chOff x="5739535" y="1341596"/>
            <a:chExt cx="983165" cy="1788795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A69FE215-3A95-453B-8065-4693351EE25C}"/>
                </a:ext>
              </a:extLst>
            </p:cNvPr>
            <p:cNvSpPr/>
            <p:nvPr/>
          </p:nvSpPr>
          <p:spPr>
            <a:xfrm>
              <a:off x="5739535" y="1341596"/>
              <a:ext cx="983165" cy="17887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矩形: 圓角 6">
              <a:extLst>
                <a:ext uri="{FF2B5EF4-FFF2-40B4-BE49-F238E27FC236}">
                  <a16:creationId xmlns:a16="http://schemas.microsoft.com/office/drawing/2014/main" id="{DD54F1E5-C793-4519-9BDA-93DB585EA557}"/>
                </a:ext>
              </a:extLst>
            </p:cNvPr>
            <p:cNvSpPr txBox="1"/>
            <p:nvPr/>
          </p:nvSpPr>
          <p:spPr>
            <a:xfrm>
              <a:off x="5787529" y="1389590"/>
              <a:ext cx="887177" cy="1692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Train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9DA1954-BD88-48A9-A287-5D0F78504CEF}"/>
              </a:ext>
            </a:extLst>
          </p:cNvPr>
          <p:cNvGrpSpPr/>
          <p:nvPr/>
        </p:nvGrpSpPr>
        <p:grpSpPr>
          <a:xfrm>
            <a:off x="4383142" y="3348782"/>
            <a:ext cx="1825762" cy="1339210"/>
            <a:chOff x="6886561" y="1341596"/>
            <a:chExt cx="983165" cy="1788795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CFC32A88-30C1-4D82-A535-0DF3013A5309}"/>
                </a:ext>
              </a:extLst>
            </p:cNvPr>
            <p:cNvSpPr/>
            <p:nvPr/>
          </p:nvSpPr>
          <p:spPr>
            <a:xfrm>
              <a:off x="6886561" y="1341596"/>
              <a:ext cx="983165" cy="17887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矩形: 圓角 8">
              <a:extLst>
                <a:ext uri="{FF2B5EF4-FFF2-40B4-BE49-F238E27FC236}">
                  <a16:creationId xmlns:a16="http://schemas.microsoft.com/office/drawing/2014/main" id="{BBD0FAEE-7172-46BB-80A4-2A9EB62AE30E}"/>
                </a:ext>
              </a:extLst>
            </p:cNvPr>
            <p:cNvSpPr txBox="1"/>
            <p:nvPr/>
          </p:nvSpPr>
          <p:spPr>
            <a:xfrm>
              <a:off x="6934554" y="1341596"/>
              <a:ext cx="887177" cy="16928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Test and Validation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2503215-1918-42EC-ACBA-C2B0A3A2B3C9}"/>
              </a:ext>
            </a:extLst>
          </p:cNvPr>
          <p:cNvGrpSpPr/>
          <p:nvPr/>
        </p:nvGrpSpPr>
        <p:grpSpPr>
          <a:xfrm>
            <a:off x="6480935" y="3346296"/>
            <a:ext cx="1951803" cy="1339210"/>
            <a:chOff x="8180286" y="806776"/>
            <a:chExt cx="1051038" cy="1788795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2A8ACAC0-33B2-4BCE-93BF-29F6B577FECD}"/>
                </a:ext>
              </a:extLst>
            </p:cNvPr>
            <p:cNvSpPr/>
            <p:nvPr/>
          </p:nvSpPr>
          <p:spPr>
            <a:xfrm>
              <a:off x="8197666" y="806776"/>
              <a:ext cx="983165" cy="17887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矩形: 圓角 10">
              <a:extLst>
                <a:ext uri="{FF2B5EF4-FFF2-40B4-BE49-F238E27FC236}">
                  <a16:creationId xmlns:a16="http://schemas.microsoft.com/office/drawing/2014/main" id="{7C3ED7C5-8E18-482B-B42C-F11A6F7A239B}"/>
                </a:ext>
              </a:extLst>
            </p:cNvPr>
            <p:cNvSpPr txBox="1"/>
            <p:nvPr/>
          </p:nvSpPr>
          <p:spPr>
            <a:xfrm>
              <a:off x="8180286" y="872992"/>
              <a:ext cx="1051038" cy="1692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Classification</a:t>
              </a:r>
            </a:p>
          </p:txBody>
        </p:sp>
      </p:grp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410368CB-CE66-4010-85EE-CC91E40D6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77134"/>
              </p:ext>
            </p:extLst>
          </p:nvPr>
        </p:nvGraphicFramePr>
        <p:xfrm>
          <a:off x="208506" y="-88026"/>
          <a:ext cx="8015287" cy="33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16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John Jay">
      <a:dk1>
        <a:srgbClr val="000080"/>
      </a:dk1>
      <a:lt1>
        <a:srgbClr val="FFFFFF"/>
      </a:lt1>
      <a:dk2>
        <a:srgbClr val="DDD9C3"/>
      </a:dk2>
      <a:lt2>
        <a:srgbClr val="F3F2DC"/>
      </a:lt2>
      <a:accent1>
        <a:srgbClr val="09AEEF"/>
      </a:accent1>
      <a:accent2>
        <a:srgbClr val="FDC82F"/>
      </a:accent2>
      <a:accent3>
        <a:srgbClr val="7AB800"/>
      </a:accent3>
      <a:accent4>
        <a:srgbClr val="D52B1E"/>
      </a:accent4>
      <a:accent5>
        <a:srgbClr val="8F23B3"/>
      </a:accent5>
      <a:accent6>
        <a:srgbClr val="FF6600"/>
      </a:accent6>
      <a:hlink>
        <a:srgbClr val="0000FF"/>
      </a:hlink>
      <a:folHlink>
        <a:srgbClr val="800080"/>
      </a:folHlink>
    </a:clrScheme>
    <a:fontScheme name="John Jay">
      <a:majorFont>
        <a:latin typeface="Arial Black"/>
        <a:ea typeface=""/>
        <a:cs typeface=""/>
      </a:majorFont>
      <a:minorFont>
        <a:latin typeface="Georgia"/>
        <a:ea typeface="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1</Template>
  <TotalTime>8571</TotalTime>
  <Words>1561</Words>
  <Application>Microsoft Office PowerPoint</Application>
  <PresentationFormat>如螢幕大小 (16:9)</PresentationFormat>
  <Paragraphs>600</Paragraphs>
  <Slides>29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Georgia</vt:lpstr>
      <vt:lpstr>Arial</vt:lpstr>
      <vt:lpstr>Arial Black</vt:lpstr>
      <vt:lpstr>Calibri</vt:lpstr>
      <vt:lpstr>清晰度</vt:lpstr>
      <vt:lpstr>The Transformation of the Concept of Terrorism - A Text Analysis from New York Times 1850-1980</vt:lpstr>
      <vt:lpstr>Literature Review</vt:lpstr>
      <vt:lpstr>Literature Review</vt:lpstr>
      <vt:lpstr>What Do We Know?</vt:lpstr>
      <vt:lpstr>What Gap Can We Bridge? </vt:lpstr>
      <vt:lpstr>What Analysis Can We Perform?</vt:lpstr>
      <vt:lpstr>Research Questions/Hypothesis</vt:lpstr>
      <vt:lpstr>Why New York Times News Texts?</vt:lpstr>
      <vt:lpstr>NLP Methods</vt:lpstr>
      <vt:lpstr>Data: 1850-1980 NYT News in the Terrorism Category</vt:lpstr>
      <vt:lpstr>Data</vt:lpstr>
      <vt:lpstr>PowerPoint 簡報</vt:lpstr>
      <vt:lpstr>Methods</vt:lpstr>
      <vt:lpstr>Methods</vt:lpstr>
      <vt:lpstr>Methods</vt:lpstr>
      <vt:lpstr>Descriptive Statistics</vt:lpstr>
      <vt:lpstr> 1851-1900  </vt:lpstr>
      <vt:lpstr> 1901-1930  </vt:lpstr>
      <vt:lpstr> 1931-1950  </vt:lpstr>
      <vt:lpstr> 1951-1960  </vt:lpstr>
      <vt:lpstr> 1961-1980  </vt:lpstr>
      <vt:lpstr>Similar Words</vt:lpstr>
      <vt:lpstr>Conclusion</vt:lpstr>
      <vt:lpstr>Limitation</vt:lpstr>
      <vt:lpstr>Limitation</vt:lpstr>
      <vt:lpstr>Using the Pre-Trained Data from Google News</vt:lpstr>
      <vt:lpstr>PowerPoint 簡報</vt:lpstr>
      <vt:lpstr>Appendix -- 22 elements of the definition of terrorism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Definitional Transformation of Terrorism - A Text Analysis from  New York Times 1850-1980</dc:title>
  <cp:lastModifiedBy>Yu-Hsuan Liu</cp:lastModifiedBy>
  <cp:revision>87</cp:revision>
  <dcterms:modified xsi:type="dcterms:W3CDTF">2021-11-17T14:47:33Z</dcterms:modified>
</cp:coreProperties>
</file>