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AEC95-9572-4C4B-BBA8-94115336CD6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A085A-B18A-4FDB-BB50-71AC3D414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0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085A-B18A-4FDB-BB50-71AC3D4141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6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년도부터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Image Detection</a:t>
            </a:r>
            <a:r>
              <a:rPr lang="ko-KR" altLang="en-US" dirty="0" smtClean="0"/>
              <a:t>과 관련된 논문을 </a:t>
            </a:r>
            <a:r>
              <a:rPr lang="ko-KR" altLang="en-US" dirty="0" err="1" smtClean="0"/>
              <a:t>시간순으로</a:t>
            </a:r>
            <a:r>
              <a:rPr lang="ko-KR" altLang="en-US" dirty="0" smtClean="0"/>
              <a:t> 정리한 그림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색들이 핵심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085A-B18A-4FDB-BB50-71AC3D4141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8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R-CNN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region</a:t>
            </a:r>
            <a:r>
              <a:rPr lang="en-US" altLang="ko-KR" baseline="0" dirty="0" smtClean="0"/>
              <a:t> proposal </a:t>
            </a:r>
            <a:r>
              <a:rPr lang="ko-KR" altLang="en-US" baseline="0" dirty="0" smtClean="0"/>
              <a:t>방법 사용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복잡한 </a:t>
            </a:r>
            <a:r>
              <a:rPr lang="en-US" altLang="ko-KR" baseline="0" dirty="0" smtClean="0"/>
              <a:t>pipeline = </a:t>
            </a:r>
            <a:r>
              <a:rPr lang="ko-KR" altLang="en-US" baseline="0" dirty="0" smtClean="0"/>
              <a:t>최적화 어려움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085A-B18A-4FDB-BB50-71AC3D4141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0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r>
              <a:rPr lang="en-US" altLang="ko-KR" baseline="0" dirty="0" smtClean="0"/>
              <a:t> rate???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085A-B18A-4FDB-BB50-71AC3D4141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2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 </a:t>
            </a:r>
            <a:r>
              <a:rPr lang="ko-KR" altLang="en-US" dirty="0" err="1" smtClean="0"/>
              <a:t>두사진을</a:t>
            </a:r>
            <a:r>
              <a:rPr lang="ko-KR" altLang="en-US" dirty="0" smtClean="0"/>
              <a:t> 합쳐서 사용</a:t>
            </a:r>
            <a:r>
              <a:rPr lang="en-US" altLang="ko-KR" dirty="0" smtClean="0"/>
              <a:t>?? </a:t>
            </a:r>
            <a:r>
              <a:rPr lang="ko-KR" altLang="en-US" dirty="0" smtClean="0"/>
              <a:t>한다는 것인지</a:t>
            </a:r>
            <a:r>
              <a:rPr lang="en-US" altLang="ko-KR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085A-B18A-4FDB-BB50-71AC3D4141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8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Pretraining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convlayers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뒤에 </a:t>
            </a:r>
            <a:r>
              <a:rPr lang="en-US" altLang="ko-KR" baseline="0" dirty="0" smtClean="0"/>
              <a:t>average-pooling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fc layer </a:t>
            </a:r>
            <a:r>
              <a:rPr lang="ko-KR" altLang="en-US" baseline="0" dirty="0" smtClean="0"/>
              <a:t>사용 </a:t>
            </a:r>
            <a:r>
              <a:rPr lang="en-US" altLang="ko-KR" baseline="0" dirty="0" smtClean="0"/>
              <a:t>-&gt; detection </a:t>
            </a:r>
            <a:r>
              <a:rPr lang="ko-KR" altLang="en-US" baseline="0" dirty="0" smtClean="0"/>
              <a:t>역할 하도록 변환</a:t>
            </a:r>
            <a:r>
              <a:rPr lang="en-US" altLang="ko-KR" baseline="0" dirty="0" smtClean="0"/>
              <a:t>(?) -&gt; 4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convlayers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fc layers </a:t>
            </a:r>
            <a:r>
              <a:rPr lang="ko-KR" altLang="en-US" baseline="0" dirty="0" smtClean="0"/>
              <a:t>추가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해상도 높임 </a:t>
            </a:r>
            <a:r>
              <a:rPr lang="en-US" altLang="ko-KR" baseline="0" dirty="0" smtClean="0"/>
              <a:t>-&gt; layer</a:t>
            </a:r>
            <a:r>
              <a:rPr lang="ko-KR" altLang="en-US" baseline="0" dirty="0" smtClean="0"/>
              <a:t>는 클래스 확률</a:t>
            </a:r>
            <a:r>
              <a:rPr lang="en-US" altLang="ko-KR" baseline="0" dirty="0" smtClean="0"/>
              <a:t>, bounding box</a:t>
            </a:r>
            <a:r>
              <a:rPr lang="ko-KR" altLang="en-US" baseline="0" dirty="0" smtClean="0"/>
              <a:t>좌표 예측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너비와 높이 </a:t>
            </a:r>
            <a:r>
              <a:rPr lang="en-US" altLang="ko-KR" baseline="0" dirty="0" smtClean="0"/>
              <a:t>0~1 </a:t>
            </a:r>
            <a:r>
              <a:rPr lang="ko-KR" altLang="en-US" baseline="0" dirty="0" smtClean="0"/>
              <a:t>사이로 정규화</a:t>
            </a:r>
            <a:r>
              <a:rPr lang="en-US" altLang="ko-KR" baseline="0" dirty="0" smtClean="0"/>
              <a:t>, (x, y)</a:t>
            </a:r>
            <a:r>
              <a:rPr lang="ko-KR" altLang="en-US" baseline="0" dirty="0" smtClean="0"/>
              <a:t>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1</a:t>
            </a:r>
            <a:r>
              <a:rPr lang="ko-KR" altLang="en-US" baseline="0" dirty="0" smtClean="0"/>
              <a:t>사이로 오게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A085A-B18A-4FDB-BB50-71AC3D4141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4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4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6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3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17EF-1BED-475B-B83C-F3F4B6A35496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6FEC-0330-4BE3-AB86-1071FFDB3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YOLO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최유</a:t>
            </a:r>
            <a:r>
              <a:rPr lang="ko-KR" altLang="en-US" sz="2000" dirty="0"/>
              <a:t>진</a:t>
            </a:r>
          </a:p>
        </p:txBody>
      </p:sp>
    </p:spTree>
    <p:extLst>
      <p:ext uri="{BB962C8B-B14F-4D97-AF65-F5344CB8AC3E}">
        <p14:creationId xmlns:p14="http://schemas.microsoft.com/office/powerpoint/2010/main" val="38181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장점과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매우 빠르다</a:t>
            </a:r>
            <a:endParaRPr lang="en-US" altLang="ko-KR" sz="2000" dirty="0" smtClean="0"/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정확성이 높다</a:t>
            </a:r>
            <a:endParaRPr lang="en-US" altLang="ko-KR" sz="2000" dirty="0" smtClean="0"/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매우 </a:t>
            </a:r>
            <a:r>
              <a:rPr lang="ko-KR" altLang="en-US" sz="2000" dirty="0" err="1" smtClean="0"/>
              <a:t>일반적이여서</a:t>
            </a:r>
            <a:r>
              <a:rPr lang="en-US" altLang="ko-KR" sz="2000" dirty="0" smtClean="0"/>
              <a:t>(Generalizability) </a:t>
            </a:r>
            <a:r>
              <a:rPr lang="ko-KR" altLang="en-US" sz="2000" dirty="0" smtClean="0"/>
              <a:t>새로운 도메인에서도 실패할 가능성이 적다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endParaRPr lang="en-US" altLang="ko-KR" sz="2000" dirty="0" smtClean="0"/>
          </a:p>
          <a:p>
            <a:r>
              <a:rPr lang="ko-KR" altLang="en-US" sz="2400" dirty="0" smtClean="0"/>
              <a:t>한</a:t>
            </a:r>
            <a:r>
              <a:rPr lang="ko-KR" altLang="en-US" sz="2400" dirty="0"/>
              <a:t>계</a:t>
            </a:r>
            <a:endParaRPr lang="en-US" altLang="ko-KR" sz="2400" dirty="0" smtClean="0"/>
          </a:p>
          <a:p>
            <a:pPr marL="457200" indent="-457200">
              <a:buAutoNum type="arabicParenBoth"/>
            </a:pPr>
            <a:r>
              <a:rPr lang="en-US" altLang="ko-KR" sz="2000" dirty="0" smtClean="0"/>
              <a:t>Grid cell</a:t>
            </a:r>
            <a:r>
              <a:rPr lang="ko-KR" altLang="en-US" sz="2000" dirty="0" smtClean="0"/>
              <a:t>이 하나의 클래스만을 예측하기 때문에</a:t>
            </a:r>
            <a:r>
              <a:rPr lang="en-US" altLang="ko-KR" sz="2000" dirty="0" smtClean="0"/>
              <a:t>, object</a:t>
            </a:r>
            <a:r>
              <a:rPr lang="ko-KR" altLang="en-US" sz="2000" dirty="0" smtClean="0"/>
              <a:t>가 겹칠 경우 제대로 예측이 되지 않는다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학습 데이터로부터 </a:t>
            </a:r>
            <a:r>
              <a:rPr lang="en-US" altLang="ko-KR" sz="2000" dirty="0" smtClean="0"/>
              <a:t>bounding box</a:t>
            </a:r>
            <a:r>
              <a:rPr lang="ko-KR" altLang="en-US" sz="2000" dirty="0" smtClean="0"/>
              <a:t>의 형태를 학습하기 때문에 새로운 형태의 </a:t>
            </a:r>
            <a:r>
              <a:rPr lang="en-US" altLang="ko-KR" sz="2000" dirty="0" smtClean="0"/>
              <a:t>bounding box</a:t>
            </a:r>
            <a:r>
              <a:rPr lang="ko-KR" altLang="en-US" sz="2000" dirty="0" smtClean="0"/>
              <a:t>의 경우 예측이 어렵다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r>
              <a:rPr lang="ko-KR" altLang="en-US" sz="2000" dirty="0" smtClean="0"/>
              <a:t>작은 </a:t>
            </a:r>
            <a:r>
              <a:rPr lang="en-US" altLang="ko-KR" sz="2000" dirty="0" smtClean="0"/>
              <a:t>bounding box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loss term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IOU</a:t>
            </a:r>
            <a:r>
              <a:rPr lang="ko-KR" altLang="en-US" sz="2000" dirty="0" smtClean="0"/>
              <a:t>에 더 민감하게 영향을 준다</a:t>
            </a:r>
            <a:r>
              <a:rPr lang="en-US" altLang="ko-KR" sz="2000" dirty="0" smtClean="0"/>
              <a:t>. -&gt; localization</a:t>
            </a:r>
            <a:r>
              <a:rPr lang="ko-KR" altLang="en-US" sz="2000" dirty="0" smtClean="0"/>
              <a:t>이 다소 부정확 하다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Both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3461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지식</a:t>
            </a:r>
            <a:endParaRPr lang="ko-KR" altLang="en-US" dirty="0"/>
          </a:p>
        </p:txBody>
      </p:sp>
      <p:pic>
        <p:nvPicPr>
          <p:cNvPr id="1026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6489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6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 stage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5710696"/>
            <a:ext cx="4536504" cy="54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Image detection</a:t>
            </a:r>
            <a:r>
              <a:rPr lang="ko-KR" altLang="en-US" sz="1800" dirty="0" smtClean="0"/>
              <a:t>을 할 수 있는 알고리즘들</a:t>
            </a:r>
            <a:endParaRPr lang="ko-KR" altLang="en-US" sz="1800" dirty="0"/>
          </a:p>
        </p:txBody>
      </p:sp>
      <p:pic>
        <p:nvPicPr>
          <p:cNvPr id="2050" name="Picture 2" descr="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1" r="42504" b="6"/>
          <a:stretch/>
        </p:blipFill>
        <p:spPr bwMode="auto">
          <a:xfrm>
            <a:off x="1259632" y="1484784"/>
            <a:ext cx="6624736" cy="42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stage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7007" y="5805264"/>
            <a:ext cx="5760640" cy="54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번 만에 </a:t>
            </a:r>
            <a:r>
              <a:rPr lang="en-US" altLang="ko-KR" sz="1800" dirty="0" smtClean="0"/>
              <a:t>image detection</a:t>
            </a:r>
            <a:r>
              <a:rPr lang="ko-KR" altLang="en-US" sz="1800" dirty="0" smtClean="0"/>
              <a:t>을 완료하는 알고리즘이다</a:t>
            </a:r>
            <a:endParaRPr lang="ko-KR" altLang="en-US" sz="1800" dirty="0"/>
          </a:p>
        </p:txBody>
      </p:sp>
      <p:pic>
        <p:nvPicPr>
          <p:cNvPr id="3074" name="Picture 2" descr="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8" t="16763" r="4089" b="-757"/>
          <a:stretch/>
        </p:blipFill>
        <p:spPr bwMode="auto">
          <a:xfrm>
            <a:off x="1911043" y="1556792"/>
            <a:ext cx="511256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3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4293096"/>
            <a:ext cx="8147248" cy="216024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인간의 시각체계와 비슷하게 작동하게끔 모델을 </a:t>
            </a:r>
            <a:r>
              <a:rPr lang="en-US" altLang="ko-KR" sz="1800" dirty="0" smtClean="0"/>
              <a:t>single neural network </a:t>
            </a:r>
            <a:r>
              <a:rPr lang="ko-KR" altLang="en-US" sz="1800" dirty="0" smtClean="0"/>
              <a:t>으로 구성하였다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Object detection</a:t>
            </a:r>
            <a:r>
              <a:rPr lang="ko-KR" altLang="en-US" sz="1800" dirty="0" smtClean="0"/>
              <a:t>을 단일 </a:t>
            </a:r>
            <a:r>
              <a:rPr lang="en-US" altLang="ko-KR" sz="1800" dirty="0" smtClean="0"/>
              <a:t>Regression</a:t>
            </a:r>
            <a:r>
              <a:rPr lang="ko-KR" altLang="en-US" sz="1800" dirty="0" smtClean="0"/>
              <a:t>으로 재구성하고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이미지 픽셀에서 </a:t>
            </a:r>
            <a:r>
              <a:rPr lang="en-US" altLang="ko-KR" sz="1800" dirty="0" smtClean="0"/>
              <a:t>bounding box </a:t>
            </a:r>
            <a:r>
              <a:rPr lang="ko-KR" altLang="en-US" sz="1800" dirty="0" smtClean="0"/>
              <a:t>좌표와 클래스 확률까지 쭉 이어나가게 구성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하나의 신경망을 통해 </a:t>
            </a:r>
            <a:r>
              <a:rPr lang="ko-KR" altLang="en-US" sz="1800" dirty="0" smtClean="0"/>
              <a:t>물체의 </a:t>
            </a:r>
            <a:r>
              <a:rPr lang="en-US" altLang="ko-KR" sz="1800" dirty="0" smtClean="0"/>
              <a:t>bounding box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를 동시에 </a:t>
            </a:r>
            <a:r>
              <a:rPr lang="ko-KR" altLang="en-US" sz="1800" dirty="0" smtClean="0"/>
              <a:t>예측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en-US" altLang="ko-KR" sz="1800" dirty="0" smtClean="0"/>
              <a:t>YOLO(You Only Look Once) &lt;- </a:t>
            </a:r>
            <a:r>
              <a:rPr lang="ko-KR" altLang="en-US" sz="1800" dirty="0" smtClean="0"/>
              <a:t>객체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예측을 위해 이미지를 단 한번만 본다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098" name="Picture 2" descr="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6" b="1090"/>
          <a:stretch/>
        </p:blipFill>
        <p:spPr bwMode="auto">
          <a:xfrm>
            <a:off x="539552" y="1628800"/>
            <a:ext cx="82089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5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5877272"/>
            <a:ext cx="6552728" cy="496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적절한 모델과 출력 값 그리고 </a:t>
            </a:r>
            <a:r>
              <a:rPr lang="en-US" altLang="ko-KR" sz="1800" dirty="0" smtClean="0"/>
              <a:t>loss function</a:t>
            </a:r>
            <a:r>
              <a:rPr lang="ko-KR" altLang="en-US" sz="1800" dirty="0" smtClean="0"/>
              <a:t>을 설정해야 한다</a:t>
            </a:r>
            <a:endParaRPr lang="ko-KR" altLang="en-US" sz="1800" dirty="0"/>
          </a:p>
        </p:txBody>
      </p:sp>
      <p:pic>
        <p:nvPicPr>
          <p:cNvPr id="5122" name="Picture 2" descr="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21716" r="11659" b="4372"/>
          <a:stretch/>
        </p:blipFill>
        <p:spPr bwMode="auto">
          <a:xfrm>
            <a:off x="938725" y="1700807"/>
            <a:ext cx="6984776" cy="37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Unified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64603" y="5128592"/>
            <a:ext cx="6635080" cy="15407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Image → S x S grids </a:t>
            </a:r>
            <a:r>
              <a:rPr lang="ko-KR" altLang="en-US" sz="1800" dirty="0" smtClean="0"/>
              <a:t>로 나눈다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grid cell → B: </a:t>
            </a:r>
            <a:r>
              <a:rPr lang="en-US" altLang="ko-KR" sz="1800" dirty="0" err="1" smtClean="0"/>
              <a:t>BBoxes</a:t>
            </a:r>
            <a:r>
              <a:rPr lang="en-US" altLang="ko-KR" sz="1800" dirty="0" smtClean="0"/>
              <a:t> and Confidence score</a:t>
            </a:r>
            <a:r>
              <a:rPr lang="ko-KR" altLang="en-US" sz="1800" dirty="0" smtClean="0"/>
              <a:t>를 예측</a:t>
            </a:r>
            <a:endParaRPr lang="en-US" altLang="ko-KR" sz="1800" dirty="0" smtClean="0"/>
          </a:p>
          <a:p>
            <a:r>
              <a:rPr lang="en-US" altLang="ko-KR" sz="1800" dirty="0" smtClean="0"/>
              <a:t>C(</a:t>
            </a:r>
            <a:r>
              <a:rPr lang="en-US" altLang="ko-KR" sz="1800" dirty="0" smtClean="0"/>
              <a:t>Confidence score)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Pr</a:t>
            </a:r>
            <a:r>
              <a:rPr lang="en-US" altLang="ko-KR" sz="1800" dirty="0" smtClean="0"/>
              <a:t>(Object) x IOU</a:t>
            </a:r>
          </a:p>
          <a:p>
            <a:r>
              <a:rPr lang="en-US" altLang="ko-KR" sz="1800" dirty="0" smtClean="0"/>
              <a:t>Bounding box 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(x, y, w, h) + </a:t>
            </a:r>
            <a:r>
              <a:rPr lang="ko-KR" altLang="en-US" sz="1800" dirty="0" smtClean="0"/>
              <a:t>신뢰도로 구성</a:t>
            </a:r>
            <a:endParaRPr lang="en-US" altLang="ko-KR" sz="1800" dirty="0" smtClean="0"/>
          </a:p>
        </p:txBody>
      </p:sp>
      <p:pic>
        <p:nvPicPr>
          <p:cNvPr id="4" name="Picture 2" descr="3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5154" r="57481" b="9494"/>
          <a:stretch/>
        </p:blipFill>
        <p:spPr bwMode="auto">
          <a:xfrm>
            <a:off x="1460629" y="1484784"/>
            <a:ext cx="6135707" cy="368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Design</a:t>
            </a:r>
            <a:endParaRPr lang="ko-KR" altLang="en-US" dirty="0"/>
          </a:p>
        </p:txBody>
      </p:sp>
      <p:pic>
        <p:nvPicPr>
          <p:cNvPr id="6148" name="Picture 4" descr="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6" t="54912" r="26291" b="-2785"/>
          <a:stretch/>
        </p:blipFill>
        <p:spPr bwMode="auto">
          <a:xfrm>
            <a:off x="395536" y="1772816"/>
            <a:ext cx="817240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07435" y="5085184"/>
            <a:ext cx="8229600" cy="129614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24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conv layers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fc layer</a:t>
            </a:r>
            <a:r>
              <a:rPr lang="ko-KR" altLang="en-US" sz="1800" dirty="0" smtClean="0"/>
              <a:t>로 이루어짐</a:t>
            </a:r>
            <a:endParaRPr lang="en-US" altLang="ko-KR" sz="1800" dirty="0" smtClean="0"/>
          </a:p>
          <a:p>
            <a:r>
              <a:rPr lang="en-US" altLang="ko-KR" sz="1800" dirty="0" smtClean="0"/>
              <a:t>1X1 reduction layers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뒤에 </a:t>
            </a:r>
            <a:r>
              <a:rPr lang="en-US" altLang="ko-KR" sz="1800" dirty="0" smtClean="0"/>
              <a:t>3X3 conv layers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r>
              <a:rPr lang="en-US" altLang="ko-KR" sz="1800" dirty="0" smtClean="0"/>
              <a:t>Fast YOLO</a:t>
            </a:r>
            <a:r>
              <a:rPr lang="ko-KR" altLang="en-US" sz="1800" dirty="0" smtClean="0"/>
              <a:t>일 경우 더 적은 </a:t>
            </a:r>
            <a:r>
              <a:rPr lang="en-US" altLang="ko-KR" sz="1800" dirty="0" smtClean="0"/>
              <a:t>conv layer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(9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) + </a:t>
            </a:r>
            <a:r>
              <a:rPr lang="ko-KR" altLang="en-US" sz="1800" dirty="0" smtClean="0"/>
              <a:t>더 적은 필터 사용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90843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63668"/>
            <a:ext cx="4114800" cy="486916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Object</a:t>
            </a:r>
            <a:r>
              <a:rPr lang="ko-KR" altLang="en-US" sz="2000" dirty="0" smtClean="0"/>
              <a:t>가 존재하는 </a:t>
            </a:r>
            <a:r>
              <a:rPr lang="en-US" altLang="ko-KR" sz="2000" dirty="0" smtClean="0"/>
              <a:t>Gird cell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predictor bounding box j </a:t>
            </a:r>
            <a:r>
              <a:rPr lang="ko-KR" altLang="en-US" sz="2000" dirty="0" smtClean="0"/>
              <a:t>에 대해 </a:t>
            </a:r>
            <a:r>
              <a:rPr lang="en-US" altLang="ko-KR" sz="2000" dirty="0" smtClean="0"/>
              <a:t>x, y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loss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r>
              <a:rPr lang="en-US" altLang="ko-KR" sz="2000" dirty="0" smtClean="0"/>
              <a:t>w, h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loss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r>
              <a:rPr lang="en-US" altLang="ko-KR" sz="2000" dirty="0" smtClean="0"/>
              <a:t>Object</a:t>
            </a:r>
            <a:r>
              <a:rPr lang="ko-KR" altLang="en-US" sz="2000" dirty="0" smtClean="0"/>
              <a:t>가 존재하는 </a:t>
            </a:r>
            <a:r>
              <a:rPr lang="en-US" altLang="ko-KR" sz="2000" dirty="0" smtClean="0"/>
              <a:t>Gird cell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predictor bounding box j </a:t>
            </a:r>
            <a:r>
              <a:rPr lang="ko-KR" altLang="en-US" sz="2000" dirty="0" smtClean="0"/>
              <a:t>에 대해 </a:t>
            </a:r>
            <a:r>
              <a:rPr lang="en-US" altLang="ko-KR" sz="2000" dirty="0" smtClean="0"/>
              <a:t>confidence score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loss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r>
              <a:rPr lang="en-US" altLang="ko-KR" sz="2000" dirty="0" smtClean="0"/>
              <a:t>Object</a:t>
            </a:r>
            <a:r>
              <a:rPr lang="ko-KR" altLang="en-US" sz="2000" dirty="0" smtClean="0"/>
              <a:t>가 존재하</a:t>
            </a:r>
            <a:r>
              <a:rPr lang="ko-KR" altLang="en-US" sz="2000" dirty="0" smtClean="0"/>
              <a:t>지 않는 </a:t>
            </a:r>
            <a:r>
              <a:rPr lang="en-US" altLang="ko-KR" sz="2000" dirty="0" smtClean="0"/>
              <a:t>confidence score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loss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r>
              <a:rPr lang="en-US" altLang="ko-KR" sz="2000" dirty="0" smtClean="0"/>
              <a:t>Object</a:t>
            </a:r>
            <a:r>
              <a:rPr lang="ko-KR" altLang="en-US" sz="2000" dirty="0" smtClean="0"/>
              <a:t>가 존재하는 </a:t>
            </a:r>
            <a:r>
              <a:rPr lang="en-US" altLang="ko-KR" sz="2000" dirty="0" smtClean="0"/>
              <a:t>Gird cell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predictor bounding box j </a:t>
            </a:r>
            <a:r>
              <a:rPr lang="ko-KR" altLang="en-US" sz="2000" dirty="0" smtClean="0"/>
              <a:t>에 대해 </a:t>
            </a:r>
            <a:r>
              <a:rPr lang="en-US" altLang="ko-KR" sz="2000" dirty="0" smtClean="0"/>
              <a:t>conditional class </a:t>
            </a:r>
            <a:r>
              <a:rPr lang="en-US" altLang="ko-KR" sz="2000" dirty="0" err="1" smtClean="0"/>
              <a:t>probabiliy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loss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pic>
        <p:nvPicPr>
          <p:cNvPr id="8194" name="Picture 2" descr="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7" r="32911" b="2775"/>
          <a:stretch/>
        </p:blipFill>
        <p:spPr bwMode="auto">
          <a:xfrm>
            <a:off x="325158" y="1663668"/>
            <a:ext cx="4536504" cy="478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9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442</Words>
  <Application>Microsoft Office PowerPoint</Application>
  <PresentationFormat>화면 슬라이드 쇼(4:3)</PresentationFormat>
  <Paragraphs>51</Paragraphs>
  <Slides>10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YOLO</vt:lpstr>
      <vt:lpstr>배경 지식</vt:lpstr>
      <vt:lpstr>one stage method</vt:lpstr>
      <vt:lpstr>two stage method</vt:lpstr>
      <vt:lpstr>Introduction</vt:lpstr>
      <vt:lpstr>Model</vt:lpstr>
      <vt:lpstr>Unified Detection</vt:lpstr>
      <vt:lpstr>Network Design</vt:lpstr>
      <vt:lpstr>Loss function</vt:lpstr>
      <vt:lpstr>장점과 한계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9</cp:revision>
  <dcterms:created xsi:type="dcterms:W3CDTF">2019-11-17T10:42:23Z</dcterms:created>
  <dcterms:modified xsi:type="dcterms:W3CDTF">2019-11-18T00:07:10Z</dcterms:modified>
</cp:coreProperties>
</file>