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  <p:sldMasterId id="2147483756" r:id="rId3"/>
    <p:sldMasterId id="2147483780" r:id="rId4"/>
    <p:sldMasterId id="2147483792" r:id="rId5"/>
    <p:sldMasterId id="2147483804" r:id="rId6"/>
  </p:sldMasterIdLst>
  <p:notesMasterIdLst>
    <p:notesMasterId r:id="rId29"/>
  </p:notesMasterIdLst>
  <p:handoutMasterIdLst>
    <p:handoutMasterId r:id="rId30"/>
  </p:handoutMasterIdLst>
  <p:sldIdLst>
    <p:sldId id="412" r:id="rId7"/>
    <p:sldId id="416" r:id="rId8"/>
    <p:sldId id="413" r:id="rId9"/>
    <p:sldId id="419" r:id="rId10"/>
    <p:sldId id="425" r:id="rId11"/>
    <p:sldId id="434" r:id="rId12"/>
    <p:sldId id="423" r:id="rId13"/>
    <p:sldId id="439" r:id="rId14"/>
    <p:sldId id="428" r:id="rId15"/>
    <p:sldId id="427" r:id="rId16"/>
    <p:sldId id="431" r:id="rId17"/>
    <p:sldId id="432" r:id="rId18"/>
    <p:sldId id="436" r:id="rId19"/>
    <p:sldId id="437" r:id="rId20"/>
    <p:sldId id="435" r:id="rId21"/>
    <p:sldId id="426" r:id="rId22"/>
    <p:sldId id="441" r:id="rId23"/>
    <p:sldId id="429" r:id="rId24"/>
    <p:sldId id="440" r:id="rId25"/>
    <p:sldId id="438" r:id="rId26"/>
    <p:sldId id="433" r:id="rId27"/>
    <p:sldId id="415" r:id="rId28"/>
  </p:sldIdLst>
  <p:sldSz cx="9144000" cy="6858000" type="screen4x3"/>
  <p:notesSz cx="6797675" cy="9928225"/>
  <p:embeddedFontLst>
    <p:embeddedFont>
      <p:font typeface="나눔고딕" panose="020D0604000000000000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  <p:embeddedFont>
      <p:font typeface="나눔고딕 Light" panose="020D0904000000000000" pitchFamily="50" charset="-127"/>
      <p:regular r:id="rId34"/>
    </p:embeddedFont>
    <p:embeddedFont>
      <p:font typeface="나눔바른고딕" panose="020B0603020101020101" pitchFamily="50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96F"/>
    <a:srgbClr val="2A602A"/>
    <a:srgbClr val="3379CD"/>
    <a:srgbClr val="EFE1F7"/>
    <a:srgbClr val="5A5263"/>
    <a:srgbClr val="502363"/>
    <a:srgbClr val="204D84"/>
    <a:srgbClr val="BB815D"/>
    <a:srgbClr val="A664CE"/>
    <a:srgbClr val="DBA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83808" autoAdjust="0"/>
  </p:normalViewPr>
  <p:slideViewPr>
    <p:cSldViewPr>
      <p:cViewPr>
        <p:scale>
          <a:sx n="76" d="100"/>
          <a:sy n="76" d="100"/>
        </p:scale>
        <p:origin x="1104" y="45"/>
      </p:cViewPr>
      <p:guideLst>
        <p:guide orient="horz" pos="220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6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9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한국어를 잘 몰라 어떤 음식인지 알지 못함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알레르기로 인해 먹을 수 있는 음식인지를 판별해야 함 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6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사진만으로 음식에 대한 설명과 알레르기 정보를 제공받을 수 있는 시스템을 제안하기 위해 수행되었다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심층 신경망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(Deep Neural Network)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으로 이루어진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딥러닝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(Deep Learning)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모델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1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3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 단위 </a:t>
            </a:r>
            <a:r>
              <a:rPr lang="en-US" altLang="ko-KR" dirty="0"/>
              <a:t>: </a:t>
            </a:r>
            <a:r>
              <a:rPr lang="ko-KR" altLang="en-US" dirty="0"/>
              <a:t>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0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인터페이스는 범용 언어 영어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8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사진 검색 시스템에서 어플리케이션으로 발전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가장 많이 검색된 내용을 바탕으로 외국인 관광객의 한식 소비 분석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시중에 나와있는 알레르기</a:t>
            </a:r>
            <a:r>
              <a:rPr lang="en-US" altLang="ko-KR" dirty="0"/>
              <a:t>, </a:t>
            </a:r>
            <a:r>
              <a:rPr lang="ko-KR" altLang="en-US" dirty="0"/>
              <a:t>유해성분 제공 어플리케이션은 일일이 키워드로 검색함</a:t>
            </a:r>
            <a:r>
              <a:rPr lang="en-US" altLang="ko-KR" dirty="0"/>
              <a:t>. </a:t>
            </a:r>
            <a:r>
              <a:rPr lang="ko-KR" altLang="en-US" dirty="0"/>
              <a:t>이 방법을 사용하면 사진으로 검색이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4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5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0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6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2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9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0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36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9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43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9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09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83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3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70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779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2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73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5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6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16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92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371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4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8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7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38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49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8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89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94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79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5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611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14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4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794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23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25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50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4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614" y="-1215016"/>
            <a:ext cx="6768753" cy="91440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46249" y="1628800"/>
            <a:ext cx="3165711" cy="33843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31459" y="4472063"/>
            <a:ext cx="2390398" cy="325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733102"/>
            <a:ext cx="1371122" cy="72395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339378" cy="468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1298E-1C39-4F5E-8F10-277D3E14FF00}"/>
              </a:ext>
            </a:extLst>
          </p:cNvPr>
          <p:cNvSpPr txBox="1"/>
          <p:nvPr/>
        </p:nvSpPr>
        <p:spPr>
          <a:xfrm>
            <a:off x="1169800" y="1984772"/>
            <a:ext cx="289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</a:t>
            </a:r>
            <a:r>
              <a:rPr lang="ko-KR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3600" b="1" dirty="0">
              <a:solidFill>
                <a:schemeClr val="accent4">
                  <a:lumMod val="60000"/>
                  <a:lumOff val="4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3600" b="1" dirty="0" err="1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여대학</a:t>
            </a:r>
            <a:r>
              <a:rPr lang="en-US" altLang="ko-KR" sz="3600" b="1" dirty="0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b="1" dirty="0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3600" b="1" dirty="0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b="1" dirty="0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 </a:t>
            </a:r>
            <a:endParaRPr lang="en-US" altLang="ko-KR" sz="3600" b="1" dirty="0">
              <a:solidFill>
                <a:srgbClr val="56296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공학연구팀제</a:t>
            </a:r>
            <a:endParaRPr lang="en-US" altLang="ko-KR" sz="3600" b="1" dirty="0">
              <a:solidFill>
                <a:srgbClr val="56296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>
                <a:solidFill>
                  <a:srgbClr val="5629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발표회</a:t>
            </a:r>
            <a:endParaRPr lang="en-US" altLang="ko-KR" sz="3600" b="1" dirty="0">
              <a:solidFill>
                <a:srgbClr val="56296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078010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51220" y="1100074"/>
            <a:ext cx="3893177" cy="3922152"/>
            <a:chOff x="2553183" y="1093372"/>
            <a:chExt cx="3893177" cy="39221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83" y="2350445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88" y="1093372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09" y="3481184"/>
              <a:ext cx="3889251" cy="15343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텍스트 개체 틀 8"/>
          <p:cNvSpPr txBox="1">
            <a:spLocks/>
          </p:cNvSpPr>
          <p:nvPr/>
        </p:nvSpPr>
        <p:spPr>
          <a:xfrm>
            <a:off x="2781697" y="2531214"/>
            <a:ext cx="3432222" cy="1689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</a:t>
            </a:r>
            <a:endParaRPr lang="en-US" altLang="ko-KR" sz="400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</a:t>
            </a:r>
          </a:p>
        </p:txBody>
      </p:sp>
      <p:sp>
        <p:nvSpPr>
          <p:cNvPr id="7" name="타원 6"/>
          <p:cNvSpPr/>
          <p:nvPr/>
        </p:nvSpPr>
        <p:spPr>
          <a:xfrm>
            <a:off x="4218550" y="1791928"/>
            <a:ext cx="558517" cy="5585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52303" y="5022226"/>
            <a:ext cx="2291012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83968" y="1907540"/>
            <a:ext cx="402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0  3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1156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7" name="타원 16"/>
          <p:cNvSpPr/>
          <p:nvPr/>
        </p:nvSpPr>
        <p:spPr>
          <a:xfrm>
            <a:off x="5866604" y="2345801"/>
            <a:ext cx="2883399" cy="2883399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Transfer Learning</a:t>
            </a:r>
          </a:p>
          <a:p>
            <a:pPr algn="ctr"/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 학습</a:t>
            </a:r>
          </a:p>
        </p:txBody>
      </p:sp>
      <p:sp>
        <p:nvSpPr>
          <p:cNvPr id="18" name="타원 17"/>
          <p:cNvSpPr/>
          <p:nvPr/>
        </p:nvSpPr>
        <p:spPr>
          <a:xfrm>
            <a:off x="3150714" y="2340123"/>
            <a:ext cx="2883399" cy="2883399"/>
          </a:xfrm>
          <a:prstGeom prst="ellipse">
            <a:avLst/>
          </a:prstGeom>
          <a:solidFill>
            <a:schemeClr val="accent4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Convolutional Neural Network</a:t>
            </a:r>
          </a:p>
          <a:p>
            <a:pPr algn="ctr"/>
            <a:r>
              <a:rPr lang="ko-KR" altLang="en-US" sz="2000" dirty="0" err="1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합성곱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신경망</a:t>
            </a:r>
          </a:p>
        </p:txBody>
      </p:sp>
      <p:sp>
        <p:nvSpPr>
          <p:cNvPr id="19" name="타원 18"/>
          <p:cNvSpPr/>
          <p:nvPr/>
        </p:nvSpPr>
        <p:spPr>
          <a:xfrm>
            <a:off x="438821" y="2340123"/>
            <a:ext cx="2883399" cy="2883399"/>
          </a:xfrm>
          <a:prstGeom prst="ellipse">
            <a:avLst/>
          </a:prstGeom>
          <a:solidFill>
            <a:schemeClr val="accent5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 Neural Network</a:t>
            </a:r>
          </a:p>
          <a:p>
            <a:pPr algn="ctr"/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심층 신경망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3A6F2997-5ABC-4572-A2A1-8105CEECF237}"/>
              </a:ext>
            </a:extLst>
          </p:cNvPr>
          <p:cNvSpPr txBox="1">
            <a:spLocks/>
          </p:cNvSpPr>
          <p:nvPr/>
        </p:nvSpPr>
        <p:spPr>
          <a:xfrm>
            <a:off x="683568" y="988014"/>
            <a:ext cx="7541579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09930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0589CA-46B0-481C-948F-CE70087A10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64" y="853547"/>
            <a:ext cx="3057072" cy="1999389"/>
          </a:xfrm>
          <a:prstGeom prst="rect">
            <a:avLst/>
          </a:prstGeom>
        </p:spPr>
      </p:pic>
      <p:pic>
        <p:nvPicPr>
          <p:cNvPr id="1028" name="Picture 4" descr="convolutional neural networkì ëí ì´ë¯¸ì§ ê²ìê²°ê³¼">
            <a:extLst>
              <a:ext uri="{FF2B5EF4-FFF2-40B4-BE49-F238E27FC236}">
                <a16:creationId xmlns:a16="http://schemas.microsoft.com/office/drawing/2014/main" id="{65C428B0-2083-4955-820D-93099005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86" y="3729814"/>
            <a:ext cx="5652628" cy="229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48CA3-273F-4331-965C-AC90CD91D593}"/>
              </a:ext>
            </a:extLst>
          </p:cNvPr>
          <p:cNvSpPr txBox="1"/>
          <p:nvPr/>
        </p:nvSpPr>
        <p:spPr>
          <a:xfrm>
            <a:off x="2897814" y="2974779"/>
            <a:ext cx="325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 Neural Network</a:t>
            </a:r>
            <a:endParaRPr lang="ko-KR" altLang="en-US" sz="2400" dirty="0">
              <a:solidFill>
                <a:srgbClr val="5629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7A1EA-74B1-46FE-84CB-CE0C7BC9418C}"/>
              </a:ext>
            </a:extLst>
          </p:cNvPr>
          <p:cNvSpPr txBox="1"/>
          <p:nvPr/>
        </p:nvSpPr>
        <p:spPr>
          <a:xfrm>
            <a:off x="2265589" y="6178284"/>
            <a:ext cx="46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Convolutional Neural Network</a:t>
            </a:r>
            <a:endParaRPr lang="ko-KR" altLang="en-US" sz="2400" dirty="0">
              <a:solidFill>
                <a:srgbClr val="5629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75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3A6F2997-5ABC-4572-A2A1-8105CEECF237}"/>
              </a:ext>
            </a:extLst>
          </p:cNvPr>
          <p:cNvSpPr txBox="1">
            <a:spLocks/>
          </p:cNvSpPr>
          <p:nvPr/>
        </p:nvSpPr>
        <p:spPr>
          <a:xfrm>
            <a:off x="683568" y="988014"/>
            <a:ext cx="7541579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환경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CCD4F-1150-46B1-9087-F7A86E988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56007"/>
            <a:ext cx="2673193" cy="267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DD3FC-C060-47B3-B37E-5038331D4F28}"/>
              </a:ext>
            </a:extLst>
          </p:cNvPr>
          <p:cNvSpPr txBox="1"/>
          <p:nvPr/>
        </p:nvSpPr>
        <p:spPr>
          <a:xfrm>
            <a:off x="4283968" y="2369109"/>
            <a:ext cx="3941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3.5.5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Tensorflow</a:t>
            </a: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1.8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Keras</a:t>
            </a: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2.2.2</a:t>
            </a:r>
          </a:p>
          <a:p>
            <a:endParaRPr lang="en-US" altLang="ko-KR" sz="2400" dirty="0">
              <a:solidFill>
                <a:srgbClr val="5629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Hardware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 : GTX 1080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RAM : 8GB</a:t>
            </a:r>
          </a:p>
        </p:txBody>
      </p:sp>
    </p:spTree>
    <p:extLst>
      <p:ext uri="{BB962C8B-B14F-4D97-AF65-F5344CB8AC3E}">
        <p14:creationId xmlns:p14="http://schemas.microsoft.com/office/powerpoint/2010/main" val="26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3A6F2997-5ABC-4572-A2A1-8105CEECF237}"/>
              </a:ext>
            </a:extLst>
          </p:cNvPr>
          <p:cNvSpPr txBox="1">
            <a:spLocks/>
          </p:cNvSpPr>
          <p:nvPr/>
        </p:nvSpPr>
        <p:spPr>
          <a:xfrm>
            <a:off x="683568" y="988014"/>
            <a:ext cx="7541579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환경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DD3FC-C060-47B3-B37E-5038331D4F28}"/>
              </a:ext>
            </a:extLst>
          </p:cNvPr>
          <p:cNvSpPr txBox="1"/>
          <p:nvPr/>
        </p:nvSpPr>
        <p:spPr>
          <a:xfrm>
            <a:off x="4139952" y="2329525"/>
            <a:ext cx="4503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 Classes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Training Data : 928(80%)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Data : 183(20%)</a:t>
            </a:r>
          </a:p>
          <a:p>
            <a:endParaRPr lang="en-US" altLang="ko-KR" sz="2400" dirty="0">
              <a:solidFill>
                <a:srgbClr val="5629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 Parameter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Learning rate : 0.003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5629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Epochs : 300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2D6C64-207D-4906-8B79-2ACB1ECBB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54894"/>
            <a:ext cx="2910729" cy="29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0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7" name="타원 16"/>
          <p:cNvSpPr/>
          <p:nvPr/>
        </p:nvSpPr>
        <p:spPr>
          <a:xfrm>
            <a:off x="5866604" y="2345801"/>
            <a:ext cx="2883399" cy="2883399"/>
          </a:xfrm>
          <a:prstGeom prst="ellipse">
            <a:avLst/>
          </a:prstGeom>
          <a:solidFill>
            <a:schemeClr val="accent2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MobileNetV2</a:t>
            </a:r>
            <a:endParaRPr lang="ko-KR" altLang="en-US" sz="23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50714" y="2340123"/>
            <a:ext cx="2883399" cy="2883399"/>
          </a:xfrm>
          <a:prstGeom prst="ellipse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err="1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MobileNet</a:t>
            </a:r>
            <a:endParaRPr lang="ko-KR" altLang="en-US" sz="23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8821" y="2340123"/>
            <a:ext cx="2883399" cy="2883399"/>
          </a:xfrm>
          <a:prstGeom prst="ellipse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3A6F2997-5ABC-4572-A2A1-8105CEECF237}"/>
              </a:ext>
            </a:extLst>
          </p:cNvPr>
          <p:cNvSpPr txBox="1">
            <a:spLocks/>
          </p:cNvSpPr>
          <p:nvPr/>
        </p:nvSpPr>
        <p:spPr>
          <a:xfrm>
            <a:off x="683568" y="988014"/>
            <a:ext cx="7541579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 학습 모델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3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078010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51220" y="1100074"/>
            <a:ext cx="3893177" cy="3922152"/>
            <a:chOff x="2553183" y="1093372"/>
            <a:chExt cx="3893177" cy="39221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83" y="2350445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88" y="1093372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09" y="3481184"/>
              <a:ext cx="3889251" cy="15343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텍스트 개체 틀 8"/>
          <p:cNvSpPr txBox="1">
            <a:spLocks/>
          </p:cNvSpPr>
          <p:nvPr/>
        </p:nvSpPr>
        <p:spPr>
          <a:xfrm>
            <a:off x="2781697" y="2531214"/>
            <a:ext cx="3432222" cy="1689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</a:t>
            </a:r>
            <a:endParaRPr lang="en-US" altLang="ko-KR" sz="400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성과</a:t>
            </a:r>
          </a:p>
        </p:txBody>
      </p:sp>
      <p:sp>
        <p:nvSpPr>
          <p:cNvPr id="7" name="타원 6"/>
          <p:cNvSpPr/>
          <p:nvPr/>
        </p:nvSpPr>
        <p:spPr>
          <a:xfrm>
            <a:off x="4218550" y="1791928"/>
            <a:ext cx="558517" cy="5585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52303" y="5022226"/>
            <a:ext cx="2291012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83968" y="1907540"/>
            <a:ext cx="402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0  4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5699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702829" y="1051519"/>
            <a:ext cx="3432222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성능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2060A-4338-489B-9791-BD7F7F7CA472}"/>
              </a:ext>
            </a:extLst>
          </p:cNvPr>
          <p:cNvSpPr txBox="1"/>
          <p:nvPr/>
        </p:nvSpPr>
        <p:spPr>
          <a:xfrm>
            <a:off x="1135898" y="2076929"/>
            <a:ext cx="532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Data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TOP5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492749-E469-45B6-BC34-AC5322143C04}"/>
              </a:ext>
            </a:extLst>
          </p:cNvPr>
          <p:cNvGraphicFramePr>
            <a:graphicFrameLocks noGrp="1"/>
          </p:cNvGraphicFramePr>
          <p:nvPr/>
        </p:nvGraphicFramePr>
        <p:xfrm>
          <a:off x="1135898" y="2852936"/>
          <a:ext cx="7037193" cy="27278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55846">
                  <a:extLst>
                    <a:ext uri="{9D8B030D-6E8A-4147-A177-3AD203B41FA5}">
                      <a16:colId xmlns:a16="http://schemas.microsoft.com/office/drawing/2014/main" val="616807585"/>
                    </a:ext>
                  </a:extLst>
                </a:gridCol>
                <a:gridCol w="1482561">
                  <a:extLst>
                    <a:ext uri="{9D8B030D-6E8A-4147-A177-3AD203B41FA5}">
                      <a16:colId xmlns:a16="http://schemas.microsoft.com/office/drawing/2014/main" val="2484842332"/>
                    </a:ext>
                  </a:extLst>
                </a:gridCol>
                <a:gridCol w="1482561">
                  <a:extLst>
                    <a:ext uri="{9D8B030D-6E8A-4147-A177-3AD203B41FA5}">
                      <a16:colId xmlns:a16="http://schemas.microsoft.com/office/drawing/2014/main" val="319913985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013829894"/>
                    </a:ext>
                  </a:extLst>
                </a:gridCol>
              </a:tblGrid>
              <a:tr h="681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1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 5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PARAMETERS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23221"/>
                  </a:ext>
                </a:extLst>
              </a:tr>
              <a:tr h="68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ResNet50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87.97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98.91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2,300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64003"/>
                  </a:ext>
                </a:extLst>
              </a:tr>
              <a:tr h="68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89.07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98.36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320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263760"/>
                  </a:ext>
                </a:extLst>
              </a:tr>
              <a:tr h="68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MobileNetV2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90.2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97.81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220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64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76775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26" name="텍스트 개체 틀 8"/>
          <p:cNvSpPr txBox="1">
            <a:spLocks/>
          </p:cNvSpPr>
          <p:nvPr/>
        </p:nvSpPr>
        <p:spPr>
          <a:xfrm>
            <a:off x="702829" y="849603"/>
            <a:ext cx="7541579" cy="1211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 interface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AC5C0-19FF-4181-9050-3B7F0536D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90" y="1988840"/>
            <a:ext cx="7703021" cy="39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9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26" name="텍스트 개체 틀 8"/>
          <p:cNvSpPr txBox="1">
            <a:spLocks/>
          </p:cNvSpPr>
          <p:nvPr/>
        </p:nvSpPr>
        <p:spPr>
          <a:xfrm>
            <a:off x="702829" y="849603"/>
            <a:ext cx="7541579" cy="1211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 interface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3" y="1988840"/>
            <a:ext cx="7701833" cy="39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1640" y="2564904"/>
            <a:ext cx="6264697" cy="27976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주제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목적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소개 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과정   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성과 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 계획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7584" y="1968235"/>
            <a:ext cx="4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987824" y="2260622"/>
            <a:ext cx="5328592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078010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51220" y="1100074"/>
            <a:ext cx="3893177" cy="3922152"/>
            <a:chOff x="2553183" y="1093372"/>
            <a:chExt cx="3893177" cy="39221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83" y="2350445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88" y="1093372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09" y="3481184"/>
              <a:ext cx="3889251" cy="15343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텍스트 개체 틀 8"/>
          <p:cNvSpPr txBox="1">
            <a:spLocks/>
          </p:cNvSpPr>
          <p:nvPr/>
        </p:nvSpPr>
        <p:spPr>
          <a:xfrm>
            <a:off x="2781697" y="2531214"/>
            <a:ext cx="3432222" cy="1689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400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</a:p>
        </p:txBody>
      </p:sp>
      <p:sp>
        <p:nvSpPr>
          <p:cNvPr id="7" name="타원 6"/>
          <p:cNvSpPr/>
          <p:nvPr/>
        </p:nvSpPr>
        <p:spPr>
          <a:xfrm>
            <a:off x="4218550" y="1791928"/>
            <a:ext cx="558517" cy="5585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52303" y="5022226"/>
            <a:ext cx="2291012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83968" y="1907540"/>
            <a:ext cx="402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0  5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5906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197135" y="1379122"/>
            <a:ext cx="4749729" cy="4639918"/>
            <a:chOff x="2747455" y="1985445"/>
            <a:chExt cx="4020789" cy="3927831"/>
          </a:xfrm>
        </p:grpSpPr>
        <p:sp>
          <p:nvSpPr>
            <p:cNvPr id="17" name="타원 16"/>
            <p:cNvSpPr/>
            <p:nvPr/>
          </p:nvSpPr>
          <p:spPr>
            <a:xfrm>
              <a:off x="4572000" y="3717032"/>
              <a:ext cx="2196244" cy="219624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747455" y="3717032"/>
              <a:ext cx="2196244" cy="2196244"/>
            </a:xfrm>
            <a:prstGeom prst="ellipse">
              <a:avLst/>
            </a:prstGeom>
            <a:solidFill>
              <a:schemeClr val="accent4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660355" y="1985445"/>
              <a:ext cx="2196244" cy="21962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3779912" y="2966084"/>
              <a:ext cx="1979333" cy="17933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텍스트 개체 틀 8"/>
            <p:cNvSpPr txBox="1">
              <a:spLocks/>
            </p:cNvSpPr>
            <p:nvPr/>
          </p:nvSpPr>
          <p:spPr>
            <a:xfrm>
              <a:off x="3966583" y="3862652"/>
              <a:ext cx="1583788" cy="49726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chemeClr val="accent4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</a:t>
              </a:r>
            </a:p>
          </p:txBody>
        </p:sp>
        <p:sp>
          <p:nvSpPr>
            <p:cNvPr id="22" name="텍스트 개체 틀 8"/>
            <p:cNvSpPr txBox="1">
              <a:spLocks/>
            </p:cNvSpPr>
            <p:nvPr/>
          </p:nvSpPr>
          <p:spPr>
            <a:xfrm>
              <a:off x="3966583" y="2440633"/>
              <a:ext cx="1583788" cy="49726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chemeClr val="accent5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스마트폰 </a:t>
              </a:r>
              <a:endParaRPr lang="en-US" altLang="ko-KR" sz="2000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accent5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어플리케이션</a:t>
              </a:r>
            </a:p>
          </p:txBody>
        </p:sp>
        <p:sp>
          <p:nvSpPr>
            <p:cNvPr id="23" name="텍스트 개체 틀 8"/>
            <p:cNvSpPr txBox="1">
              <a:spLocks/>
            </p:cNvSpPr>
            <p:nvPr/>
          </p:nvSpPr>
          <p:spPr>
            <a:xfrm>
              <a:off x="3051784" y="4930255"/>
              <a:ext cx="1645109" cy="49726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외국인 관광객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한식 소비 분석</a:t>
              </a:r>
            </a:p>
          </p:txBody>
        </p:sp>
        <p:sp>
          <p:nvSpPr>
            <p:cNvPr id="24" name="텍스트 개체 틀 8"/>
            <p:cNvSpPr txBox="1">
              <a:spLocks/>
            </p:cNvSpPr>
            <p:nvPr/>
          </p:nvSpPr>
          <p:spPr>
            <a:xfrm>
              <a:off x="4941814" y="4930255"/>
              <a:ext cx="1583788" cy="49726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BB815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알레르기 </a:t>
              </a:r>
              <a:endParaRPr lang="en-US" altLang="ko-KR" sz="2000" b="1" dirty="0">
                <a:solidFill>
                  <a:srgbClr val="BB815D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b="1" dirty="0">
                  <a:solidFill>
                    <a:srgbClr val="BB815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76712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40627" y="2958613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800" b="1" spc="30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60928" y="3604944"/>
            <a:ext cx="974947" cy="325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19" y="5953536"/>
            <a:ext cx="1718564" cy="4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579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078010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51220" y="1100074"/>
            <a:ext cx="3893177" cy="3922152"/>
            <a:chOff x="2553183" y="1093372"/>
            <a:chExt cx="3893177" cy="39221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83" y="2350445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88" y="1093372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09" y="3481184"/>
              <a:ext cx="3889251" cy="15343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직사각형 15"/>
          <p:cNvSpPr/>
          <p:nvPr/>
        </p:nvSpPr>
        <p:spPr>
          <a:xfrm>
            <a:off x="3352303" y="5022226"/>
            <a:ext cx="2291012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7" name="타원 6"/>
          <p:cNvSpPr/>
          <p:nvPr/>
        </p:nvSpPr>
        <p:spPr>
          <a:xfrm>
            <a:off x="4218551" y="1791928"/>
            <a:ext cx="558517" cy="5585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3968" y="190754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0  1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B862E-CBE5-4D39-98D1-8DFF6EE3B2BE}"/>
              </a:ext>
            </a:extLst>
          </p:cNvPr>
          <p:cNvSpPr txBox="1"/>
          <p:nvPr/>
        </p:nvSpPr>
        <p:spPr>
          <a:xfrm>
            <a:off x="3438790" y="2660719"/>
            <a:ext cx="211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5A5263"/>
                </a:solidFill>
                <a:latin typeface="+mj-lt"/>
                <a:ea typeface="나눔고딕 ExtraBold" panose="020D0904000000000000" pitchFamily="50" charset="-127"/>
              </a:rPr>
              <a:t>연구주제</a:t>
            </a:r>
            <a:endParaRPr lang="en-US" altLang="ko-KR" sz="4000" dirty="0">
              <a:solidFill>
                <a:srgbClr val="5A5263"/>
              </a:solidFill>
              <a:latin typeface="+mj-lt"/>
              <a:ea typeface="나눔고딕 ExtraBold" panose="020D0904000000000000" pitchFamily="50" charset="-127"/>
            </a:endParaRPr>
          </a:p>
          <a:p>
            <a:r>
              <a:rPr lang="ko-KR" altLang="en-US" sz="4000" dirty="0">
                <a:solidFill>
                  <a:srgbClr val="5A5263"/>
                </a:solidFill>
                <a:latin typeface="+mj-lt"/>
                <a:ea typeface="나눔고딕 ExtraBold" panose="020D0904000000000000" pitchFamily="50" charset="-127"/>
              </a:rPr>
              <a:t>연구목적</a:t>
            </a:r>
            <a:endParaRPr lang="en-US" altLang="ko-KR" sz="4000" dirty="0">
              <a:solidFill>
                <a:srgbClr val="5A5263"/>
              </a:solidFill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063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702829" y="849603"/>
            <a:ext cx="7541579" cy="1211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연구주제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EA300-0CBA-45D8-879C-C476A7FBD2E6}"/>
              </a:ext>
            </a:extLst>
          </p:cNvPr>
          <p:cNvSpPr/>
          <p:nvPr/>
        </p:nvSpPr>
        <p:spPr>
          <a:xfrm>
            <a:off x="707212" y="2254220"/>
            <a:ext cx="77295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심층 신경망을 활용한 영상 내 음식 분류 및 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알레르기 정보 제공을 위한 시스템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 for Classifying Foods and </a:t>
            </a:r>
          </a:p>
          <a:p>
            <a:pPr algn="ctr"/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Providing Allergy Information in Images </a:t>
            </a:r>
          </a:p>
          <a:p>
            <a:pPr algn="ctr"/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in 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702829" y="849603"/>
            <a:ext cx="7541579" cy="1211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연구목적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EA300-0CBA-45D8-879C-C476A7FBD2E6}"/>
              </a:ext>
            </a:extLst>
          </p:cNvPr>
          <p:cNvSpPr/>
          <p:nvPr/>
        </p:nvSpPr>
        <p:spPr>
          <a:xfrm>
            <a:off x="887332" y="1935981"/>
            <a:ext cx="7394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solidFill>
                  <a:srgbClr val="5A526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한류로 인해 방한 외국인 증가</a:t>
            </a:r>
            <a:endParaRPr lang="en-US" altLang="ko-KR" sz="2400" b="1" kern="0" dirty="0">
              <a:solidFill>
                <a:srgbClr val="5A526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3F986A-2E9F-4F93-961E-77072EA28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590350"/>
            <a:ext cx="6572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702829" y="849603"/>
            <a:ext cx="7541579" cy="1211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연구목적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81DB103-EC92-4619-B595-D708192FC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51" y="4003333"/>
            <a:ext cx="2428700" cy="2428700"/>
          </a:xfrm>
          <a:prstGeom prst="rect">
            <a:avLst/>
          </a:prstGeom>
        </p:spPr>
      </p:pic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D6F9D7C2-E091-4965-BEE9-36F49C2FEF82}"/>
              </a:ext>
            </a:extLst>
          </p:cNvPr>
          <p:cNvSpPr/>
          <p:nvPr/>
        </p:nvSpPr>
        <p:spPr>
          <a:xfrm>
            <a:off x="3468150" y="1822243"/>
            <a:ext cx="2530100" cy="1575115"/>
          </a:xfrm>
          <a:prstGeom prst="cloudCallout">
            <a:avLst>
              <a:gd name="adj1" fmla="val -981"/>
              <a:gd name="adj2" fmla="val 7813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04D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먹어도 </a:t>
            </a:r>
            <a:endParaRPr lang="en-US" altLang="ko-KR" sz="2400" b="1" dirty="0">
              <a:solidFill>
                <a:srgbClr val="204D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204D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될까</a:t>
            </a:r>
            <a:r>
              <a:rPr lang="en-US" altLang="ko-KR" sz="2400" b="1" dirty="0">
                <a:solidFill>
                  <a:srgbClr val="204D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b="1" dirty="0">
              <a:solidFill>
                <a:srgbClr val="204D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생각 풍선: 구름 모양 18">
            <a:extLst>
              <a:ext uri="{FF2B5EF4-FFF2-40B4-BE49-F238E27FC236}">
                <a16:creationId xmlns:a16="http://schemas.microsoft.com/office/drawing/2014/main" id="{E4955A57-B579-4AF4-97C7-3766B4E02C61}"/>
              </a:ext>
            </a:extLst>
          </p:cNvPr>
          <p:cNvSpPr/>
          <p:nvPr/>
        </p:nvSpPr>
        <p:spPr>
          <a:xfrm>
            <a:off x="733483" y="2867290"/>
            <a:ext cx="2522768" cy="1691189"/>
          </a:xfrm>
          <a:prstGeom prst="cloudCallout">
            <a:avLst>
              <a:gd name="adj1" fmla="val 44334"/>
              <a:gd name="adj2" fmla="val 7001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04D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</a:t>
            </a:r>
            <a:r>
              <a:rPr lang="en-US" altLang="ko-KR" sz="2400" b="1" dirty="0">
                <a:solidFill>
                  <a:srgbClr val="204D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@_@;;</a:t>
            </a:r>
            <a:endParaRPr lang="ko-KR" altLang="en-US" sz="2400" b="1" dirty="0">
              <a:solidFill>
                <a:srgbClr val="204D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생각 풍선: 구름 모양 19">
            <a:extLst>
              <a:ext uri="{FF2B5EF4-FFF2-40B4-BE49-F238E27FC236}">
                <a16:creationId xmlns:a16="http://schemas.microsoft.com/office/drawing/2014/main" id="{8B6305DF-6F64-401A-85AD-E8C42EAB0C82}"/>
              </a:ext>
            </a:extLst>
          </p:cNvPr>
          <p:cNvSpPr/>
          <p:nvPr/>
        </p:nvSpPr>
        <p:spPr>
          <a:xfrm>
            <a:off x="5998249" y="2983364"/>
            <a:ext cx="2412268" cy="1575115"/>
          </a:xfrm>
          <a:prstGeom prst="cloudCallout">
            <a:avLst>
              <a:gd name="adj1" fmla="val -45462"/>
              <a:gd name="adj2" fmla="val 8366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04D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알레르기ㅠㅠ</a:t>
            </a:r>
            <a:endParaRPr lang="ko-KR" altLang="en-US" sz="2400" b="1" dirty="0">
              <a:solidFill>
                <a:srgbClr val="204D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0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00BA5-08A9-4773-99BB-5F1CE079B9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35" y="3346195"/>
            <a:ext cx="1810997" cy="1810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E5F8FB-B973-4B53-B478-2A6F2441EE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3456350"/>
            <a:ext cx="1512168" cy="15121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5CDCFE-CBBA-48C8-96B2-F41CF2F49D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82" y="3346195"/>
            <a:ext cx="1661583" cy="166158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4E7056B-4D91-497C-BFB8-1F0285C29125}"/>
              </a:ext>
            </a:extLst>
          </p:cNvPr>
          <p:cNvSpPr/>
          <p:nvPr/>
        </p:nvSpPr>
        <p:spPr>
          <a:xfrm>
            <a:off x="2441464" y="4009377"/>
            <a:ext cx="978408" cy="484632"/>
          </a:xfrm>
          <a:prstGeom prst="rightArrow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B52935B-FC8F-4E9C-8D05-8FFCE6FAD23F}"/>
              </a:ext>
            </a:extLst>
          </p:cNvPr>
          <p:cNvSpPr/>
          <p:nvPr/>
        </p:nvSpPr>
        <p:spPr>
          <a:xfrm>
            <a:off x="5436096" y="4009377"/>
            <a:ext cx="978408" cy="484632"/>
          </a:xfrm>
          <a:prstGeom prst="rightArrow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5DE97-BC87-40A7-AF1D-9360875F803C}"/>
              </a:ext>
            </a:extLst>
          </p:cNvPr>
          <p:cNvSpPr txBox="1"/>
          <p:nvPr/>
        </p:nvSpPr>
        <p:spPr>
          <a:xfrm>
            <a:off x="948465" y="234888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BDF4B-FB43-4451-8BA4-D7C5D6FB02D5}"/>
              </a:ext>
            </a:extLst>
          </p:cNvPr>
          <p:cNvSpPr txBox="1"/>
          <p:nvPr/>
        </p:nvSpPr>
        <p:spPr>
          <a:xfrm>
            <a:off x="3463153" y="2163124"/>
            <a:ext cx="185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</a:t>
            </a:r>
            <a:endParaRPr lang="en-US" altLang="ko-KR" sz="2400" dirty="0">
              <a:solidFill>
                <a:srgbClr val="5023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심층신경망</a:t>
            </a:r>
            <a:r>
              <a:rPr lang="en-US" altLang="ko-KR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dirty="0">
              <a:solidFill>
                <a:srgbClr val="5023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5D9930-4179-4A45-9026-C157724E4C4A}"/>
              </a:ext>
            </a:extLst>
          </p:cNvPr>
          <p:cNvSpPr txBox="1"/>
          <p:nvPr/>
        </p:nvSpPr>
        <p:spPr>
          <a:xfrm>
            <a:off x="7092280" y="234888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en-US" altLang="ko-KR" sz="2400" dirty="0">
                <a:solidFill>
                  <a:srgbClr val="5023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400" dirty="0">
              <a:solidFill>
                <a:srgbClr val="5023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078010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51220" y="1100074"/>
            <a:ext cx="3893177" cy="3922152"/>
            <a:chOff x="2553183" y="1093372"/>
            <a:chExt cx="3893177" cy="39221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83" y="2350445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88" y="1093372"/>
              <a:ext cx="3889251" cy="1534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09" y="3481184"/>
              <a:ext cx="3889251" cy="15343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텍스트 개체 틀 8"/>
          <p:cNvSpPr txBox="1">
            <a:spLocks/>
          </p:cNvSpPr>
          <p:nvPr/>
        </p:nvSpPr>
        <p:spPr>
          <a:xfrm>
            <a:off x="2781697" y="2531214"/>
            <a:ext cx="3432222" cy="1689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rgbClr val="5A52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en-US" altLang="ko-KR" sz="4000" dirty="0">
              <a:solidFill>
                <a:srgbClr val="5A52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5A52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</a:p>
        </p:txBody>
      </p:sp>
      <p:sp>
        <p:nvSpPr>
          <p:cNvPr id="7" name="타원 6"/>
          <p:cNvSpPr/>
          <p:nvPr/>
        </p:nvSpPr>
        <p:spPr>
          <a:xfrm>
            <a:off x="4218550" y="1791928"/>
            <a:ext cx="558517" cy="5585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52303" y="5022226"/>
            <a:ext cx="2291012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83968" y="190754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0  2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8102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3482425" y="2060848"/>
            <a:ext cx="2209800" cy="2259744"/>
          </a:xfrm>
          <a:prstGeom prst="roundRect">
            <a:avLst>
              <a:gd name="adj" fmla="val 3991"/>
            </a:avLst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-3907"/>
            <a:ext cx="9144000" cy="633320"/>
            <a:chOff x="0" y="-3907"/>
            <a:chExt cx="9144000" cy="633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906"/>
              <a:ext cx="5324168" cy="6333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32" y="-3907"/>
              <a:ext cx="5324168" cy="63331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479347" cy="410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361"/>
            <a:ext cx="1339378" cy="4687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91888" y="171367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9768" y="2060848"/>
            <a:ext cx="2209800" cy="2259744"/>
          </a:xfrm>
          <a:prstGeom prst="roundRect">
            <a:avLst>
              <a:gd name="adj" fmla="val 3991"/>
            </a:avLst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00634" y="2060848"/>
            <a:ext cx="2209800" cy="2259744"/>
          </a:xfrm>
          <a:prstGeom prst="roundRect">
            <a:avLst>
              <a:gd name="adj" fmla="val 3991"/>
            </a:avLst>
          </a:prstGeom>
          <a:solidFill>
            <a:srgbClr val="56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34805" y="2360651"/>
            <a:ext cx="339725" cy="473076"/>
            <a:chOff x="3902076" y="2714625"/>
            <a:chExt cx="339725" cy="47307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25870" y="2360652"/>
            <a:ext cx="559328" cy="473076"/>
            <a:chOff x="3729038" y="3565525"/>
            <a:chExt cx="679451" cy="574676"/>
          </a:xfrm>
          <a:solidFill>
            <a:schemeClr val="bg1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나눔고딕 ExtraBold" panose="020B0600000101010101" charset="-127"/>
                  <a:ea typeface="나눔고딕 ExtraBold" panose="020B0600000101010101" charset="-127"/>
                </a:rPr>
                <a:t> </a:t>
              </a:r>
              <a:endParaRPr lang="ko-KR" altLang="en-US" dirty="0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50531" y="2360651"/>
            <a:ext cx="642938" cy="450773"/>
            <a:chOff x="4789488" y="2736928"/>
            <a:chExt cx="642938" cy="450773"/>
          </a:xfrm>
        </p:grpSpPr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50236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50236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0236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0236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57507" y="3061470"/>
            <a:ext cx="153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연구책임자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06406" y="3060112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공동 연구원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72292" y="3579887"/>
            <a:ext cx="1127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소정은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2500" y="3595275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정예은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최유진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9938" y="3030314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보조 연구원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93353" y="3490999"/>
            <a:ext cx="1936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김가연</a:t>
            </a:r>
            <a:r>
              <a:rPr lang="en-US" altLang="ko-KR" sz="2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김민서</a:t>
            </a:r>
            <a:r>
              <a:rPr lang="en-US" altLang="ko-KR" sz="2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</a:p>
          <a:p>
            <a:pPr algn="ctr"/>
            <a:r>
              <a:rPr lang="ko-KR" altLang="en-US" sz="2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정희경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95422" y="4870901"/>
            <a:ext cx="2153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User interface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설계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Image crawling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85325" y="4870899"/>
            <a:ext cx="16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음식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알레르기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정보 수집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7199" y="487090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심층 신경망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모델 설계 및 실험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6" name="직사각형 55"/>
          <p:cNvSpPr/>
          <p:nvPr/>
        </p:nvSpPr>
        <p:spPr>
          <a:xfrm flipV="1">
            <a:off x="599769" y="4574104"/>
            <a:ext cx="2209800" cy="50036"/>
          </a:xfrm>
          <a:prstGeom prst="rect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10800000">
            <a:off x="1603170" y="4604517"/>
            <a:ext cx="199922" cy="162899"/>
          </a:xfrm>
          <a:prstGeom prst="triangle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8" name="직사각형 57"/>
          <p:cNvSpPr/>
          <p:nvPr/>
        </p:nvSpPr>
        <p:spPr>
          <a:xfrm flipV="1">
            <a:off x="598231" y="5661248"/>
            <a:ext cx="2209800" cy="50036"/>
          </a:xfrm>
          <a:prstGeom prst="rect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5" name="직사각형 64"/>
          <p:cNvSpPr/>
          <p:nvPr/>
        </p:nvSpPr>
        <p:spPr>
          <a:xfrm flipV="1">
            <a:off x="3485307" y="4574104"/>
            <a:ext cx="2209800" cy="50036"/>
          </a:xfrm>
          <a:prstGeom prst="rect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4488708" y="4604517"/>
            <a:ext cx="199922" cy="162899"/>
          </a:xfrm>
          <a:prstGeom prst="triangle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7" name="직사각형 66"/>
          <p:cNvSpPr/>
          <p:nvPr/>
        </p:nvSpPr>
        <p:spPr>
          <a:xfrm flipV="1">
            <a:off x="3483769" y="5661248"/>
            <a:ext cx="2209800" cy="50036"/>
          </a:xfrm>
          <a:prstGeom prst="rect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8" name="직사각형 67"/>
          <p:cNvSpPr/>
          <p:nvPr/>
        </p:nvSpPr>
        <p:spPr>
          <a:xfrm flipV="1">
            <a:off x="6302170" y="4574104"/>
            <a:ext cx="2209800" cy="50036"/>
          </a:xfrm>
          <a:prstGeom prst="rect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7305571" y="4604517"/>
            <a:ext cx="199922" cy="162899"/>
          </a:xfrm>
          <a:prstGeom prst="triangle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0" name="직사각형 69"/>
          <p:cNvSpPr/>
          <p:nvPr/>
        </p:nvSpPr>
        <p:spPr>
          <a:xfrm flipV="1">
            <a:off x="6300632" y="5661248"/>
            <a:ext cx="2209800" cy="50036"/>
          </a:xfrm>
          <a:prstGeom prst="rect">
            <a:avLst/>
          </a:prstGeom>
          <a:solidFill>
            <a:srgbClr val="502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1" name="텍스트 개체 틀 8"/>
          <p:cNvSpPr txBox="1">
            <a:spLocks/>
          </p:cNvSpPr>
          <p:nvPr/>
        </p:nvSpPr>
        <p:spPr>
          <a:xfrm>
            <a:off x="702829" y="849603"/>
            <a:ext cx="7541579" cy="1211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팀원소개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887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8216</TotalTime>
  <Words>402</Words>
  <Application>Microsoft Office PowerPoint</Application>
  <PresentationFormat>화면 슬라이드 쇼(4:3)</PresentationFormat>
  <Paragraphs>162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맑은 고딕</vt:lpstr>
      <vt:lpstr>Arial</vt:lpstr>
      <vt:lpstr>나눔고딕 Light</vt:lpstr>
      <vt:lpstr>나눔바른고딕</vt:lpstr>
      <vt:lpstr>나눔고딕</vt:lpstr>
      <vt:lpstr>나눔고딕 ExtraBold</vt:lpstr>
      <vt:lpstr>Wingdings</vt:lpstr>
      <vt:lpstr>전북대학교_01</vt:lpstr>
      <vt:lpstr>2_Office 테마</vt:lpstr>
      <vt:lpstr>1_전북대학교_01</vt:lpstr>
      <vt:lpstr>2_전북대학교_01</vt:lpstr>
      <vt:lpstr>3_전북대학교_01</vt:lpstr>
      <vt:lpstr>4_전북대학교_01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Jeongeun So</cp:lastModifiedBy>
  <cp:revision>520</cp:revision>
  <cp:lastPrinted>2017-03-20T00:08:41Z</cp:lastPrinted>
  <dcterms:created xsi:type="dcterms:W3CDTF">2015-12-17T06:17:50Z</dcterms:created>
  <dcterms:modified xsi:type="dcterms:W3CDTF">2018-10-18T13:54:35Z</dcterms:modified>
</cp:coreProperties>
</file>