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8" r:id="rId7"/>
    <p:sldId id="286" r:id="rId8"/>
    <p:sldId id="287" r:id="rId9"/>
    <p:sldId id="288" r:id="rId10"/>
    <p:sldId id="280" r:id="rId11"/>
    <p:sldId id="258" r:id="rId12"/>
    <p:sldId id="291" r:id="rId13"/>
    <p:sldId id="289" r:id="rId14"/>
    <p:sldId id="290" r:id="rId15"/>
    <p:sldId id="292" r:id="rId16"/>
    <p:sldId id="293" r:id="rId17"/>
    <p:sldId id="281" r:id="rId18"/>
    <p:sldId id="296" r:id="rId19"/>
    <p:sldId id="295" r:id="rId20"/>
    <p:sldId id="279" r:id="rId21"/>
    <p:sldId id="284" r:id="rId22"/>
    <p:sldId id="297" r:id="rId23"/>
    <p:sldId id="298" r:id="rId24"/>
    <p:sldId id="300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0639" autoAdjust="0"/>
  </p:normalViewPr>
  <p:slideViewPr>
    <p:cSldViewPr snapToGrid="0">
      <p:cViewPr varScale="1">
        <p:scale>
          <a:sx n="95" d="100"/>
          <a:sy n="95" d="100"/>
        </p:scale>
        <p:origin x="22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280DA9D-991D-4CDB-8B5B-EC4E27FA5C7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2025/5/28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316BE9-AEA4-43D8-9158-F75B5611E2CE}" type="datetime1">
              <a:rPr lang="en-US" altLang="zh-CN" smtClean="0"/>
              <a:pPr/>
              <a:t>5/28/2025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289C57-55D7-40A4-A101-E74FAC7A092B}" type="slidenum">
              <a:rPr lang="en-US" altLang="zh-CN" smtClean="0"/>
              <a:pPr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17404-6F82-8D99-EE53-F0191DDC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FBC27-C11F-F58D-5772-58F60D3BA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7F011B-994A-CB3F-1E91-CCB5CAE0F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62AAF2F-EB58-FFF4-87BD-397520E1B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562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F5BFF-D324-7236-0EBD-71F3A38B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47D8E9-4197-81E1-D0D3-F7658B66F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CB641-6290-DE75-1AD0-7CDB56C7F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E139935-4B0E-5EB7-A02E-7D7C28610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78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BEF0F-16CF-A13F-33CF-20BBE0B0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13E44-EB14-3A3B-488C-7F42D0B44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184FDB-BB52-F471-961D-F62330D87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C439442-D5B8-8725-829A-DFBEAC4C5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5500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8DDA-0B0C-0752-D16F-6F317614C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E95C2D-FEB6-F58A-DD87-AC555E74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03EF41-9BD9-BDF4-F98B-03ABA8846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589EF29-2129-7698-B356-BEA640EE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4864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55F79-44BF-93AA-834D-C1C0C133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164C21-8870-7B04-A4C6-496D2EA07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EE56A4-8135-9968-5B16-AF61FE520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9D6113-EDD9-546C-3193-2DE75465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3750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41254-5E38-B4BA-0B70-83A666046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7856D3-4BC0-A531-AD75-C9A65A547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BD6AF6-2A2F-F86D-9237-64321B72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2BB3D59-AAA2-3AA7-8AB5-4DE5FD83D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510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8226-6648-2CA9-9CB7-C9329DF3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461CFD-EB2E-08E2-5204-D178787B1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107879-4C82-3EDD-61D3-5A1A9F137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0E10651-6576-1664-21AF-2F0A87321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699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C3909-BAF1-63C2-217E-49FDC295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62974A-B6CC-E3FE-4BD2-5F096B287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FCCCE3-FFB1-A1C2-EA39-C6A6E81B0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6A95191-F1B2-BBF5-4366-EE69ED62F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40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BA508-1C46-6B59-0C41-4FB0F01F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E791AF-1C5D-E41C-B03C-DBD25405B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79AF1C-9E10-E2C2-E2FC-AB61EA1F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3FE74DC-3E41-D815-4380-E5B93B79B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6497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1B09-0E45-4BE1-6476-3709E757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045076-25A5-B71E-A691-5F429C2E7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73BCCC-F329-3229-6EAA-71E41C56F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552C2E8-4963-195A-4C31-ECF97DF53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8965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2BF7-CFDE-9A30-9B99-32EB50A2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57C7A0-4D3A-7CF8-5059-DB4766003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8478EF-C8E0-CCB6-A08B-2A6C4A7C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DD5BE06-EA81-F932-17F5-C4E1CD722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88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zh-CN" sz="24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接连接符​​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zh-CN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zh-CN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zh-CN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zh-CN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0" name="幻灯片编号占位符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形式化验证和</a:t>
            </a: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91228-AEF5-CE71-0B12-90915D74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22463-9157-94A6-F56C-96432229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B7375-F7FF-5B54-4F40-1DC19C382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演绎系统：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一系列用于产生</a:t>
            </a:r>
            <a:r>
              <a:rPr lang="zh-CN" altLang="en-US" b="1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判断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的</a:t>
            </a:r>
            <a:r>
              <a:rPr lang="zh-CN" altLang="en-US" b="1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规则</a:t>
            </a:r>
            <a:endParaRPr lang="en-US" altLang="zh-CN" b="1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852678" lvl="2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规则：内部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852678" lvl="2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判断：外部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1EAB236-3CCB-6843-5B05-E684C5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01920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19D95-64F6-9FD0-8462-D14209B6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460C7-C38F-1DEC-A749-7B7BE4A8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BF4718-63DB-6752-941D-035B2EFAF5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演绎系统：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569214" lvl="1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一系列用于产生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</a:t>
                </a: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的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</a:t>
                </a:r>
                <a:endParaRPr lang="en-US" altLang="zh-CN" b="1" u="sng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规则：内部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判断：外部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lvl="2" indent="265113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265113" lvl="2" indent="-265113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一阶逻辑的演绎系统：“一个给定的命题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有一个证明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”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BF4718-63DB-6752-941D-035B2EFA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  <a:blipFill>
                <a:blip r:embed="rId3"/>
                <a:stretch>
                  <a:fillRect l="-559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FC00633-BAE6-7B56-2FA8-B9C6BAE9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4097AC-6177-35ED-82E0-B21617046500}"/>
              </a:ext>
            </a:extLst>
          </p:cNvPr>
          <p:cNvCxnSpPr>
            <a:cxnSpLocks/>
          </p:cNvCxnSpPr>
          <p:nvPr/>
        </p:nvCxnSpPr>
        <p:spPr>
          <a:xfrm>
            <a:off x="3822970" y="3618689"/>
            <a:ext cx="0" cy="6614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B820386-468F-BE68-D5B4-DABD64E66236}"/>
              </a:ext>
            </a:extLst>
          </p:cNvPr>
          <p:cNvSpPr txBox="1"/>
          <p:nvPr/>
        </p:nvSpPr>
        <p:spPr>
          <a:xfrm>
            <a:off x="4071514" y="3484673"/>
            <a:ext cx="2981039" cy="8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一阶逻辑（命题）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公理系统（数学对象）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938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EC6E1-0EB0-B091-4CD4-EC9971517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4376-5340-595B-8852-819B4D17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4C0E016-92A0-7DDE-C9DD-32AEF0B248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演绎系统：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569214" lvl="1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一系列用于产生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</a:t>
                </a: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的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</a:t>
                </a:r>
                <a:endParaRPr lang="en-US" altLang="zh-CN" b="1" u="sng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规则：内部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判断：外部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lvl="2" indent="265113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265113" lvl="2" indent="-265113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𝑃</m:t>
                    </m:r>
                  </m:oMath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4C0E016-92A0-7DDE-C9DD-32AEF0B2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  <a:blipFill>
                <a:blip r:embed="rId3"/>
                <a:stretch>
                  <a:fillRect l="-559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21D3D50-28A1-2B5C-96F4-62009785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B40D3E-BB5F-14B2-8E18-C20DDB11FB0B}"/>
              </a:ext>
            </a:extLst>
          </p:cNvPr>
          <p:cNvSpPr/>
          <p:nvPr/>
        </p:nvSpPr>
        <p:spPr>
          <a:xfrm>
            <a:off x="2165063" y="3563210"/>
            <a:ext cx="1468940" cy="755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53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8DBB4-D33D-23A6-D945-6C0105AE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966B-BF02-E5B4-D8DC-5F6CFF7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Curry-Howard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对应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A77D86CE-280C-B2B0-A905-20266C11649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4162566"/>
                  </p:ext>
                </p:extLst>
              </p:nvPr>
            </p:nvGraphicFramePr>
            <p:xfrm>
              <a:off x="1322388" y="2763838"/>
              <a:ext cx="8240465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15491">
                      <a:extLst>
                        <a:ext uri="{9D8B030D-6E8A-4147-A177-3AD203B41FA5}">
                          <a16:colId xmlns:a16="http://schemas.microsoft.com/office/drawing/2014/main" val="2745436230"/>
                        </a:ext>
                      </a:extLst>
                    </a:gridCol>
                    <a:gridCol w="1964485">
                      <a:extLst>
                        <a:ext uri="{9D8B030D-6E8A-4147-A177-3AD203B41FA5}">
                          <a16:colId xmlns:a16="http://schemas.microsoft.com/office/drawing/2014/main" val="1667084044"/>
                        </a:ext>
                      </a:extLst>
                    </a:gridCol>
                    <a:gridCol w="1386348">
                      <a:extLst>
                        <a:ext uri="{9D8B030D-6E8A-4147-A177-3AD203B41FA5}">
                          <a16:colId xmlns:a16="http://schemas.microsoft.com/office/drawing/2014/main" val="9489776"/>
                        </a:ext>
                      </a:extLst>
                    </a:gridCol>
                    <a:gridCol w="1398147">
                      <a:extLst>
                        <a:ext uri="{9D8B030D-6E8A-4147-A177-3AD203B41FA5}">
                          <a16:colId xmlns:a16="http://schemas.microsoft.com/office/drawing/2014/main" val="1629526953"/>
                        </a:ext>
                      </a:extLst>
                    </a:gridCol>
                    <a:gridCol w="1875994">
                      <a:extLst>
                        <a:ext uri="{9D8B030D-6E8A-4147-A177-3AD203B41FA5}">
                          <a16:colId xmlns:a16="http://schemas.microsoft.com/office/drawing/2014/main" val="148223698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类型论</a:t>
                          </a:r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逻辑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范畴论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代数拓扑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992204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简单类型论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命题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1980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证明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  <m:t>Hom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HarmonyOS Sans SC Medium" panose="00000600000000000000" pitchFamily="2" charset="-122"/>
                                  </a:rPr>
                                  <m:t>(1,−)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9300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函数类型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蕴涵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指数对象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映射空间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97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合取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2672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和类型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析取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余积对象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空间的无交并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8842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依赖类型论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Π</m:t>
                              </m:r>
                            </m:oMath>
                          </a14:m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全称量词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纤维丛的截面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828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Σ</m:t>
                              </m:r>
                            </m:oMath>
                          </a14:m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存在量词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纤维丛的全空间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139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A77D86CE-280C-B2B0-A905-20266C11649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4162566"/>
                  </p:ext>
                </p:extLst>
              </p:nvPr>
            </p:nvGraphicFramePr>
            <p:xfrm>
              <a:off x="1322388" y="2763838"/>
              <a:ext cx="8240465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15491">
                      <a:extLst>
                        <a:ext uri="{9D8B030D-6E8A-4147-A177-3AD203B41FA5}">
                          <a16:colId xmlns:a16="http://schemas.microsoft.com/office/drawing/2014/main" val="2745436230"/>
                        </a:ext>
                      </a:extLst>
                    </a:gridCol>
                    <a:gridCol w="1964485">
                      <a:extLst>
                        <a:ext uri="{9D8B030D-6E8A-4147-A177-3AD203B41FA5}">
                          <a16:colId xmlns:a16="http://schemas.microsoft.com/office/drawing/2014/main" val="1667084044"/>
                        </a:ext>
                      </a:extLst>
                    </a:gridCol>
                    <a:gridCol w="1386348">
                      <a:extLst>
                        <a:ext uri="{9D8B030D-6E8A-4147-A177-3AD203B41FA5}">
                          <a16:colId xmlns:a16="http://schemas.microsoft.com/office/drawing/2014/main" val="9489776"/>
                        </a:ext>
                      </a:extLst>
                    </a:gridCol>
                    <a:gridCol w="1398147">
                      <a:extLst>
                        <a:ext uri="{9D8B030D-6E8A-4147-A177-3AD203B41FA5}">
                          <a16:colId xmlns:a16="http://schemas.microsoft.com/office/drawing/2014/main" val="1629526953"/>
                        </a:ext>
                      </a:extLst>
                    </a:gridCol>
                    <a:gridCol w="1875994">
                      <a:extLst>
                        <a:ext uri="{9D8B030D-6E8A-4147-A177-3AD203B41FA5}">
                          <a16:colId xmlns:a16="http://schemas.microsoft.com/office/drawing/2014/main" val="148223698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类型论</a:t>
                          </a:r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逻辑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范畴论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代数拓扑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992204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简单类型论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108197" r="-23715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108197" r="-23744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1980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208197" r="-2371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208197" r="-23744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4348" t="-208197" r="-13434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9300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308197" r="-2371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308197" r="-2374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指数对象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映射空间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97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408197" r="-23715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408197" r="-2374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2672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508197" r="-23715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508197" r="-2374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余积对象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空间的无交并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8842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依赖类型论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608197" r="-2371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全称量词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纤维丛的截面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828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708197" r="-2371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存在量词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纤维丛的全空间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139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9B5ED75-821F-7E22-AEB5-038F27F8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7418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5E2E6A-35EC-1B8E-0FD7-8C67870AC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函数类型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5E2E6A-35EC-1B8E-0FD7-8C67870AC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8F6B2AE9-DDE4-FD99-A235-3B39EEE21481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其中：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8F6B2AE9-DDE4-FD99-A235-3B39EEE21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  <a:blipFill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83B9-0FC7-8E04-F50E-6B869E816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5C4291-8AE1-50E4-3BE6-6271D41DF0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积类型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5C4291-8AE1-50E4-3BE6-6271D41DF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9727734-CF0A-03AB-6142-36AD19EE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6397F1C0-3DB0-0C67-F130-D93256D7B274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l-GR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6397F1C0-3DB0-0C67-F130-D93256D7B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5142EEA-7DEF-5B0A-D51C-9E90A439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717C0A35-5CDC-DBD3-A07F-FAF9D64FDCE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其中：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.1=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𝑢</m:t>
                      </m:r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.2=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𝑣</m:t>
                      </m:r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717C0A35-5CDC-DBD3-A07F-FAF9D64FD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  <a:blipFill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6460C56-E224-19F2-2534-50ACBD0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01FC466F-7DDA-D77C-198C-2C1C11C1D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871" y="4138985"/>
            <a:ext cx="3145283" cy="22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B6E0-E567-30AF-ABD4-1C41BF64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8C5C5C-33DC-8CBA-41D8-9342A784CE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和类型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8C5C5C-33DC-8CBA-41D8-9342A784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F5DE7BF-3445-B40A-ADA3-9F921EB6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22F0946A-AC0F-1048-3623-6342A9789166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inl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22F0946A-AC0F-1048-3623-6342A9789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A1EF982-7620-73A7-28ED-1076E2008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FD5AC77E-86C7-8989-94C7-106F8B7A5635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4288248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l-GR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FD5AC77E-86C7-8989-94C7-106F8B7A5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4288248" cy="323426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9AF0BB-ACF4-4F9E-C2C0-2CF95E3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0476B948-1545-F856-007F-087B6D23E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327" y="4041513"/>
            <a:ext cx="3264674" cy="23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8AFA5E-469B-2BFC-9D4E-BD1EC6E48CA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872748" y="487680"/>
                <a:ext cx="4298172" cy="3376691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Π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zh-CN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Σ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)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8AFA5E-469B-2BFC-9D4E-BD1EC6E48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72748" y="487680"/>
                <a:ext cx="4298172" cy="3376691"/>
              </a:xfrm>
              <a:blipFill>
                <a:blip r:embed="rId3"/>
                <a:stretch>
                  <a:fillRect b="-6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3706" r="13706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自然数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154166"/>
                <a:ext cx="6819164" cy="3032733"/>
              </a:xfrm>
            </p:spPr>
            <p:txBody>
              <a:bodyPr rtlCol="0">
                <a:no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indent="0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𝒰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HarmonyOS Sans SC Medium" panose="00000600000000000000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HarmonyOS Sans SC Medium" panose="00000600000000000000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rec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ℕ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20" name="内容占位符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154166"/>
                <a:ext cx="6819164" cy="30327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4E9A764F-6B65-050E-E561-82F77339D164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887107" y="3164867"/>
                <a:ext cx="3191881" cy="3032733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⊢0: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4E9A764F-6B65-050E-E561-82F77339D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887107" y="3164867"/>
                <a:ext cx="3191881" cy="303273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6CA5-ECFB-2F3B-4F4A-AFFC5C32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98F27-7E4E-7969-46A6-62FEFD82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r>
              <a:rPr 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2075572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议题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命题即类型，程序即证明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25A5D-42B0-ED7C-BA71-A4AF6952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A3EA-AC4A-27ED-BC1D-52A1C5BDADFF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依赖类型论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交互式定理证明器</a:t>
            </a:r>
          </a:p>
        </p:txBody>
      </p:sp>
      <p:sp>
        <p:nvSpPr>
          <p:cNvPr id="4" name="表格占位符 3">
            <a:extLst>
              <a:ext uri="{FF2B5EF4-FFF2-40B4-BE49-F238E27FC236}">
                <a16:creationId xmlns:a16="http://schemas.microsoft.com/office/drawing/2014/main" id="{24142656-0819-2A30-3F77-CF313E8F15A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blipFill dpi="0" rotWithShape="1">
            <a:blip r:embed="rId2"/>
            <a:srcRect/>
            <a:tile tx="0" ty="0" sx="26000" sy="26000" flip="none" algn="ctr"/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785F9-6EE5-2F27-64D7-DFEE3D3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zh-CN" smtClean="0"/>
              <a:pPr rtl="0"/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2365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0525A-9F68-BD4A-892F-FEDFC02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MATHLIB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4385A-7E48-0984-917A-95754902F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数学定理库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0761B-E99A-0DC3-C3CE-CA945CE1119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社区维护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涵盖主要数学分支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00FA753-F6F4-9A2F-A560-77DAEAE0179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5685442" y="861305"/>
            <a:ext cx="4113386" cy="5495045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73D14-00DF-6182-A13D-A54CE7B1DE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zh-CN" smtClean="0"/>
              <a:pPr rtl="0"/>
              <a:t>21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36710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F0AB9-CFDA-22D6-DE62-A430A0D23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8B0B-99B9-922D-2215-32EB599D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建立断言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04A2CDD-E89A-7EEA-9ACE-F8EA86F2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找到一个证明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E419DF5A-8EB4-9216-5AC8-B535F0D8B2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PARI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Mathematica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MATLAB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SageMath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23596BF-5EE2-376E-E6DC-34B20BFC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验证给定证明的正确性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0" name="内容占位符 49">
            <a:extLst>
              <a:ext uri="{FF2B5EF4-FFF2-40B4-BE49-F238E27FC236}">
                <a16:creationId xmlns:a16="http://schemas.microsoft.com/office/drawing/2014/main" id="{A57B0CBB-E932-C17F-AB83-EEB15695EFB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Coq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Isabelle/HOL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Agda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Mizar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112573-B6D5-53B3-DCCC-1832EEC7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505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088E-AA97-E223-010D-AB736CC5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1E9BB-E722-3FC6-1E41-C88E6B6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系统的内部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E78E3BAC-FE7F-9C0C-F820-58A2BCD93E1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699" y="2797255"/>
            <a:ext cx="8420099" cy="368860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用户通常不需要知道内部信息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了解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语言的内部或许是智力方面的兴趣，在实用中其通常是不重要的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系统的软件工程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系统是当今最复杂的软件系统之一，由数百万行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C/C++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、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和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语言写成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检验和证明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自动系统给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语言提供数百万个输入，并检查从中得到的输出的正确性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即使有这么多检验，在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语言这样复杂的系统中仍不可避免地存在着错误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92D762-BD11-B1C1-6408-974A017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86647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4334-8550-B67A-0278-9E4DA5B3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6543-28A4-2868-BCE9-282F8AFB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验证给定证明的正确性</a:t>
            </a: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2BAB2E88-E1A2-1F42-7E5F-6F116BB626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699" y="2797255"/>
            <a:ext cx="8420099" cy="368860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Coq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Isabelle/HOL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Agda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</a:p>
          <a:p>
            <a:pPr rtl="0"/>
            <a:endParaRPr lang="es-E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Mizar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C43B287-29C4-7E6B-3165-80B94FD4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6</a:t>
            </a:fld>
            <a:endParaRPr 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5BBCEF-811B-A327-E3E1-322789B8651E}"/>
              </a:ext>
            </a:extLst>
          </p:cNvPr>
          <p:cNvCxnSpPr>
            <a:cxnSpLocks/>
          </p:cNvCxnSpPr>
          <p:nvPr/>
        </p:nvCxnSpPr>
        <p:spPr>
          <a:xfrm>
            <a:off x="4931923" y="2733472"/>
            <a:ext cx="0" cy="15240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6FC90D-7B72-AC25-4ECB-847FCCCAD44D}"/>
              </a:ext>
            </a:extLst>
          </p:cNvPr>
          <p:cNvCxnSpPr/>
          <p:nvPr/>
        </p:nvCxnSpPr>
        <p:spPr>
          <a:xfrm>
            <a:off x="4931923" y="4767948"/>
            <a:ext cx="0" cy="33197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B0C77D-7CEC-FECE-F122-D5850CE798F1}"/>
              </a:ext>
            </a:extLst>
          </p:cNvPr>
          <p:cNvSpPr txBox="1"/>
          <p:nvPr/>
        </p:nvSpPr>
        <p:spPr>
          <a:xfrm>
            <a:off x="5375740" y="3244334"/>
            <a:ext cx="16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6417D-AFC5-2F91-0BC3-3082DD033127}"/>
              </a:ext>
            </a:extLst>
          </p:cNvPr>
          <p:cNvSpPr txBox="1"/>
          <p:nvPr/>
        </p:nvSpPr>
        <p:spPr>
          <a:xfrm>
            <a:off x="5375740" y="4749271"/>
            <a:ext cx="16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集合论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CEF236-6605-88B3-E3D6-EDF8B597DA64}"/>
              </a:ext>
            </a:extLst>
          </p:cNvPr>
          <p:cNvCxnSpPr>
            <a:cxnSpLocks/>
          </p:cNvCxnSpPr>
          <p:nvPr/>
        </p:nvCxnSpPr>
        <p:spPr>
          <a:xfrm>
            <a:off x="2853860" y="4513758"/>
            <a:ext cx="4414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7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r>
              <a:rPr 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一切对象（项）都有类型，没有孤立于类型而存在的项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类型本身也有类型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E7F17-3A62-4D6A-3F41-32C5EB15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59FA8-1F3D-5CA7-BDEA-88B05D5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51C4D-DF59-119F-81CC-E2D5FA54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一切对象（项）都有类型，没有孤立于类型而存在的项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类型本身也有类型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F2FA0DE-2BD1-BA45-6022-DC4D902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9</a:t>
            </a:fld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737ED-DE79-1770-3ADD-22D7CC23FACD}"/>
                  </a:ext>
                </a:extLst>
              </p:cNvPr>
              <p:cNvSpPr txBox="1"/>
              <p:nvPr/>
            </p:nvSpPr>
            <p:spPr>
              <a:xfrm>
                <a:off x="6096000" y="3572287"/>
                <a:ext cx="2359422" cy="17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2≔{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3≔{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737ED-DE79-1770-3ADD-22D7CC23F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72287"/>
                <a:ext cx="2359422" cy="1788631"/>
              </a:xfrm>
              <a:prstGeom prst="rect">
                <a:avLst/>
              </a:prstGeom>
              <a:blipFill>
                <a:blip r:embed="rId3"/>
                <a:stretch>
                  <a:fillRect b="-3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02E345-0A14-3EBF-1923-344DB8E81605}"/>
                  </a:ext>
                </a:extLst>
              </p:cNvPr>
              <p:cNvSpPr txBox="1"/>
              <p:nvPr/>
            </p:nvSpPr>
            <p:spPr>
              <a:xfrm>
                <a:off x="1322318" y="4264783"/>
                <a:ext cx="4117712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02E345-0A14-3EBF-1923-344DB8E8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18" y="4264783"/>
                <a:ext cx="4117712" cy="403637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36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5_TF67328976_Win32.potx" id="{4A0BA358-424F-4E4B-99FC-EDD87C5DF262}" vid="{8888C98B-5FD6-4795-AD5E-77DEA9CE21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  <ds:schemaRef ds:uri="http://purl.org/dc/dcmitype/"/>
    <ds:schemaRef ds:uri="http://schemas.microsoft.com/office/2006/metadata/propertie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{A61E46FC-7BBB-40DD-B4BE-7E41BAB5D048}tf67328976_win32</Template>
  <TotalTime>1096</TotalTime>
  <Words>560</Words>
  <Application>Microsoft Office PowerPoint</Application>
  <PresentationFormat>宽屏</PresentationFormat>
  <Paragraphs>177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HarmonyOS Sans SC Medium</vt:lpstr>
      <vt:lpstr>Microsoft YaHei UI</vt:lpstr>
      <vt:lpstr>Arial</vt:lpstr>
      <vt:lpstr>Cambria Math</vt:lpstr>
      <vt:lpstr>Office 主题</vt:lpstr>
      <vt:lpstr>形式化验证和Lean</vt:lpstr>
      <vt:lpstr>议题</vt:lpstr>
      <vt:lpstr>形式化验证</vt:lpstr>
      <vt:lpstr>建立断言</vt:lpstr>
      <vt:lpstr>Wolfram系统的内部</vt:lpstr>
      <vt:lpstr>验证给定证明的正确性</vt:lpstr>
      <vt:lpstr>类型论​​</vt:lpstr>
      <vt:lpstr>类型论</vt:lpstr>
      <vt:lpstr>类型论</vt:lpstr>
      <vt:lpstr>类型论在形式化验证中的作用</vt:lpstr>
      <vt:lpstr>类型论在形式化验证中的作用</vt:lpstr>
      <vt:lpstr>类型论在形式化验证中的作用</vt:lpstr>
      <vt:lpstr>Curry-Howard对应</vt:lpstr>
      <vt:lpstr>函数类型A→B</vt:lpstr>
      <vt:lpstr>积类型A×B</vt:lpstr>
      <vt:lpstr>和类型A+B</vt:lpstr>
      <vt:lpstr>Π类型(x:A)→B(x) Σ类型(x:A)×B(x)</vt:lpstr>
      <vt:lpstr>自然数</vt:lpstr>
      <vt:lpstr>LEAN​​</vt:lpstr>
      <vt:lpstr>LEAN</vt:lpstr>
      <vt:lpstr>MATHLIB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Suzuka Yu</dc:creator>
  <cp:lastModifiedBy>Suzuka Yu</cp:lastModifiedBy>
  <cp:revision>5</cp:revision>
  <dcterms:created xsi:type="dcterms:W3CDTF">2025-05-27T04:00:54Z</dcterms:created>
  <dcterms:modified xsi:type="dcterms:W3CDTF">2025-05-28T02:10:36Z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