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Comic Sans MS" panose="030F0902030302020204" pitchFamily="66" charset="0"/>
      <p:regular r:id="rId31"/>
    </p:embeddedFont>
    <p:embeddedFont>
      <p:font typeface="Georgia" panose="02040502050405020303" pitchFamily="18" charset="0"/>
      <p:regular r:id="rId32"/>
      <p:bold r:id="rId33"/>
      <p:italic r:id="rId34"/>
      <p:boldItalic r:id="rId35"/>
    </p:embeddedFont>
    <p:embeddedFont>
      <p:font typeface="Lato" panose="020F0502020204030203" pitchFamily="34" charset="77"/>
      <p:regular r:id="rId36"/>
      <p:bold r:id="rId37"/>
      <p:italic r:id="rId38"/>
      <p:boldItalic r:id="rId39"/>
    </p:embeddedFont>
    <p:embeddedFont>
      <p:font typeface="Raleway" panose="020B0503030101060003" pitchFamily="34" charset="77"/>
      <p:regular r:id="rId40"/>
      <p:bold r:id="rId41"/>
      <p:italic r:id="rId42"/>
      <p:boldItalic r:id="rId43"/>
    </p:embeddedFont>
    <p:embeddedFont>
      <p:font typeface="Verdana" panose="020B060403050404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p:cViewPr varScale="1">
        <p:scale>
          <a:sx n="160" d="100"/>
          <a:sy n="160" d="100"/>
        </p:scale>
        <p:origin x="2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37abdaa79_4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37abdaa79_4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37abdaa79_7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837abdaa79_7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37abdaa79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837abdaa79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37abdaa79_7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37abdaa79_7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37abdaa79_7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37abdaa79_7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37abdaa79_7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37abdaa79_7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37abdaa79_7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37abdaa79_7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37abdaa79_4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37abdaa79_4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382363709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7382363709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382363709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7382363709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382363709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38236370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837abdaa79_7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837abdaa79_7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837abdaa79_7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837abdaa79_7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37abdaa79_7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37abdaa79_7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37abdaa79_4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837abdaa79_4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cb9a0b07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cb9a0b07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cb9a0b074_1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cb9a0b074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cb9a0b074_1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cb9a0b074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837abdaa79_4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837abdaa79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2363054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382363709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38236370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251bb473_0_6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7abdaa79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37abdaa79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382363709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38236370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382363709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38236370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HK"/>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8.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8" Type="http://schemas.openxmlformats.org/officeDocument/2006/relationships/hyperlink" Target="https://blog.csdn.net/weixin_44533530/article/details/104732733" TargetMode="External"/><Relationship Id="rId3" Type="http://schemas.openxmlformats.org/officeDocument/2006/relationships/image" Target="../media/image2.png"/><Relationship Id="rId7" Type="http://schemas.openxmlformats.org/officeDocument/2006/relationships/hyperlink" Target="https://blog.csdn.net/source_code13/article/details/104164299" TargetMode="External"/><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hyperlink" Target="https://blog.csdn.net/z_ccsdn/article/details/104134358" TargetMode="External"/><Relationship Id="rId5" Type="http://schemas.openxmlformats.org/officeDocument/2006/relationships/hyperlink" Target="https://www.kaggle.com/wang749/china2019ncov" TargetMode="Externa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hyperlink" Target="https://www.ncbi.nlm.nih.gov/pmc/articles/PMC1181873/" TargetMode="External"/><Relationship Id="rId4" Type="http://schemas.openxmlformats.org/officeDocument/2006/relationships/hyperlink" Target="https://www.maa.org/press/periodicals/loci/joma/the-sir-model-for-spread-of-disease-the-differential-equation-mode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5695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HK"/>
              <a:t>COVID-19 Virus Predicition of US</a:t>
            </a:r>
            <a:endParaRPr/>
          </a:p>
        </p:txBody>
      </p:sp>
      <p:sp>
        <p:nvSpPr>
          <p:cNvPr id="73" name="Google Shape;73;p13"/>
          <p:cNvSpPr txBox="1">
            <a:spLocks noGrp="1"/>
          </p:cNvSpPr>
          <p:nvPr>
            <p:ph type="subTitle" idx="1"/>
          </p:nvPr>
        </p:nvSpPr>
        <p:spPr>
          <a:xfrm>
            <a:off x="2371717" y="3249175"/>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zh-HK" sz="2400"/>
              <a:t>Team 2:</a:t>
            </a:r>
            <a:endParaRPr sz="2400"/>
          </a:p>
          <a:p>
            <a:pPr marL="0" lvl="0" indent="0" algn="l" rtl="0">
              <a:spcBef>
                <a:spcPts val="0"/>
              </a:spcBef>
              <a:spcAft>
                <a:spcPts val="0"/>
              </a:spcAft>
              <a:buNone/>
            </a:pPr>
            <a:r>
              <a:rPr lang="zh-HK" sz="2400"/>
              <a:t>001056959  Jinnuo Che</a:t>
            </a:r>
            <a:endParaRPr sz="2400"/>
          </a:p>
          <a:p>
            <a:pPr marL="0" lvl="0" indent="0" algn="l" rtl="0">
              <a:spcBef>
                <a:spcPts val="0"/>
              </a:spcBef>
              <a:spcAft>
                <a:spcPts val="0"/>
              </a:spcAft>
              <a:buNone/>
            </a:pPr>
            <a:r>
              <a:rPr lang="zh-HK" sz="2400"/>
              <a:t>001051249  Yu Ren</a:t>
            </a:r>
            <a:endParaRPr sz="2400"/>
          </a:p>
          <a:p>
            <a:pPr marL="0" lvl="0" indent="0" algn="l" rtl="0">
              <a:spcBef>
                <a:spcPts val="0"/>
              </a:spcBef>
              <a:spcAft>
                <a:spcPts val="0"/>
              </a:spcAft>
              <a:buClr>
                <a:schemeClr val="dk2"/>
              </a:buClr>
              <a:buSzPts val="1100"/>
              <a:buFont typeface="Arial"/>
              <a:buNone/>
            </a:pPr>
            <a:r>
              <a:rPr lang="zh-HK" sz="2400"/>
              <a:t>001089477  Jing Bian</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31"/>
        <p:cNvGrpSpPr/>
        <p:nvPr/>
      </p:nvGrpSpPr>
      <p:grpSpPr>
        <a:xfrm>
          <a:off x="0" y="0"/>
          <a:ext cx="0" cy="0"/>
          <a:chOff x="0" y="0"/>
          <a:chExt cx="0" cy="0"/>
        </a:xfrm>
      </p:grpSpPr>
      <p:pic>
        <p:nvPicPr>
          <p:cNvPr id="132" name="Google Shape;132;p22"/>
          <p:cNvPicPr preferRelativeResize="0"/>
          <p:nvPr/>
        </p:nvPicPr>
        <p:blipFill>
          <a:blip r:embed="rId3">
            <a:alphaModFix/>
          </a:blip>
          <a:stretch>
            <a:fillRect/>
          </a:stretch>
        </p:blipFill>
        <p:spPr>
          <a:xfrm>
            <a:off x="201500" y="420850"/>
            <a:ext cx="2740701" cy="1937750"/>
          </a:xfrm>
          <a:prstGeom prst="rect">
            <a:avLst/>
          </a:prstGeom>
          <a:noFill/>
          <a:ln>
            <a:noFill/>
          </a:ln>
        </p:spPr>
      </p:pic>
      <p:pic>
        <p:nvPicPr>
          <p:cNvPr id="133" name="Google Shape;133;p22"/>
          <p:cNvPicPr preferRelativeResize="0"/>
          <p:nvPr/>
        </p:nvPicPr>
        <p:blipFill>
          <a:blip r:embed="rId4">
            <a:alphaModFix/>
          </a:blip>
          <a:stretch>
            <a:fillRect/>
          </a:stretch>
        </p:blipFill>
        <p:spPr>
          <a:xfrm>
            <a:off x="3150325" y="420850"/>
            <a:ext cx="2740699" cy="1937750"/>
          </a:xfrm>
          <a:prstGeom prst="rect">
            <a:avLst/>
          </a:prstGeom>
          <a:noFill/>
          <a:ln>
            <a:noFill/>
          </a:ln>
        </p:spPr>
      </p:pic>
      <p:pic>
        <p:nvPicPr>
          <p:cNvPr id="134" name="Google Shape;134;p22"/>
          <p:cNvPicPr preferRelativeResize="0"/>
          <p:nvPr/>
        </p:nvPicPr>
        <p:blipFill>
          <a:blip r:embed="rId5">
            <a:alphaModFix/>
          </a:blip>
          <a:stretch>
            <a:fillRect/>
          </a:stretch>
        </p:blipFill>
        <p:spPr>
          <a:xfrm>
            <a:off x="6099150" y="420850"/>
            <a:ext cx="2740701" cy="1937749"/>
          </a:xfrm>
          <a:prstGeom prst="rect">
            <a:avLst/>
          </a:prstGeom>
          <a:noFill/>
          <a:ln>
            <a:noFill/>
          </a:ln>
        </p:spPr>
      </p:pic>
      <p:pic>
        <p:nvPicPr>
          <p:cNvPr id="135" name="Google Shape;135;p22"/>
          <p:cNvPicPr preferRelativeResize="0"/>
          <p:nvPr/>
        </p:nvPicPr>
        <p:blipFill>
          <a:blip r:embed="rId6">
            <a:alphaModFix/>
          </a:blip>
          <a:stretch>
            <a:fillRect/>
          </a:stretch>
        </p:blipFill>
        <p:spPr>
          <a:xfrm>
            <a:off x="201500" y="2779425"/>
            <a:ext cx="2740700" cy="1857443"/>
          </a:xfrm>
          <a:prstGeom prst="rect">
            <a:avLst/>
          </a:prstGeom>
          <a:noFill/>
          <a:ln>
            <a:noFill/>
          </a:ln>
        </p:spPr>
      </p:pic>
      <p:pic>
        <p:nvPicPr>
          <p:cNvPr id="136" name="Google Shape;136;p22"/>
          <p:cNvPicPr preferRelativeResize="0"/>
          <p:nvPr/>
        </p:nvPicPr>
        <p:blipFill>
          <a:blip r:embed="rId7">
            <a:alphaModFix/>
          </a:blip>
          <a:stretch>
            <a:fillRect/>
          </a:stretch>
        </p:blipFill>
        <p:spPr>
          <a:xfrm>
            <a:off x="3150325" y="2786325"/>
            <a:ext cx="2740699" cy="1843641"/>
          </a:xfrm>
          <a:prstGeom prst="rect">
            <a:avLst/>
          </a:prstGeom>
          <a:noFill/>
          <a:ln>
            <a:noFill/>
          </a:ln>
        </p:spPr>
      </p:pic>
      <p:pic>
        <p:nvPicPr>
          <p:cNvPr id="137" name="Google Shape;137;p22"/>
          <p:cNvPicPr preferRelativeResize="0"/>
          <p:nvPr/>
        </p:nvPicPr>
        <p:blipFill>
          <a:blip r:embed="rId8">
            <a:alphaModFix/>
          </a:blip>
          <a:stretch>
            <a:fillRect/>
          </a:stretch>
        </p:blipFill>
        <p:spPr>
          <a:xfrm>
            <a:off x="6099150" y="2806112"/>
            <a:ext cx="2740700" cy="1804079"/>
          </a:xfrm>
          <a:prstGeom prst="rect">
            <a:avLst/>
          </a:prstGeom>
          <a:noFill/>
          <a:ln>
            <a:noFill/>
          </a:ln>
        </p:spPr>
      </p:pic>
      <p:sp>
        <p:nvSpPr>
          <p:cNvPr id="138" name="Google Shape;138;p22"/>
          <p:cNvSpPr txBox="1"/>
          <p:nvPr/>
        </p:nvSpPr>
        <p:spPr>
          <a:xfrm flipH="1">
            <a:off x="4149825" y="2327400"/>
            <a:ext cx="1741200" cy="48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HK">
                <a:solidFill>
                  <a:srgbClr val="F3F3F3"/>
                </a:solidFill>
                <a:latin typeface="Lato"/>
                <a:ea typeface="Lato"/>
                <a:cs typeface="Lato"/>
                <a:sym typeface="Lato"/>
              </a:rPr>
              <a:t>k = 2</a:t>
            </a:r>
            <a:endParaRPr>
              <a:solidFill>
                <a:srgbClr val="F3F3F3"/>
              </a:solidFill>
              <a:latin typeface="Lato"/>
              <a:ea typeface="Lato"/>
              <a:cs typeface="Lato"/>
              <a:sym typeface="Lato"/>
            </a:endParaRPr>
          </a:p>
        </p:txBody>
      </p:sp>
      <p:sp>
        <p:nvSpPr>
          <p:cNvPr id="139" name="Google Shape;139;p22"/>
          <p:cNvSpPr txBox="1"/>
          <p:nvPr/>
        </p:nvSpPr>
        <p:spPr>
          <a:xfrm>
            <a:off x="1114350" y="2327400"/>
            <a:ext cx="915000" cy="73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HK">
                <a:solidFill>
                  <a:srgbClr val="F3F3F3"/>
                </a:solidFill>
                <a:latin typeface="Lato"/>
                <a:ea typeface="Lato"/>
                <a:cs typeface="Lato"/>
                <a:sym typeface="Lato"/>
              </a:rPr>
              <a:t>k = 1</a:t>
            </a:r>
            <a:endParaRPr>
              <a:solidFill>
                <a:srgbClr val="F3F3F3"/>
              </a:solidFill>
              <a:latin typeface="Lato"/>
              <a:ea typeface="Lato"/>
              <a:cs typeface="Lato"/>
              <a:sym typeface="Lato"/>
            </a:endParaRPr>
          </a:p>
        </p:txBody>
      </p:sp>
      <p:sp>
        <p:nvSpPr>
          <p:cNvPr id="140" name="Google Shape;140;p22"/>
          <p:cNvSpPr txBox="1"/>
          <p:nvPr/>
        </p:nvSpPr>
        <p:spPr>
          <a:xfrm>
            <a:off x="7258625" y="2327400"/>
            <a:ext cx="995100" cy="38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HK">
                <a:solidFill>
                  <a:srgbClr val="F3F3F3"/>
                </a:solidFill>
                <a:latin typeface="Lato"/>
                <a:ea typeface="Lato"/>
                <a:cs typeface="Lato"/>
                <a:sym typeface="Lato"/>
              </a:rPr>
              <a:t>k = 3</a:t>
            </a:r>
            <a:endParaRPr>
              <a:solidFill>
                <a:srgbClr val="F3F3F3"/>
              </a:solidFill>
              <a:latin typeface="Lato"/>
              <a:ea typeface="Lato"/>
              <a:cs typeface="Lato"/>
              <a:sym typeface="Lato"/>
            </a:endParaRPr>
          </a:p>
        </p:txBody>
      </p:sp>
      <p:sp>
        <p:nvSpPr>
          <p:cNvPr id="141" name="Google Shape;141;p22"/>
          <p:cNvSpPr txBox="1"/>
          <p:nvPr/>
        </p:nvSpPr>
        <p:spPr>
          <a:xfrm>
            <a:off x="1114350" y="4623600"/>
            <a:ext cx="995100" cy="34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HK">
                <a:solidFill>
                  <a:srgbClr val="F3F3F3"/>
                </a:solidFill>
                <a:latin typeface="Lato"/>
                <a:ea typeface="Lato"/>
                <a:cs typeface="Lato"/>
                <a:sym typeface="Lato"/>
              </a:rPr>
              <a:t>k = 4</a:t>
            </a:r>
            <a:endParaRPr>
              <a:solidFill>
                <a:srgbClr val="F3F3F3"/>
              </a:solidFill>
              <a:latin typeface="Lato"/>
              <a:ea typeface="Lato"/>
              <a:cs typeface="Lato"/>
              <a:sym typeface="Lato"/>
            </a:endParaRPr>
          </a:p>
        </p:txBody>
      </p:sp>
      <p:sp>
        <p:nvSpPr>
          <p:cNvPr id="142" name="Google Shape;142;p22"/>
          <p:cNvSpPr txBox="1"/>
          <p:nvPr/>
        </p:nvSpPr>
        <p:spPr>
          <a:xfrm>
            <a:off x="4149825" y="4636950"/>
            <a:ext cx="915000" cy="3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HK">
                <a:solidFill>
                  <a:srgbClr val="F3F3F3"/>
                </a:solidFill>
                <a:latin typeface="Lato"/>
                <a:ea typeface="Lato"/>
                <a:cs typeface="Lato"/>
                <a:sym typeface="Lato"/>
              </a:rPr>
              <a:t>k = 5</a:t>
            </a:r>
            <a:endParaRPr>
              <a:solidFill>
                <a:srgbClr val="F3F3F3"/>
              </a:solidFill>
              <a:latin typeface="Lato"/>
              <a:ea typeface="Lato"/>
              <a:cs typeface="Lato"/>
              <a:sym typeface="Lato"/>
            </a:endParaRPr>
          </a:p>
        </p:txBody>
      </p:sp>
      <p:sp>
        <p:nvSpPr>
          <p:cNvPr id="143" name="Google Shape;143;p22"/>
          <p:cNvSpPr txBox="1"/>
          <p:nvPr/>
        </p:nvSpPr>
        <p:spPr>
          <a:xfrm>
            <a:off x="7258625" y="4636950"/>
            <a:ext cx="915000" cy="3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HK">
                <a:solidFill>
                  <a:srgbClr val="F3F3F3"/>
                </a:solidFill>
                <a:latin typeface="Lato"/>
                <a:ea typeface="Lato"/>
                <a:cs typeface="Lato"/>
                <a:sym typeface="Lato"/>
              </a:rPr>
              <a:t>k = 6</a:t>
            </a:r>
            <a:endParaRPr>
              <a:solidFill>
                <a:srgbClr val="F3F3F3"/>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B26B"/>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283100" y="315925"/>
            <a:ext cx="8723400" cy="466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HK"/>
              <a:t>Analysis</a:t>
            </a:r>
            <a:endParaRPr/>
          </a:p>
          <a:p>
            <a:pPr marL="0" lvl="0" indent="0" algn="l" rtl="0">
              <a:spcBef>
                <a:spcPts val="0"/>
              </a:spcBef>
              <a:spcAft>
                <a:spcPts val="0"/>
              </a:spcAft>
              <a:buNone/>
            </a:pPr>
            <a:endParaRPr sz="800"/>
          </a:p>
          <a:p>
            <a:pPr marL="457200" lvl="0" indent="-342900" algn="l" rtl="0">
              <a:spcBef>
                <a:spcPts val="0"/>
              </a:spcBef>
              <a:spcAft>
                <a:spcPts val="0"/>
              </a:spcAft>
              <a:buSzPts val="1800"/>
              <a:buFont typeface="Verdana"/>
              <a:buChar char="●"/>
            </a:pPr>
            <a:r>
              <a:rPr lang="zh-HK" sz="1800">
                <a:latin typeface="Verdana"/>
                <a:ea typeface="Verdana"/>
                <a:cs typeface="Verdana"/>
                <a:sym typeface="Verdana"/>
              </a:rPr>
              <a:t>Result analysis</a:t>
            </a:r>
            <a:r>
              <a:rPr lang="zh-HK" sz="1800" b="0">
                <a:latin typeface="Verdana"/>
                <a:ea typeface="Verdana"/>
                <a:cs typeface="Verdana"/>
                <a:sym typeface="Verdana"/>
              </a:rPr>
              <a:t>: The number of contacts has a great influence on the trend of the epidemic, so quarantine is very important in this situation. In real life, the epidemic has not spread as in the model, mainly because national policies and quarantine have effectively reduced </a:t>
            </a:r>
            <a:r>
              <a:rPr lang="zh-HK" sz="1800" b="0" i="1">
                <a:latin typeface="Verdana"/>
                <a:ea typeface="Verdana"/>
                <a:cs typeface="Verdana"/>
                <a:sym typeface="Verdana"/>
              </a:rPr>
              <a:t>R0</a:t>
            </a:r>
            <a:r>
              <a:rPr lang="zh-HK" sz="1800" b="0">
                <a:latin typeface="Verdana"/>
                <a:ea typeface="Verdana"/>
                <a:cs typeface="Verdana"/>
                <a:sym typeface="Verdana"/>
              </a:rPr>
              <a:t> in the later period, so the number of infected people in the later period of the epidemic will show a decreasing trend.</a:t>
            </a:r>
            <a:endParaRPr sz="1800" b="0">
              <a:latin typeface="Verdana"/>
              <a:ea typeface="Verdana"/>
              <a:cs typeface="Verdana"/>
              <a:sym typeface="Verdana"/>
            </a:endParaRPr>
          </a:p>
          <a:p>
            <a:pPr marL="0" lvl="0" indent="0" algn="l" rtl="0">
              <a:spcBef>
                <a:spcPts val="0"/>
              </a:spcBef>
              <a:spcAft>
                <a:spcPts val="0"/>
              </a:spcAft>
              <a:buNone/>
            </a:pPr>
            <a:endParaRPr sz="2400"/>
          </a:p>
          <a:p>
            <a:pPr marL="457200" lvl="0" indent="-342900" algn="l" rtl="0">
              <a:lnSpc>
                <a:spcPct val="115000"/>
              </a:lnSpc>
              <a:spcBef>
                <a:spcPts val="0"/>
              </a:spcBef>
              <a:spcAft>
                <a:spcPts val="0"/>
              </a:spcAft>
              <a:buSzPts val="1800"/>
              <a:buFont typeface="Verdana"/>
              <a:buChar char="●"/>
            </a:pPr>
            <a:r>
              <a:rPr lang="zh-HK" sz="1800">
                <a:solidFill>
                  <a:srgbClr val="FFFFFF"/>
                </a:solidFill>
                <a:latin typeface="Verdana"/>
                <a:ea typeface="Verdana"/>
                <a:cs typeface="Verdana"/>
                <a:sym typeface="Verdana"/>
              </a:rPr>
              <a:t>Deficiencies</a:t>
            </a:r>
            <a:r>
              <a:rPr lang="zh-HK" sz="1800" b="0">
                <a:solidFill>
                  <a:srgbClr val="FFFFFF"/>
                </a:solidFill>
                <a:latin typeface="Verdana"/>
                <a:ea typeface="Verdana"/>
                <a:cs typeface="Verdana"/>
                <a:sym typeface="Verdana"/>
              </a:rPr>
              <a:t>: In the SIR model, </a:t>
            </a:r>
            <a:r>
              <a:rPr lang="zh-HK" sz="1800" b="0" i="1">
                <a:latin typeface="Verdana"/>
                <a:ea typeface="Verdana"/>
                <a:cs typeface="Verdana"/>
                <a:sym typeface="Verdana"/>
              </a:rPr>
              <a:t>β</a:t>
            </a:r>
            <a:r>
              <a:rPr lang="zh-HK" sz="1800" b="0">
                <a:latin typeface="Verdana"/>
                <a:ea typeface="Verdana"/>
                <a:cs typeface="Verdana"/>
                <a:sym typeface="Verdana"/>
              </a:rPr>
              <a:t> </a:t>
            </a:r>
            <a:r>
              <a:rPr lang="zh-HK" sz="1800" b="0">
                <a:solidFill>
                  <a:srgbClr val="FFFFFF"/>
                </a:solidFill>
                <a:latin typeface="Verdana"/>
                <a:ea typeface="Verdana"/>
                <a:cs typeface="Verdana"/>
                <a:sym typeface="Verdana"/>
              </a:rPr>
              <a:t>is obtained from the infection probability obtained after data analysis and the assumed </a:t>
            </a:r>
            <a:r>
              <a:rPr lang="zh-HK" sz="1800" b="0" i="1">
                <a:solidFill>
                  <a:srgbClr val="FFFFFF"/>
                </a:solidFill>
                <a:latin typeface="Verdana"/>
                <a:ea typeface="Verdana"/>
                <a:cs typeface="Verdana"/>
                <a:sym typeface="Verdana"/>
              </a:rPr>
              <a:t>k</a:t>
            </a:r>
            <a:r>
              <a:rPr lang="zh-HK" sz="1800" b="0">
                <a:solidFill>
                  <a:srgbClr val="FFFFFF"/>
                </a:solidFill>
                <a:latin typeface="Verdana"/>
                <a:ea typeface="Verdana"/>
                <a:cs typeface="Verdana"/>
                <a:sym typeface="Verdana"/>
              </a:rPr>
              <a:t> value. This </a:t>
            </a:r>
            <a:r>
              <a:rPr lang="zh-HK" sz="1800" b="0" i="1">
                <a:latin typeface="Verdana"/>
                <a:ea typeface="Verdana"/>
                <a:cs typeface="Verdana"/>
                <a:sym typeface="Verdana"/>
              </a:rPr>
              <a:t>β</a:t>
            </a:r>
            <a:r>
              <a:rPr lang="zh-HK" sz="1800" b="0">
                <a:solidFill>
                  <a:srgbClr val="FFFFFF"/>
                </a:solidFill>
                <a:latin typeface="Verdana"/>
                <a:ea typeface="Verdana"/>
                <a:cs typeface="Verdana"/>
                <a:sym typeface="Verdana"/>
              </a:rPr>
              <a:t> is not accurate enough. Can we process the known data and obtain a more accurate </a:t>
            </a:r>
            <a:r>
              <a:rPr lang="zh-HK" sz="1800" b="0" i="1">
                <a:solidFill>
                  <a:srgbClr val="FFFFFF"/>
                </a:solidFill>
                <a:latin typeface="Verdana"/>
                <a:ea typeface="Verdana"/>
                <a:cs typeface="Verdana"/>
                <a:sym typeface="Verdana"/>
              </a:rPr>
              <a:t>R0</a:t>
            </a:r>
            <a:r>
              <a:rPr lang="zh-HK" sz="1800" b="0">
                <a:solidFill>
                  <a:srgbClr val="FFFFFF"/>
                </a:solidFill>
                <a:latin typeface="Verdana"/>
                <a:ea typeface="Verdana"/>
                <a:cs typeface="Verdana"/>
                <a:sym typeface="Verdana"/>
              </a:rPr>
              <a:t> to analyze the severity of the epidemic?</a:t>
            </a:r>
            <a:endParaRPr sz="1800">
              <a:solidFill>
                <a:srgbClr val="FFFFFF"/>
              </a:solidFill>
              <a:latin typeface="Verdana"/>
              <a:ea typeface="Verdana"/>
              <a:cs typeface="Verdana"/>
              <a:sym typeface="Verdana"/>
            </a:endParaRPr>
          </a:p>
          <a:p>
            <a:pPr marL="0" lvl="0" indent="0" algn="l" rtl="0">
              <a:spcBef>
                <a:spcPts val="0"/>
              </a:spcBef>
              <a:spcAft>
                <a:spcPts val="0"/>
              </a:spcAft>
              <a:buNone/>
            </a:pPr>
            <a:endParaRPr sz="3000" b="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595875" y="1274675"/>
            <a:ext cx="8058900" cy="152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HK" dirty="0">
                <a:solidFill>
                  <a:schemeClr val="dk2"/>
                </a:solidFill>
                <a:highlight>
                  <a:srgbClr val="FFFFFF"/>
                </a:highlight>
                <a:latin typeface="Verdana"/>
                <a:ea typeface="Verdana"/>
                <a:cs typeface="Verdana"/>
                <a:sym typeface="Verdana"/>
              </a:rPr>
              <a:t>If we know </a:t>
            </a:r>
            <a:r>
              <a:rPr lang="zh-HK" i="1" dirty="0">
                <a:solidFill>
                  <a:schemeClr val="dk2"/>
                </a:solidFill>
                <a:highlight>
                  <a:srgbClr val="FFFFFF"/>
                </a:highlight>
                <a:latin typeface="Verdana"/>
                <a:ea typeface="Verdana"/>
                <a:cs typeface="Verdana"/>
                <a:sym typeface="Verdana"/>
              </a:rPr>
              <a:t>R(t)</a:t>
            </a:r>
            <a:r>
              <a:rPr lang="zh-HK" dirty="0">
                <a:solidFill>
                  <a:schemeClr val="dk2"/>
                </a:solidFill>
                <a:highlight>
                  <a:srgbClr val="FFFFFF"/>
                </a:highlight>
                <a:latin typeface="Verdana"/>
                <a:ea typeface="Verdana"/>
                <a:cs typeface="Verdana"/>
                <a:sym typeface="Verdana"/>
              </a:rPr>
              <a:t> and </a:t>
            </a:r>
            <a:r>
              <a:rPr lang="zh-HK" i="1" dirty="0">
                <a:solidFill>
                  <a:schemeClr val="dk2"/>
                </a:solidFill>
                <a:highlight>
                  <a:srgbClr val="FFFFFF"/>
                </a:highlight>
                <a:latin typeface="Verdana"/>
                <a:ea typeface="Verdana"/>
                <a:cs typeface="Verdana"/>
                <a:sym typeface="Verdana"/>
              </a:rPr>
              <a:t>I(t)</a:t>
            </a:r>
            <a:r>
              <a:rPr lang="zh-HK" dirty="0">
                <a:solidFill>
                  <a:schemeClr val="dk2"/>
                </a:solidFill>
                <a:highlight>
                  <a:srgbClr val="FFFFFF"/>
                </a:highlight>
                <a:latin typeface="Verdana"/>
                <a:ea typeface="Verdana"/>
                <a:cs typeface="Verdana"/>
                <a:sym typeface="Verdana"/>
              </a:rPr>
              <a:t> then we can determine </a:t>
            </a:r>
            <a:r>
              <a:rPr lang="zh-HK" i="1" dirty="0">
                <a:solidFill>
                  <a:schemeClr val="dk2"/>
                </a:solidFill>
                <a:highlight>
                  <a:srgbClr val="FFFFFF"/>
                </a:highlight>
                <a:latin typeface="Verdana"/>
                <a:ea typeface="Verdana"/>
                <a:cs typeface="Verdana"/>
                <a:sym typeface="Verdana"/>
              </a:rPr>
              <a:t>S(t)</a:t>
            </a:r>
            <a:r>
              <a:rPr lang="zh-HK" dirty="0">
                <a:solidFill>
                  <a:schemeClr val="dk2"/>
                </a:solidFill>
                <a:highlight>
                  <a:srgbClr val="FFFFFF"/>
                </a:highlight>
                <a:latin typeface="Verdana"/>
                <a:ea typeface="Verdana"/>
                <a:cs typeface="Verdana"/>
                <a:sym typeface="Verdana"/>
              </a:rPr>
              <a:t>: </a:t>
            </a:r>
            <a:r>
              <a:rPr lang="zh-HK" i="1" dirty="0">
                <a:solidFill>
                  <a:schemeClr val="dk2"/>
                </a:solidFill>
                <a:highlight>
                  <a:srgbClr val="FFFFFF"/>
                </a:highlight>
                <a:latin typeface="Verdana"/>
                <a:ea typeface="Verdana"/>
                <a:cs typeface="Verdana"/>
                <a:sym typeface="Verdana"/>
              </a:rPr>
              <a:t>S(t)</a:t>
            </a:r>
            <a:r>
              <a:rPr lang="zh-HK" dirty="0">
                <a:solidFill>
                  <a:schemeClr val="dk2"/>
                </a:solidFill>
                <a:highlight>
                  <a:srgbClr val="FFFFFF"/>
                </a:highlight>
                <a:latin typeface="Verdana"/>
                <a:ea typeface="Verdana"/>
                <a:cs typeface="Verdana"/>
                <a:sym typeface="Verdana"/>
              </a:rPr>
              <a:t>=1−</a:t>
            </a:r>
            <a:r>
              <a:rPr lang="zh-HK" i="1" dirty="0">
                <a:solidFill>
                  <a:schemeClr val="dk2"/>
                </a:solidFill>
                <a:highlight>
                  <a:srgbClr val="FFFFFF"/>
                </a:highlight>
                <a:latin typeface="Verdana"/>
                <a:ea typeface="Verdana"/>
                <a:cs typeface="Verdana"/>
                <a:sym typeface="Verdana"/>
              </a:rPr>
              <a:t>I(t)</a:t>
            </a:r>
            <a:r>
              <a:rPr lang="zh-HK" dirty="0">
                <a:solidFill>
                  <a:schemeClr val="dk2"/>
                </a:solidFill>
                <a:highlight>
                  <a:srgbClr val="FFFFFF"/>
                </a:highlight>
                <a:latin typeface="Verdana"/>
                <a:ea typeface="Verdana"/>
                <a:cs typeface="Verdana"/>
                <a:sym typeface="Verdana"/>
              </a:rPr>
              <a:t>−</a:t>
            </a:r>
            <a:r>
              <a:rPr lang="zh-HK" i="1" dirty="0">
                <a:solidFill>
                  <a:schemeClr val="dk2"/>
                </a:solidFill>
                <a:highlight>
                  <a:srgbClr val="FFFFFF"/>
                </a:highlight>
                <a:latin typeface="Verdana"/>
                <a:ea typeface="Verdana"/>
                <a:cs typeface="Verdana"/>
                <a:sym typeface="Verdana"/>
              </a:rPr>
              <a:t>R(t)</a:t>
            </a:r>
            <a:r>
              <a:rPr lang="zh-HK" dirty="0">
                <a:solidFill>
                  <a:schemeClr val="dk2"/>
                </a:solidFill>
                <a:highlight>
                  <a:srgbClr val="FFFFFF"/>
                </a:highlight>
                <a:latin typeface="Verdana"/>
                <a:ea typeface="Verdana"/>
                <a:cs typeface="Verdana"/>
                <a:sym typeface="Verdana"/>
              </a:rPr>
              <a:t>, so we can work only with the two unknowns: </a:t>
            </a:r>
            <a:r>
              <a:rPr lang="zh-HK" i="1" dirty="0">
                <a:solidFill>
                  <a:schemeClr val="dk2"/>
                </a:solidFill>
                <a:highlight>
                  <a:srgbClr val="FFFFFF"/>
                </a:highlight>
                <a:latin typeface="Verdana"/>
                <a:ea typeface="Verdana"/>
                <a:cs typeface="Verdana"/>
                <a:sym typeface="Verdana"/>
              </a:rPr>
              <a:t>R(t)</a:t>
            </a:r>
            <a:r>
              <a:rPr lang="zh-HK" dirty="0">
                <a:solidFill>
                  <a:schemeClr val="dk2"/>
                </a:solidFill>
                <a:highlight>
                  <a:srgbClr val="FFFFFF"/>
                </a:highlight>
                <a:latin typeface="Verdana"/>
                <a:ea typeface="Verdana"/>
                <a:cs typeface="Verdana"/>
                <a:sym typeface="Verdana"/>
              </a:rPr>
              <a:t> and </a:t>
            </a:r>
            <a:r>
              <a:rPr lang="zh-HK" i="1" dirty="0">
                <a:solidFill>
                  <a:schemeClr val="dk2"/>
                </a:solidFill>
                <a:highlight>
                  <a:srgbClr val="FFFFFF"/>
                </a:highlight>
                <a:latin typeface="Verdana"/>
                <a:ea typeface="Verdana"/>
                <a:cs typeface="Verdana"/>
                <a:sym typeface="Verdana"/>
              </a:rPr>
              <a:t>I(t)</a:t>
            </a:r>
            <a:r>
              <a:rPr lang="zh-HK" dirty="0">
                <a:solidFill>
                  <a:schemeClr val="dk2"/>
                </a:solidFill>
                <a:highlight>
                  <a:srgbClr val="FFFFFF"/>
                </a:highlight>
                <a:latin typeface="Verdana"/>
                <a:ea typeface="Verdana"/>
                <a:cs typeface="Verdana"/>
                <a:sym typeface="Verdana"/>
              </a:rPr>
              <a:t>. We prefer to work with these because that is what the China Covid19 dataset gives us!</a:t>
            </a:r>
            <a:endParaRPr dirty="0">
              <a:solidFill>
                <a:schemeClr val="dk2"/>
              </a:solidFill>
              <a:highlight>
                <a:srgbClr val="FFFFFF"/>
              </a:highlight>
              <a:latin typeface="Verdana"/>
              <a:ea typeface="Verdana"/>
              <a:cs typeface="Verdana"/>
              <a:sym typeface="Verdana"/>
            </a:endParaRPr>
          </a:p>
          <a:p>
            <a:pPr marL="0" lvl="0" indent="0" algn="l" rtl="0">
              <a:lnSpc>
                <a:spcPct val="115000"/>
              </a:lnSpc>
              <a:spcBef>
                <a:spcPts val="0"/>
              </a:spcBef>
              <a:spcAft>
                <a:spcPts val="0"/>
              </a:spcAft>
              <a:buNone/>
            </a:pPr>
            <a:endParaRPr dirty="0">
              <a:solidFill>
                <a:schemeClr val="dk2"/>
              </a:solidFill>
              <a:highlight>
                <a:srgbClr val="FFFFFF"/>
              </a:highlight>
              <a:latin typeface="Verdana"/>
              <a:ea typeface="Verdana"/>
              <a:cs typeface="Verdana"/>
              <a:sym typeface="Verdana"/>
            </a:endParaRPr>
          </a:p>
          <a:p>
            <a:pPr marL="0" lvl="0" indent="0" algn="l" rtl="0">
              <a:lnSpc>
                <a:spcPct val="115000"/>
              </a:lnSpc>
              <a:spcBef>
                <a:spcPts val="0"/>
              </a:spcBef>
              <a:spcAft>
                <a:spcPts val="0"/>
              </a:spcAft>
              <a:buNone/>
            </a:pPr>
            <a:r>
              <a:rPr lang="zh-HK" dirty="0">
                <a:solidFill>
                  <a:schemeClr val="dk2"/>
                </a:solidFill>
                <a:highlight>
                  <a:srgbClr val="FFFFFF"/>
                </a:highlight>
                <a:latin typeface="Verdana"/>
                <a:ea typeface="Verdana"/>
                <a:cs typeface="Verdana"/>
                <a:sym typeface="Verdana"/>
              </a:rPr>
              <a:t>So we write:</a:t>
            </a:r>
            <a:endParaRPr dirty="0">
              <a:solidFill>
                <a:schemeClr val="dk2"/>
              </a:solidFill>
              <a:highlight>
                <a:srgbClr val="FFFFFF"/>
              </a:highlight>
              <a:latin typeface="Verdana"/>
              <a:ea typeface="Verdana"/>
              <a:cs typeface="Verdana"/>
              <a:sym typeface="Verdana"/>
            </a:endParaRPr>
          </a:p>
          <a:p>
            <a:pPr marL="0" lvl="0" indent="0" algn="l" rtl="0">
              <a:spcBef>
                <a:spcPts val="0"/>
              </a:spcBef>
              <a:spcAft>
                <a:spcPts val="0"/>
              </a:spcAft>
              <a:buNone/>
            </a:pPr>
            <a:endParaRPr sz="1050" dirty="0">
              <a:solidFill>
                <a:schemeClr val="dk2"/>
              </a:solidFill>
              <a:highlight>
                <a:srgbClr val="FFFFFF"/>
              </a:highlight>
            </a:endParaRPr>
          </a:p>
          <a:p>
            <a:pPr marL="0" lvl="0" indent="0" algn="l" rtl="0">
              <a:spcBef>
                <a:spcPts val="0"/>
              </a:spcBef>
              <a:spcAft>
                <a:spcPts val="0"/>
              </a:spcAft>
              <a:buNone/>
            </a:pPr>
            <a:endParaRPr sz="1050" dirty="0">
              <a:solidFill>
                <a:schemeClr val="dk2"/>
              </a:solidFill>
              <a:highlight>
                <a:srgbClr val="FFFFFF"/>
              </a:highlight>
            </a:endParaRPr>
          </a:p>
        </p:txBody>
      </p:sp>
      <p:pic>
        <p:nvPicPr>
          <p:cNvPr id="154" name="Google Shape;154;p24"/>
          <p:cNvPicPr preferRelativeResize="0"/>
          <p:nvPr/>
        </p:nvPicPr>
        <p:blipFill>
          <a:blip r:embed="rId3">
            <a:alphaModFix/>
          </a:blip>
          <a:stretch>
            <a:fillRect/>
          </a:stretch>
        </p:blipFill>
        <p:spPr>
          <a:xfrm>
            <a:off x="2659100" y="654275"/>
            <a:ext cx="3825800" cy="620400"/>
          </a:xfrm>
          <a:prstGeom prst="rect">
            <a:avLst/>
          </a:prstGeom>
          <a:noFill/>
          <a:ln>
            <a:noFill/>
          </a:ln>
        </p:spPr>
      </p:pic>
      <p:pic>
        <p:nvPicPr>
          <p:cNvPr id="155" name="Google Shape;155;p24"/>
          <p:cNvPicPr preferRelativeResize="0"/>
          <p:nvPr/>
        </p:nvPicPr>
        <p:blipFill>
          <a:blip r:embed="rId4">
            <a:alphaModFix/>
          </a:blip>
          <a:stretch>
            <a:fillRect/>
          </a:stretch>
        </p:blipFill>
        <p:spPr>
          <a:xfrm>
            <a:off x="641350" y="2740075"/>
            <a:ext cx="2921274" cy="1136600"/>
          </a:xfrm>
          <a:prstGeom prst="rect">
            <a:avLst/>
          </a:prstGeom>
          <a:noFill/>
          <a:ln>
            <a:noFill/>
          </a:ln>
          <a:effectLst>
            <a:outerShdw blurRad="57150" dist="19050" dir="5400000" algn="bl" rotWithShape="0">
              <a:srgbClr val="000000">
                <a:alpha val="50000"/>
              </a:srgbClr>
            </a:outerShdw>
          </a:effectLst>
        </p:spPr>
      </p:pic>
      <p:pic>
        <p:nvPicPr>
          <p:cNvPr id="156" name="Google Shape;156;p24"/>
          <p:cNvPicPr preferRelativeResize="0"/>
          <p:nvPr/>
        </p:nvPicPr>
        <p:blipFill>
          <a:blip r:embed="rId5">
            <a:alphaModFix/>
          </a:blip>
          <a:stretch>
            <a:fillRect/>
          </a:stretch>
        </p:blipFill>
        <p:spPr>
          <a:xfrm>
            <a:off x="5140925" y="2740025"/>
            <a:ext cx="3275762" cy="1136700"/>
          </a:xfrm>
          <a:prstGeom prst="rect">
            <a:avLst/>
          </a:prstGeom>
          <a:noFill/>
          <a:ln>
            <a:noFill/>
          </a:ln>
          <a:effectLst>
            <a:outerShdw blurRad="57150" dist="19050" dir="5400000" algn="bl" rotWithShape="0">
              <a:srgbClr val="000000">
                <a:alpha val="50000"/>
              </a:srgbClr>
            </a:outerShdw>
          </a:effectLst>
        </p:spPr>
      </p:pic>
      <p:sp>
        <p:nvSpPr>
          <p:cNvPr id="157" name="Google Shape;157;p24"/>
          <p:cNvSpPr txBox="1"/>
          <p:nvPr/>
        </p:nvSpPr>
        <p:spPr>
          <a:xfrm>
            <a:off x="3985850" y="3308375"/>
            <a:ext cx="900000" cy="25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HK" sz="1100" b="1">
                <a:solidFill>
                  <a:schemeClr val="dk2"/>
                </a:solidFill>
                <a:highlight>
                  <a:srgbClr val="FFFFFF"/>
                </a:highlight>
                <a:latin typeface="Verdana"/>
                <a:ea typeface="Verdana"/>
                <a:cs typeface="Verdana"/>
                <a:sym typeface="Verdana"/>
              </a:rPr>
              <a:t>Simplify</a:t>
            </a:r>
            <a:endParaRPr b="1">
              <a:latin typeface="Verdana"/>
              <a:ea typeface="Verdana"/>
              <a:cs typeface="Verdana"/>
              <a:sym typeface="Verdana"/>
            </a:endParaRPr>
          </a:p>
        </p:txBody>
      </p:sp>
      <p:cxnSp>
        <p:nvCxnSpPr>
          <p:cNvPr id="158" name="Google Shape;158;p24"/>
          <p:cNvCxnSpPr>
            <a:stCxn id="155" idx="3"/>
            <a:endCxn id="156" idx="1"/>
          </p:cNvCxnSpPr>
          <p:nvPr/>
        </p:nvCxnSpPr>
        <p:spPr>
          <a:xfrm>
            <a:off x="3562624" y="3308375"/>
            <a:ext cx="15783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283100" y="443325"/>
            <a:ext cx="8278200" cy="4269600"/>
          </a:xfrm>
          <a:prstGeom prst="rect">
            <a:avLst/>
          </a:prstGeom>
        </p:spPr>
        <p:txBody>
          <a:bodyPr spcFirstLastPara="1" wrap="square" lIns="91425" tIns="91425" rIns="91425" bIns="91425" anchor="ctr" anchorCtr="0">
            <a:noAutofit/>
          </a:bodyPr>
          <a:lstStyle/>
          <a:p>
            <a:pPr marL="914400" lvl="0" indent="-419100" algn="l" rtl="0">
              <a:spcBef>
                <a:spcPts val="0"/>
              </a:spcBef>
              <a:spcAft>
                <a:spcPts val="0"/>
              </a:spcAft>
              <a:buSzPts val="3000"/>
              <a:buFont typeface="Lato"/>
              <a:buAutoNum type="arabicPeriod"/>
            </a:pPr>
            <a:r>
              <a:rPr lang="zh-HK" sz="3000" b="0" dirty="0">
                <a:latin typeface="Lato"/>
                <a:ea typeface="Lato"/>
                <a:cs typeface="Lato"/>
                <a:sym typeface="Lato"/>
              </a:rPr>
              <a:t>Preprocess data</a:t>
            </a:r>
            <a:endParaRPr sz="3000" b="0" dirty="0">
              <a:latin typeface="Lato"/>
              <a:ea typeface="Lato"/>
              <a:cs typeface="Lato"/>
              <a:sym typeface="Lato"/>
            </a:endParaRPr>
          </a:p>
          <a:p>
            <a:pPr marL="914400" lvl="0" indent="-419100" algn="l" rtl="0">
              <a:spcBef>
                <a:spcPts val="0"/>
              </a:spcBef>
              <a:spcAft>
                <a:spcPts val="0"/>
              </a:spcAft>
              <a:buSzPts val="3000"/>
              <a:buFont typeface="Lato"/>
              <a:buAutoNum type="arabicPeriod"/>
            </a:pPr>
            <a:r>
              <a:rPr lang="zh-HK" sz="3000" b="0" dirty="0">
                <a:latin typeface="Lato"/>
                <a:ea typeface="Lato"/>
                <a:cs typeface="Lato"/>
                <a:sym typeface="Lato"/>
              </a:rPr>
              <a:t>Use Differential Equation to create SIR model</a:t>
            </a:r>
            <a:endParaRPr sz="3000" b="0" dirty="0">
              <a:latin typeface="Lato"/>
              <a:ea typeface="Lato"/>
              <a:cs typeface="Lato"/>
              <a:sym typeface="Lato"/>
            </a:endParaRPr>
          </a:p>
          <a:p>
            <a:pPr marL="914400" lvl="0" indent="-419100" algn="l" rtl="0">
              <a:spcBef>
                <a:spcPts val="0"/>
              </a:spcBef>
              <a:spcAft>
                <a:spcPts val="0"/>
              </a:spcAft>
              <a:buSzPts val="3000"/>
              <a:buFont typeface="Lato"/>
              <a:buAutoNum type="arabicPeriod"/>
            </a:pPr>
            <a:r>
              <a:rPr lang="zh-HK" sz="3000" b="0" dirty="0">
                <a:latin typeface="Lato"/>
                <a:ea typeface="Lato"/>
                <a:cs typeface="Lato"/>
                <a:sym typeface="Lato"/>
              </a:rPr>
              <a:t>Assume that </a:t>
            </a:r>
            <a:r>
              <a:rPr lang="en-US" altLang="zh-HK" sz="3000" b="0" dirty="0">
                <a:latin typeface="Lato"/>
                <a:ea typeface="Lato"/>
                <a:cs typeface="Lato"/>
                <a:sym typeface="Lato"/>
              </a:rPr>
              <a:t>Wuhan</a:t>
            </a:r>
            <a:r>
              <a:rPr lang="zh-CN" altLang="en-US" sz="3000" b="0" i="1" dirty="0">
                <a:latin typeface="Lato"/>
                <a:ea typeface="Lato"/>
                <a:cs typeface="Lato"/>
                <a:sym typeface="Lato"/>
              </a:rPr>
              <a:t> </a:t>
            </a:r>
            <a:r>
              <a:rPr lang="en-US" altLang="zh-HK" sz="3000" b="0" i="1" dirty="0">
                <a:latin typeface="Lato"/>
                <a:ea typeface="Lato"/>
                <a:cs typeface="Lato"/>
                <a:sym typeface="Lato"/>
              </a:rPr>
              <a:t>I</a:t>
            </a:r>
            <a:r>
              <a:rPr lang="zh-HK" sz="3000" b="0" dirty="0">
                <a:latin typeface="Lato"/>
                <a:ea typeface="Lato"/>
                <a:cs typeface="Lato"/>
                <a:sym typeface="Lato"/>
              </a:rPr>
              <a:t> (infected) and </a:t>
            </a:r>
            <a:r>
              <a:rPr lang="zh-HK" sz="3000" b="0" i="1" dirty="0">
                <a:latin typeface="Lato"/>
                <a:ea typeface="Lato"/>
                <a:cs typeface="Lato"/>
                <a:sym typeface="Lato"/>
              </a:rPr>
              <a:t>R</a:t>
            </a:r>
            <a:r>
              <a:rPr lang="zh-HK" sz="3000" b="0" dirty="0">
                <a:latin typeface="Lato"/>
                <a:ea typeface="Lato"/>
                <a:cs typeface="Lato"/>
                <a:sym typeface="Lato"/>
              </a:rPr>
              <a:t> (recovered) data are log-normally distributed and use Bayesian model to compute the parameters.</a:t>
            </a:r>
            <a:endParaRPr sz="3000" b="0" dirty="0">
              <a:latin typeface="Lato"/>
              <a:ea typeface="Lato"/>
              <a:cs typeface="Lato"/>
              <a:sym typeface="Lato"/>
            </a:endParaRPr>
          </a:p>
          <a:p>
            <a:pPr marL="914400" lvl="0" indent="-419100" algn="l" rtl="0">
              <a:spcBef>
                <a:spcPts val="0"/>
              </a:spcBef>
              <a:spcAft>
                <a:spcPts val="0"/>
              </a:spcAft>
              <a:buSzPts val="3000"/>
              <a:buFont typeface="Lato"/>
              <a:buAutoNum type="arabicPeriod"/>
            </a:pPr>
            <a:r>
              <a:rPr lang="zh-HK" sz="3000" b="0" dirty="0">
                <a:latin typeface="Lato"/>
                <a:ea typeface="Lato"/>
                <a:cs typeface="Lato"/>
                <a:sym typeface="Lato"/>
              </a:rPr>
              <a:t>Use the computed parameters to present the SIR modal</a:t>
            </a:r>
            <a:endParaRPr sz="3000" b="0" dirty="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
        <p:cNvGrpSpPr/>
        <p:nvPr/>
      </p:nvGrpSpPr>
      <p:grpSpPr>
        <a:xfrm>
          <a:off x="0" y="0"/>
          <a:ext cx="0" cy="0"/>
          <a:chOff x="0" y="0"/>
          <a:chExt cx="0" cy="0"/>
        </a:xfrm>
      </p:grpSpPr>
      <p:pic>
        <p:nvPicPr>
          <p:cNvPr id="168" name="Google Shape;168;p26"/>
          <p:cNvPicPr preferRelativeResize="0"/>
          <p:nvPr/>
        </p:nvPicPr>
        <p:blipFill>
          <a:blip r:embed="rId3">
            <a:alphaModFix/>
          </a:blip>
          <a:stretch>
            <a:fillRect/>
          </a:stretch>
        </p:blipFill>
        <p:spPr>
          <a:xfrm>
            <a:off x="75150" y="135275"/>
            <a:ext cx="8923173" cy="48729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2"/>
        <p:cNvGrpSpPr/>
        <p:nvPr/>
      </p:nvGrpSpPr>
      <p:grpSpPr>
        <a:xfrm>
          <a:off x="0" y="0"/>
          <a:ext cx="0" cy="0"/>
          <a:chOff x="0" y="0"/>
          <a:chExt cx="0" cy="0"/>
        </a:xfrm>
      </p:grpSpPr>
      <p:pic>
        <p:nvPicPr>
          <p:cNvPr id="173" name="Google Shape;173;p27"/>
          <p:cNvPicPr preferRelativeResize="0"/>
          <p:nvPr/>
        </p:nvPicPr>
        <p:blipFill>
          <a:blip r:embed="rId3">
            <a:alphaModFix/>
          </a:blip>
          <a:stretch>
            <a:fillRect/>
          </a:stretch>
        </p:blipFill>
        <p:spPr>
          <a:xfrm>
            <a:off x="114075" y="141650"/>
            <a:ext cx="8915851" cy="4744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7"/>
        <p:cNvGrpSpPr/>
        <p:nvPr/>
      </p:nvGrpSpPr>
      <p:grpSpPr>
        <a:xfrm>
          <a:off x="0" y="0"/>
          <a:ext cx="0" cy="0"/>
          <a:chOff x="0" y="0"/>
          <a:chExt cx="0" cy="0"/>
        </a:xfrm>
      </p:grpSpPr>
      <p:pic>
        <p:nvPicPr>
          <p:cNvPr id="178" name="Google Shape;178;p28"/>
          <p:cNvPicPr preferRelativeResize="0"/>
          <p:nvPr/>
        </p:nvPicPr>
        <p:blipFill>
          <a:blip r:embed="rId3">
            <a:alphaModFix/>
          </a:blip>
          <a:stretch>
            <a:fillRect/>
          </a:stretch>
        </p:blipFill>
        <p:spPr>
          <a:xfrm>
            <a:off x="489000" y="570813"/>
            <a:ext cx="5358401" cy="4001876"/>
          </a:xfrm>
          <a:prstGeom prst="rect">
            <a:avLst/>
          </a:prstGeom>
          <a:noFill/>
          <a:ln>
            <a:noFill/>
          </a:ln>
        </p:spPr>
      </p:pic>
      <p:sp>
        <p:nvSpPr>
          <p:cNvPr id="179" name="Google Shape;179;p28"/>
          <p:cNvSpPr txBox="1"/>
          <p:nvPr/>
        </p:nvSpPr>
        <p:spPr>
          <a:xfrm>
            <a:off x="5847400" y="739675"/>
            <a:ext cx="2759700" cy="36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HK" sz="1800" dirty="0">
                <a:solidFill>
                  <a:srgbClr val="666666"/>
                </a:solidFill>
                <a:latin typeface="Verdana"/>
                <a:ea typeface="Verdana"/>
                <a:cs typeface="Verdana"/>
                <a:sym typeface="Verdana"/>
              </a:rPr>
              <a:t>After taking the median of the results and re-displaying the SIR model, the results are shown in the left.</a:t>
            </a:r>
            <a:endParaRPr sz="1800" dirty="0">
              <a:solidFill>
                <a:srgbClr val="666666"/>
              </a:solidFill>
              <a:latin typeface="Verdana"/>
              <a:ea typeface="Verdana"/>
              <a:cs typeface="Verdana"/>
              <a:sym typeface="Verdana"/>
            </a:endParaRPr>
          </a:p>
          <a:p>
            <a:pPr marL="0" lvl="0" indent="0" algn="l" rtl="0">
              <a:spcBef>
                <a:spcPts val="0"/>
              </a:spcBef>
              <a:spcAft>
                <a:spcPts val="0"/>
              </a:spcAft>
              <a:buNone/>
            </a:pPr>
            <a:endParaRPr sz="1800" dirty="0">
              <a:solidFill>
                <a:srgbClr val="666666"/>
              </a:solidFill>
              <a:latin typeface="Verdana"/>
              <a:ea typeface="Verdana"/>
              <a:cs typeface="Verdana"/>
              <a:sym typeface="Verdana"/>
            </a:endParaRPr>
          </a:p>
          <a:p>
            <a:pPr marL="0" lvl="0" indent="0" algn="l" rtl="0">
              <a:spcBef>
                <a:spcPts val="0"/>
              </a:spcBef>
              <a:spcAft>
                <a:spcPts val="0"/>
              </a:spcAft>
              <a:buNone/>
            </a:pPr>
            <a:r>
              <a:rPr lang="zh-HK" sz="1800" dirty="0">
                <a:solidFill>
                  <a:srgbClr val="666666"/>
                </a:solidFill>
                <a:latin typeface="Verdana"/>
                <a:ea typeface="Verdana"/>
                <a:cs typeface="Verdana"/>
                <a:sym typeface="Verdana"/>
              </a:rPr>
              <a:t>This model is similar to the known data shown in our first session and is more realistic.</a:t>
            </a:r>
            <a:endParaRPr sz="1800" dirty="0">
              <a:solidFill>
                <a:srgbClr val="666666"/>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B26B"/>
        </a:solidFill>
        <a:effectLst/>
      </p:bgPr>
    </p:bg>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304599" y="185300"/>
            <a:ext cx="8435100" cy="38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HK" dirty="0"/>
              <a:t>Analysis</a:t>
            </a:r>
            <a:endParaRPr dirty="0"/>
          </a:p>
          <a:p>
            <a:pPr marL="0" lvl="0" indent="0" algn="l" rtl="0">
              <a:spcBef>
                <a:spcPts val="0"/>
              </a:spcBef>
              <a:spcAft>
                <a:spcPts val="0"/>
              </a:spcAft>
              <a:buNone/>
            </a:pPr>
            <a:endParaRPr sz="800" dirty="0"/>
          </a:p>
          <a:p>
            <a:pPr marL="457200" lvl="0" indent="-342900" algn="l" rtl="0">
              <a:spcBef>
                <a:spcPts val="0"/>
              </a:spcBef>
              <a:spcAft>
                <a:spcPts val="0"/>
              </a:spcAft>
              <a:buSzPts val="1800"/>
              <a:buFont typeface="Verdana"/>
              <a:buChar char="●"/>
            </a:pPr>
            <a:r>
              <a:rPr lang="zh-HK" sz="1800" dirty="0">
                <a:latin typeface="Verdana"/>
                <a:ea typeface="Verdana"/>
                <a:cs typeface="Verdana"/>
                <a:sym typeface="Verdana"/>
              </a:rPr>
              <a:t>Result analysis</a:t>
            </a:r>
            <a:r>
              <a:rPr lang="zh-HK" sz="1800" b="0" dirty="0">
                <a:latin typeface="Verdana"/>
                <a:ea typeface="Verdana"/>
                <a:cs typeface="Verdana"/>
                <a:sym typeface="Verdana"/>
              </a:rPr>
              <a:t>:The parameter results we obtained after data processing are relatively accurate, and the drawing of these parameters conforms to the real situation.</a:t>
            </a:r>
            <a:endParaRPr sz="1800" b="0" dirty="0">
              <a:latin typeface="Verdana"/>
              <a:ea typeface="Verdana"/>
              <a:cs typeface="Verdana"/>
              <a:sym typeface="Verdana"/>
            </a:endParaRPr>
          </a:p>
          <a:p>
            <a:pPr marL="457200" lvl="0" indent="0" algn="l" rtl="0">
              <a:spcBef>
                <a:spcPts val="0"/>
              </a:spcBef>
              <a:spcAft>
                <a:spcPts val="0"/>
              </a:spcAft>
              <a:buNone/>
            </a:pPr>
            <a:endParaRPr sz="1800" b="0" dirty="0">
              <a:latin typeface="Verdana"/>
              <a:ea typeface="Verdana"/>
              <a:cs typeface="Verdana"/>
              <a:sym typeface="Verdana"/>
            </a:endParaRPr>
          </a:p>
          <a:p>
            <a:pPr marL="457200" lvl="0" indent="-342900" algn="l" rtl="0">
              <a:spcBef>
                <a:spcPts val="0"/>
              </a:spcBef>
              <a:spcAft>
                <a:spcPts val="0"/>
              </a:spcAft>
              <a:buSzPts val="1800"/>
              <a:buFont typeface="Verdana"/>
              <a:buChar char="●"/>
            </a:pPr>
            <a:r>
              <a:rPr lang="zh-HK" sz="1800" dirty="0">
                <a:solidFill>
                  <a:srgbClr val="FFFFFF"/>
                </a:solidFill>
                <a:latin typeface="Verdana"/>
                <a:ea typeface="Verdana"/>
                <a:cs typeface="Verdana"/>
                <a:sym typeface="Verdana"/>
              </a:rPr>
              <a:t>Deficiencies</a:t>
            </a:r>
            <a:r>
              <a:rPr lang="zh-HK" sz="1800" b="0" dirty="0">
                <a:solidFill>
                  <a:srgbClr val="FFFFFF"/>
                </a:solidFill>
                <a:latin typeface="Verdana"/>
                <a:ea typeface="Verdana"/>
                <a:cs typeface="Verdana"/>
                <a:sym typeface="Verdana"/>
              </a:rPr>
              <a:t>:</a:t>
            </a:r>
            <a:r>
              <a:rPr lang="zh-HK" sz="1800" b="0" dirty="0">
                <a:latin typeface="Verdana"/>
                <a:ea typeface="Verdana"/>
                <a:cs typeface="Verdana"/>
                <a:sym typeface="Verdana"/>
              </a:rPr>
              <a:t>The SIR model predicts the epidemic according to the given </a:t>
            </a:r>
            <a:r>
              <a:rPr lang="zh-HK" sz="1800" b="0" dirty="0">
                <a:solidFill>
                  <a:srgbClr val="FFFFFF"/>
                </a:solidFill>
                <a:latin typeface="Verdana"/>
                <a:ea typeface="Verdana"/>
                <a:cs typeface="Verdana"/>
                <a:sym typeface="Verdana"/>
              </a:rPr>
              <a:t>𝛽</a:t>
            </a:r>
            <a:r>
              <a:rPr lang="zh-HK" sz="1800" b="0" dirty="0">
                <a:latin typeface="Verdana"/>
                <a:ea typeface="Verdana"/>
                <a:cs typeface="Verdana"/>
                <a:sym typeface="Verdana"/>
              </a:rPr>
              <a:t> and </a:t>
            </a:r>
            <a:r>
              <a:rPr lang="zh-HK" sz="1800" b="0" dirty="0">
                <a:solidFill>
                  <a:srgbClr val="FFFFFF"/>
                </a:solidFill>
                <a:latin typeface="Verdana"/>
                <a:ea typeface="Verdana"/>
                <a:cs typeface="Verdana"/>
                <a:sym typeface="Verdana"/>
              </a:rPr>
              <a:t>𝛾</a:t>
            </a:r>
            <a:r>
              <a:rPr lang="zh-HK" sz="1800" b="0" dirty="0">
                <a:latin typeface="Verdana"/>
                <a:ea typeface="Verdana"/>
                <a:cs typeface="Verdana"/>
                <a:sym typeface="Verdana"/>
              </a:rPr>
              <a:t>, and the population parameters of this epidemic model need to be set by ourselves. It only considers the spread of the epidemic, but does not consider the resistance factors in reality. Can we find a model with consideration of resistance?</a:t>
            </a:r>
            <a:endParaRPr sz="1800" b="0" dirty="0">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139600" y="697975"/>
            <a:ext cx="8865000" cy="38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HK" sz="3600">
                <a:solidFill>
                  <a:schemeClr val="dk1"/>
                </a:solidFill>
                <a:latin typeface="Lato"/>
                <a:ea typeface="Lato"/>
                <a:cs typeface="Lato"/>
                <a:sym typeface="Lato"/>
              </a:rPr>
              <a:t>Logistic Model</a:t>
            </a:r>
            <a:endParaRPr sz="3600">
              <a:solidFill>
                <a:schemeClr val="dk1"/>
              </a:solidFill>
              <a:latin typeface="Lato"/>
              <a:ea typeface="Lato"/>
              <a:cs typeface="Lato"/>
              <a:sym typeface="Lato"/>
            </a:endParaRPr>
          </a:p>
          <a:p>
            <a:pPr marL="457200" lvl="0" indent="0" algn="just" rtl="0">
              <a:lnSpc>
                <a:spcPct val="115000"/>
              </a:lnSpc>
              <a:spcBef>
                <a:spcPts val="1000"/>
              </a:spcBef>
              <a:spcAft>
                <a:spcPts val="0"/>
              </a:spcAft>
              <a:buNone/>
            </a:pPr>
            <a:endParaRPr sz="2400" b="0">
              <a:solidFill>
                <a:srgbClr val="FFFFFF"/>
              </a:solidFill>
              <a:latin typeface="Georgia"/>
              <a:ea typeface="Georgia"/>
              <a:cs typeface="Georgia"/>
              <a:sym typeface="Georgia"/>
            </a:endParaRPr>
          </a:p>
          <a:p>
            <a:pPr marL="457200" lvl="0" indent="0" algn="l" rtl="0">
              <a:spcBef>
                <a:spcPts val="0"/>
              </a:spcBef>
              <a:spcAft>
                <a:spcPts val="1000"/>
              </a:spcAft>
              <a:buNone/>
            </a:pPr>
            <a:endParaRPr sz="2400" b="0"/>
          </a:p>
        </p:txBody>
      </p:sp>
      <p:pic>
        <p:nvPicPr>
          <p:cNvPr id="190" name="Google Shape;190;p30"/>
          <p:cNvPicPr preferRelativeResize="0"/>
          <p:nvPr/>
        </p:nvPicPr>
        <p:blipFill>
          <a:blip r:embed="rId3">
            <a:alphaModFix/>
          </a:blip>
          <a:stretch>
            <a:fillRect/>
          </a:stretch>
        </p:blipFill>
        <p:spPr>
          <a:xfrm>
            <a:off x="547625" y="1536976"/>
            <a:ext cx="7791026" cy="29202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283100" y="1959125"/>
            <a:ext cx="8135400" cy="306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HK" sz="2400" dirty="0">
                <a:solidFill>
                  <a:srgbClr val="E06666"/>
                </a:solidFill>
              </a:rPr>
              <a:t>5 periods：</a:t>
            </a:r>
            <a:endParaRPr sz="2400" dirty="0">
              <a:solidFill>
                <a:srgbClr val="E06666"/>
              </a:solidFill>
            </a:endParaRPr>
          </a:p>
          <a:p>
            <a:pPr marL="457200" lvl="0" indent="-342900" algn="l" rtl="0">
              <a:spcBef>
                <a:spcPts val="0"/>
              </a:spcBef>
              <a:spcAft>
                <a:spcPts val="0"/>
              </a:spcAft>
              <a:buClr>
                <a:srgbClr val="000000"/>
              </a:buClr>
              <a:buSzPts val="1800"/>
              <a:buFont typeface="Lato"/>
              <a:buAutoNum type="arabicPeriod"/>
            </a:pPr>
            <a:r>
              <a:rPr lang="zh-HK" sz="1800" b="0" dirty="0">
                <a:solidFill>
                  <a:srgbClr val="000000"/>
                </a:solidFill>
                <a:latin typeface="Lato"/>
                <a:ea typeface="Lato"/>
                <a:cs typeface="Lato"/>
                <a:sym typeface="Lato"/>
              </a:rPr>
              <a:t>Initial: density growth is slow due to the small number of individuals in the population</a:t>
            </a:r>
            <a:endParaRPr sz="1800" b="0" dirty="0">
              <a:solidFill>
                <a:srgbClr val="000000"/>
              </a:solidFill>
              <a:latin typeface="Lato"/>
              <a:ea typeface="Lato"/>
              <a:cs typeface="Lato"/>
              <a:sym typeface="Lato"/>
            </a:endParaRPr>
          </a:p>
          <a:p>
            <a:pPr marL="457200" lvl="0" indent="-342900" algn="l" rtl="0">
              <a:spcBef>
                <a:spcPts val="0"/>
              </a:spcBef>
              <a:spcAft>
                <a:spcPts val="0"/>
              </a:spcAft>
              <a:buClr>
                <a:srgbClr val="000000"/>
              </a:buClr>
              <a:buSzPts val="1800"/>
              <a:buFont typeface="Lato"/>
              <a:buAutoNum type="arabicPeriod"/>
            </a:pPr>
            <a:r>
              <a:rPr lang="zh-HK" sz="1800" b="0" dirty="0">
                <a:solidFill>
                  <a:srgbClr val="000000"/>
                </a:solidFill>
                <a:latin typeface="Lato"/>
                <a:ea typeface="Lato"/>
                <a:cs typeface="Lato"/>
                <a:sym typeface="Lato"/>
              </a:rPr>
              <a:t>Acceleration: density growth accelerates as the number of individuals increases</a:t>
            </a:r>
            <a:endParaRPr sz="1800" b="0" dirty="0">
              <a:solidFill>
                <a:srgbClr val="000000"/>
              </a:solidFill>
              <a:latin typeface="Lato"/>
              <a:ea typeface="Lato"/>
              <a:cs typeface="Lato"/>
              <a:sym typeface="Lato"/>
            </a:endParaRPr>
          </a:p>
          <a:p>
            <a:pPr marL="457200" lvl="0" indent="-342900" algn="l" rtl="0">
              <a:spcBef>
                <a:spcPts val="0"/>
              </a:spcBef>
              <a:spcAft>
                <a:spcPts val="0"/>
              </a:spcAft>
              <a:buClr>
                <a:srgbClr val="000000"/>
              </a:buClr>
              <a:buSzPts val="1800"/>
              <a:buFont typeface="Lato"/>
              <a:buAutoNum type="arabicPeriod"/>
            </a:pPr>
            <a:r>
              <a:rPr lang="zh-HK" sz="1800" b="0" dirty="0">
                <a:solidFill>
                  <a:srgbClr val="000000"/>
                </a:solidFill>
                <a:latin typeface="Lato"/>
                <a:ea typeface="Lato"/>
                <a:cs typeface="Lato"/>
                <a:sym typeface="Lato"/>
              </a:rPr>
              <a:t>Transition: density increases fastest when the number of individuals reaches half of the saturation density (K / 2)</a:t>
            </a:r>
            <a:endParaRPr sz="1800" b="0" dirty="0">
              <a:solidFill>
                <a:srgbClr val="000000"/>
              </a:solidFill>
              <a:latin typeface="Lato"/>
              <a:ea typeface="Lato"/>
              <a:cs typeface="Lato"/>
              <a:sym typeface="Lato"/>
            </a:endParaRPr>
          </a:p>
          <a:p>
            <a:pPr marL="457200" lvl="0" indent="-342900" algn="l" rtl="0">
              <a:spcBef>
                <a:spcPts val="0"/>
              </a:spcBef>
              <a:spcAft>
                <a:spcPts val="0"/>
              </a:spcAft>
              <a:buClr>
                <a:srgbClr val="000000"/>
              </a:buClr>
              <a:buSzPts val="1800"/>
              <a:buFont typeface="Lato"/>
              <a:buAutoNum type="arabicPeriod"/>
            </a:pPr>
            <a:r>
              <a:rPr lang="zh-HK" sz="1800" b="0" dirty="0">
                <a:solidFill>
                  <a:srgbClr val="000000"/>
                </a:solidFill>
                <a:latin typeface="Lato"/>
                <a:ea typeface="Lato"/>
                <a:cs typeface="Lato"/>
                <a:sym typeface="Lato"/>
              </a:rPr>
              <a:t>Deceleration: growth slows down when the number of individuals exceeds half of the density (K / 2)</a:t>
            </a:r>
            <a:endParaRPr sz="1800" b="0" dirty="0">
              <a:solidFill>
                <a:srgbClr val="000000"/>
              </a:solidFill>
              <a:latin typeface="Lato"/>
              <a:ea typeface="Lato"/>
              <a:cs typeface="Lato"/>
              <a:sym typeface="Lato"/>
            </a:endParaRPr>
          </a:p>
          <a:p>
            <a:pPr marL="457200" lvl="0" indent="-342900" algn="l" rtl="0">
              <a:spcBef>
                <a:spcPts val="0"/>
              </a:spcBef>
              <a:spcAft>
                <a:spcPts val="0"/>
              </a:spcAft>
              <a:buClr>
                <a:srgbClr val="000000"/>
              </a:buClr>
              <a:buSzPts val="1800"/>
              <a:buFont typeface="Lato"/>
              <a:buAutoNum type="arabicPeriod"/>
            </a:pPr>
            <a:r>
              <a:rPr lang="zh-HK" sz="1800" b="0" dirty="0">
                <a:solidFill>
                  <a:srgbClr val="000000"/>
                </a:solidFill>
                <a:latin typeface="Lato"/>
                <a:ea typeface="Lato"/>
                <a:cs typeface="Lato"/>
                <a:sym typeface="Lato"/>
              </a:rPr>
              <a:t>Saturation: number of individuals in the population reaches K value and is saturated</a:t>
            </a:r>
            <a:endParaRPr sz="1800" b="0" dirty="0">
              <a:solidFill>
                <a:srgbClr val="000000"/>
              </a:solidFill>
              <a:latin typeface="Lato"/>
              <a:ea typeface="Lato"/>
              <a:cs typeface="Lato"/>
              <a:sym typeface="Lato"/>
            </a:endParaRPr>
          </a:p>
        </p:txBody>
      </p:sp>
      <p:pic>
        <p:nvPicPr>
          <p:cNvPr id="196" name="Google Shape;196;p31"/>
          <p:cNvPicPr preferRelativeResize="0"/>
          <p:nvPr/>
        </p:nvPicPr>
        <p:blipFill>
          <a:blip r:embed="rId3">
            <a:alphaModFix/>
          </a:blip>
          <a:stretch>
            <a:fillRect/>
          </a:stretch>
        </p:blipFill>
        <p:spPr>
          <a:xfrm>
            <a:off x="365075" y="279225"/>
            <a:ext cx="7087076" cy="1679900"/>
          </a:xfrm>
          <a:prstGeom prst="rect">
            <a:avLst/>
          </a:prstGeom>
          <a:noFill/>
          <a:ln>
            <a:noFill/>
          </a:ln>
        </p:spPr>
      </p:pic>
      <p:pic>
        <p:nvPicPr>
          <p:cNvPr id="197" name="Google Shape;197;p31"/>
          <p:cNvPicPr preferRelativeResize="0"/>
          <p:nvPr/>
        </p:nvPicPr>
        <p:blipFill rotWithShape="1">
          <a:blip r:embed="rId4">
            <a:alphaModFix/>
          </a:blip>
          <a:srcRect l="2699" t="6576" r="53967" b="9432"/>
          <a:stretch/>
        </p:blipFill>
        <p:spPr>
          <a:xfrm>
            <a:off x="6013275" y="203025"/>
            <a:ext cx="2791901" cy="20284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HK" sz="3600" dirty="0">
                <a:solidFill>
                  <a:schemeClr val="dk1"/>
                </a:solidFill>
              </a:rPr>
              <a:t>Introduction</a:t>
            </a:r>
            <a:endParaRPr sz="2400" dirty="0"/>
          </a:p>
        </p:txBody>
      </p:sp>
      <p:sp>
        <p:nvSpPr>
          <p:cNvPr id="79" name="Google Shape;79;p14"/>
          <p:cNvSpPr txBox="1">
            <a:spLocks noGrp="1"/>
          </p:cNvSpPr>
          <p:nvPr>
            <p:ph type="title" idx="4294967295"/>
          </p:nvPr>
        </p:nvSpPr>
        <p:spPr>
          <a:xfrm>
            <a:off x="535775" y="1480150"/>
            <a:ext cx="54555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HK" sz="1800" b="0" dirty="0">
                <a:latin typeface="Lato"/>
                <a:ea typeface="Lato"/>
                <a:cs typeface="Lato"/>
                <a:sym typeface="Lato"/>
              </a:rPr>
              <a:t>Since the end of 2019, a new type of coronavirus pneumonia has erupted in China, and the epidemic has swept the country. It is another national spread of viral pneumonia after SARS. Now, outbreaks are happening all over the world, we plan to analyze the trend of the epidemic objectively in America so as to prevent and avoid the virus effectively.</a:t>
            </a:r>
            <a:endParaRPr sz="1800" b="0" dirty="0">
              <a:latin typeface="Lato"/>
              <a:ea typeface="Lato"/>
              <a:cs typeface="Lato"/>
              <a:sym typeface="Lato"/>
            </a:endParaRPr>
          </a:p>
          <a:p>
            <a:pPr marL="0" lvl="0" indent="0" algn="l" rtl="0">
              <a:lnSpc>
                <a:spcPct val="115000"/>
              </a:lnSpc>
              <a:spcBef>
                <a:spcPts val="1600"/>
              </a:spcBef>
              <a:spcAft>
                <a:spcPts val="1600"/>
              </a:spcAft>
              <a:buNone/>
            </a:pPr>
            <a:endParaRPr sz="1800" b="0" dirty="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5820000" y="1038000"/>
            <a:ext cx="3065700" cy="30675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283100" y="443325"/>
            <a:ext cx="8278200" cy="4269600"/>
          </a:xfrm>
          <a:prstGeom prst="rect">
            <a:avLst/>
          </a:prstGeom>
        </p:spPr>
        <p:txBody>
          <a:bodyPr spcFirstLastPara="1" wrap="square" lIns="91425" tIns="91425" rIns="91425" bIns="91425" anchor="ctr" anchorCtr="0">
            <a:noAutofit/>
          </a:bodyPr>
          <a:lstStyle/>
          <a:p>
            <a:pPr marL="914400" lvl="0" indent="-419100" algn="l" rtl="0">
              <a:spcBef>
                <a:spcPts val="0"/>
              </a:spcBef>
              <a:spcAft>
                <a:spcPts val="0"/>
              </a:spcAft>
              <a:buSzPts val="3000"/>
              <a:buFont typeface="Lato"/>
              <a:buAutoNum type="arabicPeriod"/>
            </a:pPr>
            <a:r>
              <a:rPr lang="zh-HK" sz="3000" b="0" dirty="0">
                <a:latin typeface="Lato"/>
                <a:ea typeface="Lato"/>
                <a:cs typeface="Lato"/>
                <a:sym typeface="Lato"/>
              </a:rPr>
              <a:t>Preprocess data</a:t>
            </a:r>
            <a:endParaRPr sz="3000" b="0" dirty="0">
              <a:latin typeface="Lato"/>
              <a:ea typeface="Lato"/>
              <a:cs typeface="Lato"/>
              <a:sym typeface="Lato"/>
            </a:endParaRPr>
          </a:p>
          <a:p>
            <a:pPr marL="914400" lvl="0" indent="-419100" algn="l" rtl="0">
              <a:spcBef>
                <a:spcPts val="0"/>
              </a:spcBef>
              <a:spcAft>
                <a:spcPts val="0"/>
              </a:spcAft>
              <a:buSzPts val="3000"/>
              <a:buFont typeface="Lato"/>
              <a:buAutoNum type="arabicPeriod"/>
            </a:pPr>
            <a:r>
              <a:rPr lang="zh-HK" sz="3000" b="0" dirty="0">
                <a:latin typeface="Lato"/>
                <a:ea typeface="Lato"/>
                <a:cs typeface="Lato"/>
                <a:sym typeface="Lato"/>
              </a:rPr>
              <a:t>Use Curve Fit to compute capacity, intitial_value and increase_rate</a:t>
            </a:r>
            <a:endParaRPr sz="3000" b="0" dirty="0">
              <a:latin typeface="Lato"/>
              <a:ea typeface="Lato"/>
              <a:cs typeface="Lato"/>
              <a:sym typeface="Lato"/>
            </a:endParaRPr>
          </a:p>
          <a:p>
            <a:pPr marL="914400" lvl="0" indent="-419100" algn="l" rtl="0">
              <a:spcBef>
                <a:spcPts val="0"/>
              </a:spcBef>
              <a:spcAft>
                <a:spcPts val="0"/>
              </a:spcAft>
              <a:buSzPts val="3000"/>
              <a:buFont typeface="Lato"/>
              <a:buAutoNum type="arabicPeriod"/>
            </a:pPr>
            <a:r>
              <a:rPr lang="zh-HK" sz="3000" b="0" dirty="0">
                <a:latin typeface="Lato"/>
                <a:ea typeface="Lato"/>
                <a:cs typeface="Lato"/>
                <a:sym typeface="Lato"/>
              </a:rPr>
              <a:t>Use Logistic Model to show the trend of confirmed population</a:t>
            </a:r>
            <a:endParaRPr sz="3000" b="0" dirty="0">
              <a:latin typeface="Lato"/>
              <a:ea typeface="Lato"/>
              <a:cs typeface="Lato"/>
              <a:sym typeface="Lato"/>
            </a:endParaRPr>
          </a:p>
          <a:p>
            <a:pPr marL="914400" lvl="0" indent="-419100" algn="l" rtl="0">
              <a:spcBef>
                <a:spcPts val="0"/>
              </a:spcBef>
              <a:spcAft>
                <a:spcPts val="0"/>
              </a:spcAft>
              <a:buSzPts val="3000"/>
              <a:buFont typeface="Lato"/>
              <a:buAutoNum type="arabicPeriod"/>
            </a:pPr>
            <a:r>
              <a:rPr lang="zh-HK" sz="3000" b="0" dirty="0">
                <a:latin typeface="Lato"/>
                <a:ea typeface="Lato"/>
                <a:cs typeface="Lato"/>
                <a:sym typeface="Lato"/>
              </a:rPr>
              <a:t>Show the specific number confirmed people everyday in the future.</a:t>
            </a:r>
            <a:endParaRPr sz="3000" b="0" dirty="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06"/>
        <p:cNvGrpSpPr/>
        <p:nvPr/>
      </p:nvGrpSpPr>
      <p:grpSpPr>
        <a:xfrm>
          <a:off x="0" y="0"/>
          <a:ext cx="0" cy="0"/>
          <a:chOff x="0" y="0"/>
          <a:chExt cx="0" cy="0"/>
        </a:xfrm>
      </p:grpSpPr>
      <p:pic>
        <p:nvPicPr>
          <p:cNvPr id="207" name="Google Shape;207;p33"/>
          <p:cNvPicPr preferRelativeResize="0"/>
          <p:nvPr/>
        </p:nvPicPr>
        <p:blipFill>
          <a:blip r:embed="rId3">
            <a:alphaModFix/>
          </a:blip>
          <a:stretch>
            <a:fillRect/>
          </a:stretch>
        </p:blipFill>
        <p:spPr>
          <a:xfrm>
            <a:off x="2412253" y="152400"/>
            <a:ext cx="2030841" cy="4838700"/>
          </a:xfrm>
          <a:prstGeom prst="rect">
            <a:avLst/>
          </a:prstGeom>
          <a:noFill/>
          <a:ln>
            <a:noFill/>
          </a:ln>
        </p:spPr>
      </p:pic>
      <p:pic>
        <p:nvPicPr>
          <p:cNvPr id="208" name="Google Shape;208;p33"/>
          <p:cNvPicPr preferRelativeResize="0"/>
          <p:nvPr/>
        </p:nvPicPr>
        <p:blipFill>
          <a:blip r:embed="rId4">
            <a:alphaModFix/>
          </a:blip>
          <a:stretch>
            <a:fillRect/>
          </a:stretch>
        </p:blipFill>
        <p:spPr>
          <a:xfrm>
            <a:off x="4763575" y="152400"/>
            <a:ext cx="1366050" cy="2114850"/>
          </a:xfrm>
          <a:prstGeom prst="rect">
            <a:avLst/>
          </a:prstGeom>
          <a:noFill/>
          <a:ln>
            <a:noFill/>
          </a:ln>
        </p:spPr>
      </p:pic>
      <p:sp>
        <p:nvSpPr>
          <p:cNvPr id="209" name="Google Shape;209;p33"/>
          <p:cNvSpPr txBox="1"/>
          <p:nvPr/>
        </p:nvSpPr>
        <p:spPr>
          <a:xfrm>
            <a:off x="686650" y="152400"/>
            <a:ext cx="1725600" cy="58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HK" sz="2400" b="1">
                <a:solidFill>
                  <a:schemeClr val="lt1"/>
                </a:solidFill>
                <a:latin typeface="Lato"/>
                <a:ea typeface="Lato"/>
                <a:cs typeface="Lato"/>
                <a:sym typeface="Lato"/>
              </a:rPr>
              <a:t>Prediction</a:t>
            </a:r>
            <a:endParaRPr sz="2400" b="1">
              <a:solidFill>
                <a:schemeClr val="lt1"/>
              </a:solidFill>
              <a:latin typeface="Lato"/>
              <a:ea typeface="Lato"/>
              <a:cs typeface="Lato"/>
              <a:sym typeface="Lato"/>
            </a:endParaRPr>
          </a:p>
        </p:txBody>
      </p:sp>
      <p:sp>
        <p:nvSpPr>
          <p:cNvPr id="210" name="Google Shape;210;p33"/>
          <p:cNvSpPr txBox="1"/>
          <p:nvPr/>
        </p:nvSpPr>
        <p:spPr>
          <a:xfrm>
            <a:off x="6450100" y="152400"/>
            <a:ext cx="1725600" cy="58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HK" sz="2400" b="1">
                <a:solidFill>
                  <a:schemeClr val="lt1"/>
                </a:solidFill>
                <a:latin typeface="Lato"/>
                <a:ea typeface="Lato"/>
                <a:cs typeface="Lato"/>
                <a:sym typeface="Lato"/>
              </a:rPr>
              <a:t>Real</a:t>
            </a:r>
            <a:endParaRPr sz="2400" b="1">
              <a:solidFill>
                <a:schemeClr val="l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34"/>
          <p:cNvPicPr preferRelativeResize="0"/>
          <p:nvPr/>
        </p:nvPicPr>
        <p:blipFill>
          <a:blip r:embed="rId3">
            <a:alphaModFix/>
          </a:blip>
          <a:stretch>
            <a:fillRect/>
          </a:stretch>
        </p:blipFill>
        <p:spPr>
          <a:xfrm>
            <a:off x="765275" y="312812"/>
            <a:ext cx="7613449" cy="4517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1" name="Google Shape;221;p35"/>
          <p:cNvPicPr preferRelativeResize="0"/>
          <p:nvPr/>
        </p:nvPicPr>
        <p:blipFill>
          <a:blip r:embed="rId3">
            <a:alphaModFix/>
          </a:blip>
          <a:stretch>
            <a:fillRect/>
          </a:stretch>
        </p:blipFill>
        <p:spPr>
          <a:xfrm>
            <a:off x="16053" y="0"/>
            <a:ext cx="9111896" cy="51435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6B26B"/>
        </a:solidFill>
        <a:effectLst/>
      </p:bgPr>
    </p:bg>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304875" y="241050"/>
            <a:ext cx="8403600" cy="466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1100"/>
              <a:buFont typeface="Arial"/>
              <a:buNone/>
            </a:pPr>
            <a:endParaRPr/>
          </a:p>
          <a:p>
            <a:pPr marL="0" lvl="0" indent="0" algn="l" rtl="0">
              <a:spcBef>
                <a:spcPts val="0"/>
              </a:spcBef>
              <a:spcAft>
                <a:spcPts val="0"/>
              </a:spcAft>
              <a:buClr>
                <a:schemeClr val="dk2"/>
              </a:buClr>
              <a:buSzPts val="1100"/>
              <a:buFont typeface="Arial"/>
              <a:buNone/>
            </a:pPr>
            <a:r>
              <a:rPr lang="zh-HK"/>
              <a:t>Analysis</a:t>
            </a:r>
            <a:endParaRPr/>
          </a:p>
          <a:p>
            <a:pPr marL="0" lvl="0" indent="0" algn="l" rtl="0">
              <a:spcBef>
                <a:spcPts val="0"/>
              </a:spcBef>
              <a:spcAft>
                <a:spcPts val="0"/>
              </a:spcAft>
              <a:buClr>
                <a:schemeClr val="dk2"/>
              </a:buClr>
              <a:buSzPts val="1100"/>
              <a:buFont typeface="Arial"/>
              <a:buNone/>
            </a:pPr>
            <a:endParaRPr sz="800"/>
          </a:p>
          <a:p>
            <a:pPr marL="457200" lvl="0" indent="-342900" algn="l" rtl="0">
              <a:spcBef>
                <a:spcPts val="0"/>
              </a:spcBef>
              <a:spcAft>
                <a:spcPts val="0"/>
              </a:spcAft>
              <a:buSzPts val="1800"/>
              <a:buFont typeface="Verdana"/>
              <a:buChar char="●"/>
            </a:pPr>
            <a:r>
              <a:rPr lang="zh-HK" sz="1800">
                <a:latin typeface="Verdana"/>
                <a:ea typeface="Verdana"/>
                <a:cs typeface="Verdana"/>
                <a:sym typeface="Verdana"/>
              </a:rPr>
              <a:t>Result analysis</a:t>
            </a:r>
            <a:r>
              <a:rPr lang="zh-HK" sz="1800" b="0">
                <a:latin typeface="Verdana"/>
                <a:ea typeface="Verdana"/>
                <a:cs typeface="Verdana"/>
                <a:sym typeface="Verdana"/>
              </a:rPr>
              <a:t>:According to the prediction curve and daily detailed results, compared with the new data in recent days, our prediction is more accurate. Especially in recent days, the data is more practical. We can now see that with resistance set to linear growth, the number of confirmed cases will reach 709k by the end of April (and we hope so). I hope that government policies and people's behavior can make the resistance grow in a straight line as expected.</a:t>
            </a:r>
            <a:endParaRPr sz="1800" b="0">
              <a:latin typeface="Verdana"/>
              <a:ea typeface="Verdana"/>
              <a:cs typeface="Verdana"/>
              <a:sym typeface="Verdana"/>
            </a:endParaRPr>
          </a:p>
          <a:p>
            <a:pPr marL="457200" lvl="0" indent="0" algn="l" rtl="0">
              <a:spcBef>
                <a:spcPts val="0"/>
              </a:spcBef>
              <a:spcAft>
                <a:spcPts val="0"/>
              </a:spcAft>
              <a:buClr>
                <a:schemeClr val="dk2"/>
              </a:buClr>
              <a:buSzPts val="1100"/>
              <a:buFont typeface="Arial"/>
              <a:buNone/>
            </a:pPr>
            <a:endParaRPr sz="1800" b="0">
              <a:latin typeface="Verdana"/>
              <a:ea typeface="Verdana"/>
              <a:cs typeface="Verdana"/>
              <a:sym typeface="Verdana"/>
            </a:endParaRPr>
          </a:p>
          <a:p>
            <a:pPr marL="457200" lvl="0" indent="-342900" algn="l" rtl="0">
              <a:spcBef>
                <a:spcPts val="0"/>
              </a:spcBef>
              <a:spcAft>
                <a:spcPts val="0"/>
              </a:spcAft>
              <a:buSzPts val="1800"/>
              <a:buFont typeface="Verdana"/>
              <a:buChar char="●"/>
            </a:pPr>
            <a:r>
              <a:rPr lang="zh-HK" sz="1800">
                <a:latin typeface="Verdana"/>
                <a:ea typeface="Verdana"/>
                <a:cs typeface="Verdana"/>
                <a:sym typeface="Verdana"/>
              </a:rPr>
              <a:t>Deficiencies</a:t>
            </a:r>
            <a:r>
              <a:rPr lang="zh-HK" sz="1800" b="0">
                <a:latin typeface="Verdana"/>
                <a:ea typeface="Verdana"/>
                <a:cs typeface="Verdana"/>
                <a:sym typeface="Verdana"/>
              </a:rPr>
              <a:t>:We set the initial value and growth rule of resistance by ourselves, so there are some subjective factors in predicting the trend of epidemic situation. In these two aspects, we may also use machine learning to make reasoning and judgment.</a:t>
            </a:r>
            <a:endParaRPr sz="1800" b="0">
              <a:latin typeface="Verdana"/>
              <a:ea typeface="Verdana"/>
              <a:cs typeface="Verdana"/>
              <a:sym typeface="Verdana"/>
            </a:endParaRPr>
          </a:p>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30"/>
        <p:cNvGrpSpPr/>
        <p:nvPr/>
      </p:nvGrpSpPr>
      <p:grpSpPr>
        <a:xfrm>
          <a:off x="0" y="0"/>
          <a:ext cx="0" cy="0"/>
          <a:chOff x="0" y="0"/>
          <a:chExt cx="0" cy="0"/>
        </a:xfrm>
      </p:grpSpPr>
      <p:sp>
        <p:nvSpPr>
          <p:cNvPr id="231" name="Google Shape;231;p37"/>
          <p:cNvSpPr txBox="1">
            <a:spLocks noGrp="1"/>
          </p:cNvSpPr>
          <p:nvPr>
            <p:ph type="title"/>
          </p:nvPr>
        </p:nvSpPr>
        <p:spPr>
          <a:xfrm>
            <a:off x="283100" y="712150"/>
            <a:ext cx="8620500" cy="10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HK"/>
              <a:t>Conclusion</a:t>
            </a:r>
            <a:endParaRPr/>
          </a:p>
        </p:txBody>
      </p:sp>
      <p:sp>
        <p:nvSpPr>
          <p:cNvPr id="232" name="Google Shape;232;p37"/>
          <p:cNvSpPr/>
          <p:nvPr/>
        </p:nvSpPr>
        <p:spPr>
          <a:xfrm>
            <a:off x="371775" y="1830050"/>
            <a:ext cx="2629500" cy="2403600"/>
          </a:xfrm>
          <a:prstGeom prst="wedgeRectCallout">
            <a:avLst>
              <a:gd name="adj1" fmla="val -20833"/>
              <a:gd name="adj2" fmla="val 6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7"/>
          <p:cNvSpPr/>
          <p:nvPr/>
        </p:nvSpPr>
        <p:spPr>
          <a:xfrm>
            <a:off x="3210425" y="1830200"/>
            <a:ext cx="2629500" cy="2403600"/>
          </a:xfrm>
          <a:prstGeom prst="wedgeRectCallout">
            <a:avLst>
              <a:gd name="adj1" fmla="val -20833"/>
              <a:gd name="adj2" fmla="val 6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7"/>
          <p:cNvSpPr/>
          <p:nvPr/>
        </p:nvSpPr>
        <p:spPr>
          <a:xfrm>
            <a:off x="6049100" y="1830200"/>
            <a:ext cx="2629500" cy="2403600"/>
          </a:xfrm>
          <a:prstGeom prst="wedgeRectCallout">
            <a:avLst>
              <a:gd name="adj1" fmla="val -20833"/>
              <a:gd name="adj2" fmla="val 6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7"/>
          <p:cNvSpPr txBox="1">
            <a:spLocks noGrp="1"/>
          </p:cNvSpPr>
          <p:nvPr>
            <p:ph type="title"/>
          </p:nvPr>
        </p:nvSpPr>
        <p:spPr>
          <a:xfrm>
            <a:off x="6120775" y="1830200"/>
            <a:ext cx="2481600" cy="2159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zh-HK" sz="1100" b="0" dirty="0">
                <a:latin typeface="Verdana"/>
                <a:ea typeface="Verdana"/>
                <a:cs typeface="Verdana"/>
                <a:sym typeface="Verdana"/>
              </a:rPr>
              <a:t>Based on the analysis of existing data and artificial judgment, we predict the rising curve of the number of confirmed cases in the United States under the assumption that the resistance increases linearly</a:t>
            </a:r>
            <a:r>
              <a:rPr lang="en-US" altLang="zh-HK" sz="1100" b="0" dirty="0">
                <a:latin typeface="Verdana"/>
                <a:ea typeface="Verdana"/>
                <a:cs typeface="Verdana"/>
                <a:sym typeface="Verdana"/>
              </a:rPr>
              <a:t>. </a:t>
            </a:r>
            <a:r>
              <a:rPr lang="zh-HK" sz="1100" b="0" dirty="0">
                <a:latin typeface="Verdana"/>
                <a:ea typeface="Verdana"/>
                <a:cs typeface="Verdana"/>
                <a:sym typeface="Verdana"/>
              </a:rPr>
              <a:t>We also hope that, as we predicted, the U.S. epidemic will gradually stabilize at the end of April, and we hope that the U.S. can get through the difficulties.</a:t>
            </a:r>
            <a:endParaRPr sz="1100" b="0" dirty="0">
              <a:solidFill>
                <a:schemeClr val="lt1"/>
              </a:solidFill>
              <a:latin typeface="Verdana"/>
              <a:ea typeface="Verdana"/>
              <a:cs typeface="Verdana"/>
              <a:sym typeface="Verdana"/>
            </a:endParaRPr>
          </a:p>
        </p:txBody>
      </p:sp>
      <p:sp>
        <p:nvSpPr>
          <p:cNvPr id="236" name="Google Shape;236;p37"/>
          <p:cNvSpPr txBox="1">
            <a:spLocks noGrp="1"/>
          </p:cNvSpPr>
          <p:nvPr>
            <p:ph type="title"/>
          </p:nvPr>
        </p:nvSpPr>
        <p:spPr>
          <a:xfrm>
            <a:off x="447975" y="1906850"/>
            <a:ext cx="2481600" cy="2005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zh-HK" sz="1400" b="0" dirty="0">
                <a:latin typeface="Verdana"/>
                <a:ea typeface="Verdana"/>
                <a:cs typeface="Verdana"/>
                <a:sym typeface="Verdana"/>
              </a:rPr>
              <a:t>We know the trend of epidemic prediction displayed by S</a:t>
            </a:r>
            <a:r>
              <a:rPr lang="en-US" altLang="zh-HK" sz="1400" b="0" dirty="0">
                <a:latin typeface="Verdana"/>
                <a:ea typeface="Verdana"/>
                <a:cs typeface="Verdana"/>
                <a:sym typeface="Verdana"/>
              </a:rPr>
              <a:t>IR</a:t>
            </a:r>
            <a:r>
              <a:rPr lang="zh-HK" sz="1400" b="0" dirty="0">
                <a:latin typeface="Verdana"/>
                <a:ea typeface="Verdana"/>
                <a:cs typeface="Verdana"/>
                <a:sym typeface="Verdana"/>
              </a:rPr>
              <a:t> model under different R0, which let us know that human contact plays a decisive role in the trend of epidemic transmission.</a:t>
            </a:r>
            <a:endParaRPr sz="1400" b="0" dirty="0">
              <a:solidFill>
                <a:schemeClr val="lt1"/>
              </a:solidFill>
              <a:latin typeface="Verdana"/>
              <a:ea typeface="Verdana"/>
              <a:cs typeface="Verdana"/>
              <a:sym typeface="Verdana"/>
            </a:endParaRPr>
          </a:p>
        </p:txBody>
      </p:sp>
      <p:sp>
        <p:nvSpPr>
          <p:cNvPr id="237" name="Google Shape;237;p37"/>
          <p:cNvSpPr txBox="1">
            <a:spLocks noGrp="1"/>
          </p:cNvSpPr>
          <p:nvPr>
            <p:ph type="title"/>
          </p:nvPr>
        </p:nvSpPr>
        <p:spPr>
          <a:xfrm>
            <a:off x="3284388" y="1906850"/>
            <a:ext cx="2481600" cy="2005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zh-HK" sz="1400" b="0" dirty="0">
                <a:latin typeface="Verdana"/>
                <a:ea typeface="Verdana"/>
                <a:cs typeface="Verdana"/>
                <a:sym typeface="Verdana"/>
              </a:rPr>
              <a:t>We analyze the real R0 according to the known data, combined with the SIR model we have shown, we can know that the covid19 virus is a huge challenge for all human beings.</a:t>
            </a:r>
            <a:endParaRPr sz="1400" b="0" dirty="0">
              <a:solidFill>
                <a:schemeClr val="lt1"/>
              </a:solidFill>
              <a:latin typeface="Verdana"/>
              <a:ea typeface="Verdana"/>
              <a:cs typeface="Verdana"/>
              <a:sym typeface="Verdana"/>
            </a:endParaRPr>
          </a:p>
        </p:txBody>
      </p:sp>
      <p:sp>
        <p:nvSpPr>
          <p:cNvPr id="238" name="Google Shape;238;p37"/>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i="1">
              <a:solidFill>
                <a:schemeClr val="accent5"/>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8"/>
          <p:cNvSpPr txBox="1">
            <a:spLocks noGrp="1"/>
          </p:cNvSpPr>
          <p:nvPr>
            <p:ph type="title"/>
          </p:nvPr>
        </p:nvSpPr>
        <p:spPr>
          <a:xfrm>
            <a:off x="112050" y="476100"/>
            <a:ext cx="4464600" cy="449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2400" b="0">
              <a:solidFill>
                <a:schemeClr val="lt2"/>
              </a:solidFill>
              <a:latin typeface="Comic Sans MS"/>
              <a:ea typeface="Comic Sans MS"/>
              <a:cs typeface="Comic Sans MS"/>
              <a:sym typeface="Comic Sans MS"/>
            </a:endParaRPr>
          </a:p>
          <a:p>
            <a:pPr marL="457200" lvl="0" indent="0" algn="l" rtl="0">
              <a:spcBef>
                <a:spcPts val="0"/>
              </a:spcBef>
              <a:spcAft>
                <a:spcPts val="0"/>
              </a:spcAft>
              <a:buNone/>
            </a:pPr>
            <a:endParaRPr sz="1400" b="0">
              <a:solidFill>
                <a:schemeClr val="lt2"/>
              </a:solidFill>
              <a:latin typeface="Comic Sans MS"/>
              <a:ea typeface="Comic Sans MS"/>
              <a:cs typeface="Comic Sans MS"/>
              <a:sym typeface="Comic Sans MS"/>
            </a:endParaRPr>
          </a:p>
          <a:p>
            <a:pPr marL="457200" lvl="0" indent="-336550" algn="l" rtl="0">
              <a:spcBef>
                <a:spcPts val="0"/>
              </a:spcBef>
              <a:spcAft>
                <a:spcPts val="0"/>
              </a:spcAft>
              <a:buClr>
                <a:schemeClr val="lt2"/>
              </a:buClr>
              <a:buSzPts val="1700"/>
              <a:buFont typeface="Verdana"/>
              <a:buAutoNum type="arabicPeriod"/>
            </a:pPr>
            <a:r>
              <a:rPr lang="zh-HK" sz="1700" b="0">
                <a:solidFill>
                  <a:schemeClr val="lt2"/>
                </a:solidFill>
                <a:latin typeface="Verdana"/>
                <a:ea typeface="Verdana"/>
                <a:cs typeface="Verdana"/>
                <a:sym typeface="Verdana"/>
              </a:rPr>
              <a:t>For SIR model, we may be able to dynamically analyze the change of </a:t>
            </a:r>
            <a:r>
              <a:rPr lang="zh-HK" sz="1700" b="0" i="1">
                <a:solidFill>
                  <a:schemeClr val="lt2"/>
                </a:solidFill>
                <a:latin typeface="Verdana"/>
                <a:ea typeface="Verdana"/>
                <a:cs typeface="Verdana"/>
                <a:sym typeface="Verdana"/>
              </a:rPr>
              <a:t>R0</a:t>
            </a:r>
            <a:r>
              <a:rPr lang="zh-HK" sz="1700" b="0">
                <a:solidFill>
                  <a:schemeClr val="lt2"/>
                </a:solidFill>
                <a:latin typeface="Verdana"/>
                <a:ea typeface="Verdana"/>
                <a:cs typeface="Verdana"/>
                <a:sym typeface="Verdana"/>
              </a:rPr>
              <a:t> and predict its trend, so that SIR model can be more realistic.</a:t>
            </a:r>
            <a:endParaRPr sz="1700" b="0">
              <a:solidFill>
                <a:schemeClr val="lt2"/>
              </a:solidFill>
              <a:latin typeface="Verdana"/>
              <a:ea typeface="Verdana"/>
              <a:cs typeface="Verdana"/>
              <a:sym typeface="Verdana"/>
            </a:endParaRPr>
          </a:p>
          <a:p>
            <a:pPr marL="457200" lvl="0" indent="-336550" algn="l" rtl="0">
              <a:spcBef>
                <a:spcPts val="0"/>
              </a:spcBef>
              <a:spcAft>
                <a:spcPts val="0"/>
              </a:spcAft>
              <a:buClr>
                <a:schemeClr val="lt2"/>
              </a:buClr>
              <a:buSzPts val="1700"/>
              <a:buFont typeface="Verdana"/>
              <a:buAutoNum type="arabicPeriod"/>
            </a:pPr>
            <a:r>
              <a:rPr lang="zh-HK" sz="1700" b="0">
                <a:solidFill>
                  <a:schemeClr val="lt2"/>
                </a:solidFill>
                <a:latin typeface="Verdana"/>
                <a:ea typeface="Verdana"/>
                <a:cs typeface="Verdana"/>
                <a:sym typeface="Verdana"/>
              </a:rPr>
              <a:t>In addition, for the initial number of people in SIR model, we can directly use the corresponding population instead, combining with the idea in 1, fitting a more real curve.</a:t>
            </a:r>
            <a:endParaRPr sz="1700" b="0">
              <a:solidFill>
                <a:schemeClr val="lt2"/>
              </a:solidFill>
              <a:latin typeface="Verdana"/>
              <a:ea typeface="Verdana"/>
              <a:cs typeface="Verdana"/>
              <a:sym typeface="Verdana"/>
            </a:endParaRPr>
          </a:p>
          <a:p>
            <a:pPr marL="457200" lvl="0" indent="-336550" algn="l" rtl="0">
              <a:spcBef>
                <a:spcPts val="0"/>
              </a:spcBef>
              <a:spcAft>
                <a:spcPts val="0"/>
              </a:spcAft>
              <a:buClr>
                <a:schemeClr val="lt2"/>
              </a:buClr>
              <a:buSzPts val="1700"/>
              <a:buFont typeface="Verdana"/>
              <a:buAutoNum type="arabicPeriod"/>
            </a:pPr>
            <a:r>
              <a:rPr lang="zh-HK" sz="1700" b="0">
                <a:solidFill>
                  <a:schemeClr val="lt2"/>
                </a:solidFill>
                <a:latin typeface="Verdana"/>
                <a:ea typeface="Verdana"/>
                <a:cs typeface="Verdana"/>
                <a:sym typeface="Verdana"/>
              </a:rPr>
              <a:t>Because of the time limit, we only use one curve for the logistic model to speculate the resistance. Maybe we can use different curves and compare the results to find a more accurate one.</a:t>
            </a:r>
            <a:endParaRPr sz="1700" b="0">
              <a:solidFill>
                <a:schemeClr val="lt2"/>
              </a:solidFill>
              <a:latin typeface="Verdana"/>
              <a:ea typeface="Verdana"/>
              <a:cs typeface="Verdana"/>
              <a:sym typeface="Verdana"/>
            </a:endParaRPr>
          </a:p>
          <a:p>
            <a:pPr marL="0" lvl="0" indent="0" algn="l" rtl="0">
              <a:spcBef>
                <a:spcPts val="0"/>
              </a:spcBef>
              <a:spcAft>
                <a:spcPts val="0"/>
              </a:spcAft>
              <a:buNone/>
            </a:pPr>
            <a:endParaRPr sz="3400">
              <a:solidFill>
                <a:schemeClr val="lt2"/>
              </a:solidFill>
            </a:endParaRPr>
          </a:p>
        </p:txBody>
      </p:sp>
      <p:pic>
        <p:nvPicPr>
          <p:cNvPr id="244" name="Google Shape;244;p38"/>
          <p:cNvPicPr preferRelativeResize="0"/>
          <p:nvPr/>
        </p:nvPicPr>
        <p:blipFill>
          <a:blip r:embed="rId3">
            <a:alphaModFix amt="54000"/>
          </a:blip>
          <a:stretch>
            <a:fillRect/>
          </a:stretch>
        </p:blipFill>
        <p:spPr>
          <a:xfrm>
            <a:off x="6259750" y="476100"/>
            <a:ext cx="2480925" cy="2480925"/>
          </a:xfrm>
          <a:prstGeom prst="rect">
            <a:avLst/>
          </a:prstGeom>
          <a:noFill/>
          <a:ln>
            <a:noFill/>
          </a:ln>
        </p:spPr>
      </p:pic>
      <p:pic>
        <p:nvPicPr>
          <p:cNvPr id="245" name="Google Shape;245;p38"/>
          <p:cNvPicPr preferRelativeResize="0"/>
          <p:nvPr/>
        </p:nvPicPr>
        <p:blipFill>
          <a:blip r:embed="rId4">
            <a:alphaModFix amt="42000"/>
          </a:blip>
          <a:stretch>
            <a:fillRect/>
          </a:stretch>
        </p:blipFill>
        <p:spPr>
          <a:xfrm>
            <a:off x="4651375" y="1297750"/>
            <a:ext cx="3031200" cy="3031200"/>
          </a:xfrm>
          <a:prstGeom prst="rect">
            <a:avLst/>
          </a:prstGeom>
          <a:noFill/>
          <a:ln>
            <a:noFill/>
          </a:ln>
        </p:spPr>
      </p:pic>
      <p:sp>
        <p:nvSpPr>
          <p:cNvPr id="246" name="Google Shape;246;p38"/>
          <p:cNvSpPr txBox="1"/>
          <p:nvPr/>
        </p:nvSpPr>
        <p:spPr>
          <a:xfrm>
            <a:off x="43325" y="-54475"/>
            <a:ext cx="1409400" cy="5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zh-HK" sz="3000" b="1">
                <a:solidFill>
                  <a:schemeClr val="lt2"/>
                </a:solidFill>
                <a:latin typeface="Raleway"/>
                <a:ea typeface="Raleway"/>
                <a:cs typeface="Raleway"/>
                <a:sym typeface="Raleway"/>
              </a:rPr>
              <a:t>Future</a:t>
            </a:r>
            <a:endParaRPr sz="3000">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0"/>
        <p:cNvGrpSpPr/>
        <p:nvPr/>
      </p:nvGrpSpPr>
      <p:grpSpPr>
        <a:xfrm>
          <a:off x="0" y="0"/>
          <a:ext cx="0" cy="0"/>
          <a:chOff x="0" y="0"/>
          <a:chExt cx="0" cy="0"/>
        </a:xfrm>
      </p:grpSpPr>
      <p:pic>
        <p:nvPicPr>
          <p:cNvPr id="251" name="Google Shape;251;p3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252" name="Google Shape;252;p39" descr="一块胶带将提示部分粘在幻灯片上"/>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253" name="Google Shape;253;p39"/>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zh-HK" sz="3000" b="1">
                <a:solidFill>
                  <a:schemeClr val="lt2"/>
                </a:solidFill>
                <a:latin typeface="Raleway"/>
                <a:ea typeface="Raleway"/>
                <a:cs typeface="Raleway"/>
                <a:sym typeface="Raleway"/>
              </a:rPr>
              <a:t>References</a:t>
            </a:r>
            <a:endParaRPr sz="3000" b="1">
              <a:solidFill>
                <a:schemeClr val="lt2"/>
              </a:solidFill>
              <a:latin typeface="Raleway"/>
              <a:ea typeface="Raleway"/>
              <a:cs typeface="Raleway"/>
              <a:sym typeface="Raleway"/>
            </a:endParaRPr>
          </a:p>
        </p:txBody>
      </p:sp>
      <p:sp>
        <p:nvSpPr>
          <p:cNvPr id="254" name="Google Shape;254;p39"/>
          <p:cNvSpPr txBox="1">
            <a:spLocks noGrp="1"/>
          </p:cNvSpPr>
          <p:nvPr>
            <p:ph type="body" idx="4294967295"/>
          </p:nvPr>
        </p:nvSpPr>
        <p:spPr>
          <a:xfrm>
            <a:off x="2855550" y="1377478"/>
            <a:ext cx="3432900" cy="1633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Verdana"/>
              <a:buAutoNum type="arabicPeriod"/>
            </a:pPr>
            <a:r>
              <a:rPr lang="zh-HK" sz="1400" u="sng">
                <a:solidFill>
                  <a:schemeClr val="hlink"/>
                </a:solidFill>
                <a:latin typeface="Verdana"/>
                <a:ea typeface="Verdana"/>
                <a:cs typeface="Verdana"/>
                <a:sym typeface="Verdana"/>
                <a:hlinkClick r:id="rId5"/>
              </a:rPr>
              <a:t>https://www.kaggle.com/wang749/china2019ncov</a:t>
            </a:r>
            <a:endParaRPr sz="1400" u="sng">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AutoNum type="arabicPeriod"/>
            </a:pPr>
            <a:r>
              <a:rPr lang="zh-HK" sz="1400" u="sng">
                <a:solidFill>
                  <a:schemeClr val="hlink"/>
                </a:solidFill>
                <a:latin typeface="Verdana"/>
                <a:ea typeface="Verdana"/>
                <a:cs typeface="Verdana"/>
                <a:sym typeface="Verdana"/>
                <a:hlinkClick r:id="rId6"/>
              </a:rPr>
              <a:t>https://blog.csdn.net/z_ccsdn/article/details/104134358</a:t>
            </a:r>
            <a:endParaRPr sz="1400" u="sng">
              <a:solidFill>
                <a:schemeClr val="hlink"/>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AutoNum type="arabicPeriod"/>
            </a:pPr>
            <a:r>
              <a:rPr lang="zh-HK" sz="1400" u="sng">
                <a:solidFill>
                  <a:schemeClr val="hlink"/>
                </a:solidFill>
                <a:latin typeface="Verdana"/>
                <a:ea typeface="Verdana"/>
                <a:cs typeface="Verdana"/>
                <a:sym typeface="Verdana"/>
                <a:hlinkClick r:id="rId7"/>
              </a:rPr>
              <a:t>https://blog.csdn.net/source_code13/article/details/104164299</a:t>
            </a:r>
            <a:endParaRPr sz="1400">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AutoNum type="arabicPeriod"/>
            </a:pPr>
            <a:r>
              <a:rPr lang="zh-HK" sz="1400" u="sng">
                <a:solidFill>
                  <a:schemeClr val="hlink"/>
                </a:solidFill>
                <a:latin typeface="Verdana"/>
                <a:ea typeface="Verdana"/>
                <a:cs typeface="Verdana"/>
                <a:sym typeface="Verdana"/>
                <a:hlinkClick r:id="rId8"/>
              </a:rPr>
              <a:t>https://blog.csdn.net/weixin_44533530/article/details/104732733</a:t>
            </a:r>
            <a:endParaRPr sz="1400" u="sng">
              <a:solidFill>
                <a:schemeClr val="dk1"/>
              </a:solidFill>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0"/>
          <p:cNvSpPr txBox="1">
            <a:spLocks noGrp="1"/>
          </p:cNvSpPr>
          <p:nvPr>
            <p:ph type="title"/>
          </p:nvPr>
        </p:nvSpPr>
        <p:spPr>
          <a:xfrm>
            <a:off x="853950" y="1802550"/>
            <a:ext cx="7436100" cy="15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HK">
                <a:latin typeface="Comic Sans MS"/>
                <a:ea typeface="Comic Sans MS"/>
                <a:cs typeface="Comic Sans MS"/>
                <a:sym typeface="Comic Sans MS"/>
              </a:rPr>
              <a:t>Thank you!</a:t>
            </a:r>
            <a:endParaRPr>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86" name="Google Shape;86;p15" descr="一块胶带将提示部分粘在幻灯片上"/>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87" name="Google Shape;87;p15"/>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zh-HK" sz="3000" b="1">
                <a:solidFill>
                  <a:schemeClr val="lt2"/>
                </a:solidFill>
                <a:latin typeface="Raleway"/>
                <a:ea typeface="Raleway"/>
                <a:cs typeface="Raleway"/>
                <a:sym typeface="Raleway"/>
              </a:rPr>
              <a:t>Dataset</a:t>
            </a:r>
            <a:endParaRPr sz="3000" b="1">
              <a:solidFill>
                <a:schemeClr val="lt2"/>
              </a:solidFill>
              <a:latin typeface="Raleway"/>
              <a:ea typeface="Raleway"/>
              <a:cs typeface="Raleway"/>
              <a:sym typeface="Raleway"/>
            </a:endParaRPr>
          </a:p>
        </p:txBody>
      </p:sp>
      <p:sp>
        <p:nvSpPr>
          <p:cNvPr id="88" name="Google Shape;88;p15"/>
          <p:cNvSpPr txBox="1">
            <a:spLocks noGrp="1"/>
          </p:cNvSpPr>
          <p:nvPr>
            <p:ph type="body" idx="4294967295"/>
          </p:nvPr>
        </p:nvSpPr>
        <p:spPr>
          <a:xfrm>
            <a:off x="2855550" y="1377480"/>
            <a:ext cx="3432900" cy="3327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zh-HK"/>
              <a:t>“COVID19.csv” is a dataset containing 41648 pieces of data about the virus situation changes in different countries. Each data contains information of date, country, country code and the numbers of confirmed, suspected, cured and dead people.</a:t>
            </a:r>
            <a:endParaRPr/>
          </a:p>
          <a:p>
            <a:pPr marL="0" lvl="0" indent="0" algn="l" rtl="0">
              <a:spcBef>
                <a:spcPts val="0"/>
              </a:spcBef>
              <a:spcAft>
                <a:spcPts val="0"/>
              </a:spcAft>
              <a:buNone/>
            </a:pPr>
            <a:endParaRPr sz="1200" b="1">
              <a:latin typeface="Raleway"/>
              <a:ea typeface="Raleway"/>
              <a:cs typeface="Raleway"/>
              <a:sym typeface="Raleway"/>
            </a:endParaRPr>
          </a:p>
          <a:p>
            <a:pPr marL="0" lvl="0" indent="0" algn="l" rtl="0">
              <a:spcBef>
                <a:spcPts val="1600"/>
              </a:spcBef>
              <a:spcAft>
                <a:spcPts val="1000"/>
              </a:spcAft>
              <a:buNone/>
            </a:pP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6"/>
          <p:cNvPicPr preferRelativeResize="0"/>
          <p:nvPr/>
        </p:nvPicPr>
        <p:blipFill>
          <a:blip r:embed="rId3">
            <a:alphaModFix/>
          </a:blip>
          <a:stretch>
            <a:fillRect/>
          </a:stretch>
        </p:blipFill>
        <p:spPr>
          <a:xfrm>
            <a:off x="152400" y="152400"/>
            <a:ext cx="8839199" cy="47669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83100" y="712150"/>
            <a:ext cx="68898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zh-HK" dirty="0"/>
              <a:t>Model (Methodology)</a:t>
            </a:r>
            <a:endParaRPr dirty="0"/>
          </a:p>
          <a:p>
            <a:pPr marL="0" lvl="0" indent="0" algn="l" rtl="0">
              <a:spcBef>
                <a:spcPts val="0"/>
              </a:spcBef>
              <a:spcAft>
                <a:spcPts val="0"/>
              </a:spcAft>
              <a:buClr>
                <a:schemeClr val="dk2"/>
              </a:buClr>
              <a:buSzPts val="1100"/>
              <a:buFont typeface="Arial"/>
              <a:buNone/>
            </a:pPr>
            <a:endParaRPr dirty="0"/>
          </a:p>
          <a:p>
            <a:pPr marL="914400" lvl="0" indent="-419100" algn="l" rtl="0">
              <a:spcBef>
                <a:spcPts val="0"/>
              </a:spcBef>
              <a:spcAft>
                <a:spcPts val="0"/>
              </a:spcAft>
              <a:buSzPts val="3000"/>
              <a:buFont typeface="Lato"/>
              <a:buAutoNum type="arabicPeriod"/>
            </a:pPr>
            <a:r>
              <a:rPr lang="zh-HK" sz="3000" b="0" dirty="0">
                <a:latin typeface="Lato"/>
                <a:ea typeface="Lato"/>
                <a:cs typeface="Lato"/>
                <a:sym typeface="Lato"/>
              </a:rPr>
              <a:t>SIR (</a:t>
            </a:r>
            <a:r>
              <a:rPr lang="en-US" altLang="zh-HK" sz="3000" b="0" dirty="0">
                <a:latin typeface="Lato"/>
                <a:ea typeface="Lato"/>
                <a:cs typeface="Lato"/>
                <a:sym typeface="Lato"/>
              </a:rPr>
              <a:t>Minimize</a:t>
            </a:r>
            <a:r>
              <a:rPr lang="zh-HK" sz="3000" b="0" dirty="0">
                <a:latin typeface="Lato"/>
                <a:ea typeface="Lato"/>
                <a:cs typeface="Lato"/>
                <a:sym typeface="Lato"/>
              </a:rPr>
              <a:t>)</a:t>
            </a:r>
            <a:endParaRPr sz="3000" b="0" dirty="0">
              <a:latin typeface="Lato"/>
              <a:ea typeface="Lato"/>
              <a:cs typeface="Lato"/>
              <a:sym typeface="Lato"/>
            </a:endParaRPr>
          </a:p>
          <a:p>
            <a:pPr marL="914400" lvl="0" indent="-419100" algn="l" rtl="0">
              <a:spcBef>
                <a:spcPts val="0"/>
              </a:spcBef>
              <a:spcAft>
                <a:spcPts val="0"/>
              </a:spcAft>
              <a:buSzPts val="3000"/>
              <a:buFont typeface="Lato"/>
              <a:buAutoNum type="arabicPeriod"/>
            </a:pPr>
            <a:r>
              <a:rPr lang="zh-HK" sz="3000" b="0" dirty="0">
                <a:latin typeface="Lato"/>
                <a:ea typeface="Lato"/>
                <a:cs typeface="Lato"/>
                <a:sym typeface="Lato"/>
              </a:rPr>
              <a:t>SIR (pymc3)</a:t>
            </a:r>
            <a:endParaRPr sz="3000" b="0" dirty="0">
              <a:latin typeface="Lato"/>
              <a:ea typeface="Lato"/>
              <a:cs typeface="Lato"/>
              <a:sym typeface="Lato"/>
            </a:endParaRPr>
          </a:p>
          <a:p>
            <a:pPr marL="914400" lvl="0" indent="-419100" algn="l" rtl="0">
              <a:spcBef>
                <a:spcPts val="0"/>
              </a:spcBef>
              <a:spcAft>
                <a:spcPts val="0"/>
              </a:spcAft>
              <a:buSzPts val="3000"/>
              <a:buFont typeface="Lato"/>
              <a:buAutoNum type="arabicPeriod"/>
            </a:pPr>
            <a:r>
              <a:rPr lang="zh-HK" sz="3000" b="0" dirty="0">
                <a:latin typeface="Lato"/>
                <a:ea typeface="Lato"/>
                <a:cs typeface="Lato"/>
                <a:sym typeface="Lato"/>
              </a:rPr>
              <a:t>Logistic (curve_fit)</a:t>
            </a:r>
            <a:endParaRPr sz="3000" b="0" dirty="0">
              <a:latin typeface="Lato"/>
              <a:ea typeface="Lato"/>
              <a:cs typeface="Lato"/>
              <a:sym typeface="Lato"/>
            </a:endParaRPr>
          </a:p>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139600" y="697975"/>
            <a:ext cx="8865000" cy="38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HK" sz="3600" dirty="0">
                <a:solidFill>
                  <a:srgbClr val="FF9900"/>
                </a:solidFill>
                <a:latin typeface="Lato"/>
                <a:ea typeface="Lato"/>
                <a:cs typeface="Lato"/>
                <a:sym typeface="Lato"/>
              </a:rPr>
              <a:t>SIR (Susceptible Infected Recoverd Model)</a:t>
            </a:r>
            <a:endParaRPr sz="3600" dirty="0">
              <a:solidFill>
                <a:srgbClr val="FF9900"/>
              </a:solidFill>
              <a:latin typeface="Lato"/>
              <a:ea typeface="Lato"/>
              <a:cs typeface="Lato"/>
              <a:sym typeface="Lato"/>
            </a:endParaRPr>
          </a:p>
          <a:p>
            <a:pPr marL="457200" lvl="0" indent="-381000" algn="l" rtl="0">
              <a:spcBef>
                <a:spcPts val="1000"/>
              </a:spcBef>
              <a:spcAft>
                <a:spcPts val="0"/>
              </a:spcAft>
              <a:buClr>
                <a:srgbClr val="FFFFFF"/>
              </a:buClr>
              <a:buSzPts val="2400"/>
              <a:buFont typeface="Georgia"/>
              <a:buAutoNum type="arabicPeriod"/>
            </a:pPr>
            <a:r>
              <a:rPr lang="zh-HK" sz="2400" b="0" i="1" dirty="0">
                <a:solidFill>
                  <a:srgbClr val="FFFFFF"/>
                </a:solidFill>
                <a:latin typeface="Georgia"/>
                <a:ea typeface="Georgia"/>
                <a:cs typeface="Georgia"/>
                <a:sym typeface="Georgia"/>
              </a:rPr>
              <a:t>S(t)</a:t>
            </a:r>
            <a:r>
              <a:rPr lang="zh-HK" sz="2400" b="0" dirty="0">
                <a:solidFill>
                  <a:srgbClr val="FFFFFF"/>
                </a:solidFill>
                <a:latin typeface="Georgia"/>
                <a:ea typeface="Georgia"/>
                <a:cs typeface="Georgia"/>
                <a:sym typeface="Georgia"/>
              </a:rPr>
              <a:t> are those susceptible but not yet infected with the disease;</a:t>
            </a:r>
            <a:endParaRPr sz="2400" b="0" dirty="0">
              <a:solidFill>
                <a:srgbClr val="FFFFFF"/>
              </a:solidFill>
              <a:latin typeface="Georgia"/>
              <a:ea typeface="Georgia"/>
              <a:cs typeface="Georgia"/>
              <a:sym typeface="Georgia"/>
            </a:endParaRPr>
          </a:p>
          <a:p>
            <a:pPr marL="457200" lvl="0" indent="-381000" algn="just" rtl="0">
              <a:lnSpc>
                <a:spcPct val="115000"/>
              </a:lnSpc>
              <a:spcBef>
                <a:spcPts val="0"/>
              </a:spcBef>
              <a:spcAft>
                <a:spcPts val="0"/>
              </a:spcAft>
              <a:buClr>
                <a:srgbClr val="FFFFFF"/>
              </a:buClr>
              <a:buSzPts val="2400"/>
              <a:buFont typeface="Georgia"/>
              <a:buAutoNum type="arabicPeriod"/>
            </a:pPr>
            <a:r>
              <a:rPr lang="zh-HK" sz="2400" b="0" i="1" dirty="0">
                <a:solidFill>
                  <a:srgbClr val="FFFFFF"/>
                </a:solidFill>
                <a:latin typeface="Georgia"/>
                <a:ea typeface="Georgia"/>
                <a:cs typeface="Georgia"/>
                <a:sym typeface="Georgia"/>
              </a:rPr>
              <a:t>I(t)</a:t>
            </a:r>
            <a:r>
              <a:rPr lang="zh-HK" sz="2400" b="0" dirty="0">
                <a:solidFill>
                  <a:srgbClr val="FFFFFF"/>
                </a:solidFill>
                <a:latin typeface="Georgia"/>
                <a:ea typeface="Georgia"/>
                <a:cs typeface="Georgia"/>
                <a:sym typeface="Georgia"/>
              </a:rPr>
              <a:t> is the number of infective individuals;</a:t>
            </a:r>
            <a:endParaRPr sz="2400" b="0" dirty="0">
              <a:solidFill>
                <a:srgbClr val="FFFFFF"/>
              </a:solidFill>
              <a:latin typeface="Georgia"/>
              <a:ea typeface="Georgia"/>
              <a:cs typeface="Georgia"/>
              <a:sym typeface="Georgia"/>
            </a:endParaRPr>
          </a:p>
          <a:p>
            <a:pPr marL="457200" lvl="0" indent="-381000" algn="just" rtl="0">
              <a:lnSpc>
                <a:spcPct val="115000"/>
              </a:lnSpc>
              <a:spcBef>
                <a:spcPts val="0"/>
              </a:spcBef>
              <a:spcAft>
                <a:spcPts val="0"/>
              </a:spcAft>
              <a:buClr>
                <a:srgbClr val="FFFFFF"/>
              </a:buClr>
              <a:buSzPts val="2400"/>
              <a:buFont typeface="Georgia"/>
              <a:buAutoNum type="arabicPeriod"/>
            </a:pPr>
            <a:r>
              <a:rPr lang="zh-HK" sz="2400" b="0" i="1" dirty="0">
                <a:solidFill>
                  <a:srgbClr val="FFFFFF"/>
                </a:solidFill>
                <a:latin typeface="Georgia"/>
                <a:ea typeface="Georgia"/>
                <a:cs typeface="Georgia"/>
                <a:sym typeface="Georgia"/>
              </a:rPr>
              <a:t>R(t)</a:t>
            </a:r>
            <a:r>
              <a:rPr lang="zh-HK" sz="2400" b="0" dirty="0">
                <a:solidFill>
                  <a:srgbClr val="FFFFFF"/>
                </a:solidFill>
                <a:latin typeface="Georgia"/>
                <a:ea typeface="Georgia"/>
                <a:cs typeface="Georgia"/>
                <a:sym typeface="Georgia"/>
              </a:rPr>
              <a:t> are those individuals who have recovered from the disease and now have immunity to it.</a:t>
            </a:r>
            <a:endParaRPr sz="2400" b="0" dirty="0">
              <a:solidFill>
                <a:srgbClr val="FFFFFF"/>
              </a:solidFill>
              <a:latin typeface="Georgia"/>
              <a:ea typeface="Georgia"/>
              <a:cs typeface="Georgia"/>
              <a:sym typeface="Georgia"/>
            </a:endParaRPr>
          </a:p>
          <a:p>
            <a:pPr marL="457200" lvl="0" indent="0" algn="l" rtl="0">
              <a:spcBef>
                <a:spcPts val="0"/>
              </a:spcBef>
              <a:spcAft>
                <a:spcPts val="1000"/>
              </a:spcAft>
              <a:buNone/>
            </a:pPr>
            <a:endParaRPr sz="2400" b="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261075" y="2176450"/>
            <a:ext cx="8120700" cy="2745000"/>
          </a:xfrm>
          <a:prstGeom prst="rect">
            <a:avLst/>
          </a:prstGeom>
          <a:noFill/>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2"/>
              </a:buClr>
              <a:buSzPts val="1100"/>
              <a:buFont typeface="Arial"/>
              <a:buNone/>
            </a:pPr>
            <a:r>
              <a:rPr lang="zh-HK" sz="1800" i="1">
                <a:solidFill>
                  <a:srgbClr val="CC4125"/>
                </a:solidFill>
                <a:latin typeface="Arial"/>
                <a:ea typeface="Arial"/>
                <a:cs typeface="Arial"/>
                <a:sym typeface="Arial"/>
              </a:rPr>
              <a:t>β</a:t>
            </a:r>
            <a:r>
              <a:rPr lang="zh-HK" sz="1400" b="0">
                <a:solidFill>
                  <a:srgbClr val="FFFFFF"/>
                </a:solidFill>
                <a:latin typeface="Arial"/>
                <a:ea typeface="Arial"/>
                <a:cs typeface="Arial"/>
                <a:sym typeface="Arial"/>
              </a:rPr>
              <a:t> is the rate of infection per susceptible and per infective individual: </a:t>
            </a:r>
            <a:endParaRPr sz="1400" b="0">
              <a:solidFill>
                <a:srgbClr val="FFFFFF"/>
              </a:solidFill>
              <a:latin typeface="Arial"/>
              <a:ea typeface="Arial"/>
              <a:cs typeface="Arial"/>
              <a:sym typeface="Arial"/>
            </a:endParaRPr>
          </a:p>
          <a:p>
            <a:pPr marL="0" lvl="0" indent="0" algn="l" rtl="0">
              <a:lnSpc>
                <a:spcPct val="115000"/>
              </a:lnSpc>
              <a:spcBef>
                <a:spcPts val="0"/>
              </a:spcBef>
              <a:spcAft>
                <a:spcPts val="0"/>
              </a:spcAft>
              <a:buClr>
                <a:schemeClr val="dk2"/>
              </a:buClr>
              <a:buSzPts val="1100"/>
              <a:buFont typeface="Arial"/>
              <a:buNone/>
            </a:pPr>
            <a:r>
              <a:rPr lang="zh-HK" sz="1400" b="0" i="1">
                <a:solidFill>
                  <a:srgbClr val="FFFFFF"/>
                </a:solidFill>
                <a:latin typeface="Arial"/>
                <a:ea typeface="Arial"/>
                <a:cs typeface="Arial"/>
                <a:sym typeface="Arial"/>
              </a:rPr>
              <a:t>β </a:t>
            </a:r>
            <a:r>
              <a:rPr lang="zh-HK" sz="1400" b="0">
                <a:solidFill>
                  <a:srgbClr val="FFFFFF"/>
                </a:solidFill>
                <a:latin typeface="Arial"/>
                <a:ea typeface="Arial"/>
                <a:cs typeface="Arial"/>
                <a:sym typeface="Arial"/>
              </a:rPr>
              <a:t>is an average infected to non-infected individual contact (e.g. 4 individuals) and hinges on the underlying society. Arguably, it is higher in China where the population is denser. But it also high in very social Mediterranean countries like Italy and Spain. </a:t>
            </a:r>
            <a:endParaRPr sz="1400" b="0">
              <a:solidFill>
                <a:srgbClr val="FFFFFF"/>
              </a:solidFill>
              <a:latin typeface="Arial"/>
              <a:ea typeface="Arial"/>
              <a:cs typeface="Arial"/>
              <a:sym typeface="Arial"/>
            </a:endParaRPr>
          </a:p>
          <a:p>
            <a:pPr marL="0" lvl="0" indent="0" algn="l" rtl="0">
              <a:lnSpc>
                <a:spcPct val="115000"/>
              </a:lnSpc>
              <a:spcBef>
                <a:spcPts val="0"/>
              </a:spcBef>
              <a:spcAft>
                <a:spcPts val="0"/>
              </a:spcAft>
              <a:buClr>
                <a:schemeClr val="dk2"/>
              </a:buClr>
              <a:buSzPts val="1100"/>
              <a:buFont typeface="Arial"/>
              <a:buNone/>
            </a:pPr>
            <a:endParaRPr sz="1400" b="0">
              <a:solidFill>
                <a:srgbClr val="FFFFFF"/>
              </a:solidFill>
              <a:latin typeface="Arial"/>
              <a:ea typeface="Arial"/>
              <a:cs typeface="Arial"/>
              <a:sym typeface="Arial"/>
            </a:endParaRPr>
          </a:p>
          <a:p>
            <a:pPr marL="0" lvl="0" indent="0" algn="l" rtl="0">
              <a:spcBef>
                <a:spcPts val="0"/>
              </a:spcBef>
              <a:spcAft>
                <a:spcPts val="0"/>
              </a:spcAft>
              <a:buNone/>
            </a:pPr>
            <a:r>
              <a:rPr lang="zh-HK" sz="1800" i="1">
                <a:solidFill>
                  <a:srgbClr val="CC4125"/>
                </a:solidFill>
                <a:latin typeface="Arial"/>
                <a:ea typeface="Arial"/>
                <a:cs typeface="Arial"/>
                <a:sym typeface="Arial"/>
              </a:rPr>
              <a:t>γ</a:t>
            </a:r>
            <a:r>
              <a:rPr lang="zh-HK" sz="1400" i="1">
                <a:solidFill>
                  <a:srgbClr val="CC4125"/>
                </a:solidFill>
                <a:latin typeface="Arial"/>
                <a:ea typeface="Arial"/>
                <a:cs typeface="Arial"/>
                <a:sym typeface="Arial"/>
              </a:rPr>
              <a:t> </a:t>
            </a:r>
            <a:r>
              <a:rPr lang="zh-HK" sz="1400" b="0">
                <a:solidFill>
                  <a:srgbClr val="FFFFFF"/>
                </a:solidFill>
                <a:latin typeface="Arial"/>
                <a:ea typeface="Arial"/>
                <a:cs typeface="Arial"/>
                <a:sym typeface="Arial"/>
              </a:rPr>
              <a:t>is the rate of recovery: It can be interpreted as an average period of infectiousness (e.g. 3 to 5 days for the common flu). For Covid19, experts are astonished by how long an individual can infect others and say that it can be up to 30 days!</a:t>
            </a:r>
            <a:endParaRPr sz="1400">
              <a:solidFill>
                <a:srgbClr val="FFFFFF"/>
              </a:solidFill>
            </a:endParaRPr>
          </a:p>
        </p:txBody>
      </p:sp>
      <p:sp>
        <p:nvSpPr>
          <p:cNvPr id="109" name="Google Shape;109;p19"/>
          <p:cNvSpPr/>
          <p:nvPr/>
        </p:nvSpPr>
        <p:spPr>
          <a:xfrm>
            <a:off x="869900" y="310925"/>
            <a:ext cx="1499700" cy="1828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26000" tIns="91425" rIns="91425" bIns="91425" anchor="ctr" anchorCtr="0">
            <a:noAutofit/>
          </a:bodyPr>
          <a:lstStyle/>
          <a:p>
            <a:pPr marL="0" lvl="0" indent="0" algn="l" rtl="0">
              <a:spcBef>
                <a:spcPts val="0"/>
              </a:spcBef>
              <a:spcAft>
                <a:spcPts val="0"/>
              </a:spcAft>
              <a:buNone/>
            </a:pPr>
            <a:r>
              <a:rPr lang="zh-HK" sz="1800">
                <a:solidFill>
                  <a:srgbClr val="1A1A1A"/>
                </a:solidFill>
                <a:latin typeface="Comic Sans MS"/>
                <a:ea typeface="Comic Sans MS"/>
                <a:cs typeface="Comic Sans MS"/>
                <a:sym typeface="Comic Sans MS"/>
              </a:rPr>
              <a:t>Susceptible</a:t>
            </a:r>
            <a:endParaRPr sz="1800">
              <a:solidFill>
                <a:srgbClr val="1A1A1A"/>
              </a:solidFill>
              <a:latin typeface="Comic Sans MS"/>
              <a:ea typeface="Comic Sans MS"/>
              <a:cs typeface="Comic Sans MS"/>
              <a:sym typeface="Comic Sans MS"/>
            </a:endParaRPr>
          </a:p>
          <a:p>
            <a:pPr marL="0" lvl="0" indent="0" algn="l" rtl="0">
              <a:spcBef>
                <a:spcPts val="0"/>
              </a:spcBef>
              <a:spcAft>
                <a:spcPts val="0"/>
              </a:spcAft>
              <a:buNone/>
            </a:pPr>
            <a:r>
              <a:rPr lang="zh-HK" sz="1800">
                <a:solidFill>
                  <a:srgbClr val="1A1A1A"/>
                </a:solidFill>
                <a:latin typeface="Comic Sans MS"/>
                <a:ea typeface="Comic Sans MS"/>
                <a:cs typeface="Comic Sans MS"/>
                <a:sym typeface="Comic Sans MS"/>
              </a:rPr>
              <a:t>       (S)</a:t>
            </a:r>
            <a:endParaRPr sz="1800">
              <a:solidFill>
                <a:srgbClr val="1A1A1A"/>
              </a:solidFill>
              <a:latin typeface="Comic Sans MS"/>
              <a:ea typeface="Comic Sans MS"/>
              <a:cs typeface="Comic Sans MS"/>
              <a:sym typeface="Comic Sans MS"/>
            </a:endParaRPr>
          </a:p>
        </p:txBody>
      </p:sp>
      <p:sp>
        <p:nvSpPr>
          <p:cNvPr id="110" name="Google Shape;110;p19"/>
          <p:cNvSpPr/>
          <p:nvPr/>
        </p:nvSpPr>
        <p:spPr>
          <a:xfrm>
            <a:off x="3571585" y="310925"/>
            <a:ext cx="1499700" cy="1828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198000" tIns="91425" rIns="91425" bIns="91425" anchor="ctr" anchorCtr="0">
            <a:noAutofit/>
          </a:bodyPr>
          <a:lstStyle/>
          <a:p>
            <a:pPr marL="0" lvl="0" indent="0" algn="l" rtl="0">
              <a:spcBef>
                <a:spcPts val="0"/>
              </a:spcBef>
              <a:spcAft>
                <a:spcPts val="0"/>
              </a:spcAft>
              <a:buNone/>
            </a:pPr>
            <a:r>
              <a:rPr lang="zh-HK" sz="1800">
                <a:solidFill>
                  <a:srgbClr val="1A1A1A"/>
                </a:solidFill>
                <a:latin typeface="Comic Sans MS"/>
                <a:ea typeface="Comic Sans MS"/>
                <a:cs typeface="Comic Sans MS"/>
                <a:sym typeface="Comic Sans MS"/>
              </a:rPr>
              <a:t>Infectious</a:t>
            </a:r>
            <a:endParaRPr sz="1800">
              <a:solidFill>
                <a:srgbClr val="1A1A1A"/>
              </a:solidFill>
              <a:latin typeface="Comic Sans MS"/>
              <a:ea typeface="Comic Sans MS"/>
              <a:cs typeface="Comic Sans MS"/>
              <a:sym typeface="Comic Sans MS"/>
            </a:endParaRPr>
          </a:p>
          <a:p>
            <a:pPr marL="0" lvl="0" indent="0" algn="l" rtl="0">
              <a:spcBef>
                <a:spcPts val="0"/>
              </a:spcBef>
              <a:spcAft>
                <a:spcPts val="0"/>
              </a:spcAft>
              <a:buNone/>
            </a:pPr>
            <a:r>
              <a:rPr lang="zh-HK" sz="1800">
                <a:solidFill>
                  <a:srgbClr val="1A1A1A"/>
                </a:solidFill>
                <a:latin typeface="Comic Sans MS"/>
                <a:ea typeface="Comic Sans MS"/>
                <a:cs typeface="Comic Sans MS"/>
                <a:sym typeface="Comic Sans MS"/>
              </a:rPr>
              <a:t>      (I)</a:t>
            </a:r>
            <a:endParaRPr sz="1800">
              <a:solidFill>
                <a:srgbClr val="1A1A1A"/>
              </a:solidFill>
              <a:latin typeface="Comic Sans MS"/>
              <a:ea typeface="Comic Sans MS"/>
              <a:cs typeface="Comic Sans MS"/>
              <a:sym typeface="Comic Sans MS"/>
            </a:endParaRPr>
          </a:p>
        </p:txBody>
      </p:sp>
      <p:sp>
        <p:nvSpPr>
          <p:cNvPr id="111" name="Google Shape;111;p19"/>
          <p:cNvSpPr/>
          <p:nvPr/>
        </p:nvSpPr>
        <p:spPr>
          <a:xfrm>
            <a:off x="6273270" y="310925"/>
            <a:ext cx="1499700" cy="1828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r>
              <a:rPr lang="zh-HK" sz="1800">
                <a:latin typeface="Comic Sans MS"/>
                <a:ea typeface="Comic Sans MS"/>
                <a:cs typeface="Comic Sans MS"/>
                <a:sym typeface="Comic Sans MS"/>
              </a:rPr>
              <a:t>Recoverd</a:t>
            </a:r>
            <a:endParaRPr sz="1800">
              <a:latin typeface="Comic Sans MS"/>
              <a:ea typeface="Comic Sans MS"/>
              <a:cs typeface="Comic Sans MS"/>
              <a:sym typeface="Comic Sans MS"/>
            </a:endParaRPr>
          </a:p>
          <a:p>
            <a:pPr marL="0" lvl="0" indent="0" algn="l" rtl="0">
              <a:spcBef>
                <a:spcPts val="0"/>
              </a:spcBef>
              <a:spcAft>
                <a:spcPts val="0"/>
              </a:spcAft>
              <a:buNone/>
            </a:pPr>
            <a:r>
              <a:rPr lang="zh-HK" sz="1800">
                <a:latin typeface="Comic Sans MS"/>
                <a:ea typeface="Comic Sans MS"/>
                <a:cs typeface="Comic Sans MS"/>
                <a:sym typeface="Comic Sans MS"/>
              </a:rPr>
              <a:t>     (R)</a:t>
            </a:r>
            <a:endParaRPr sz="1800">
              <a:latin typeface="Comic Sans MS"/>
              <a:ea typeface="Comic Sans MS"/>
              <a:cs typeface="Comic Sans MS"/>
              <a:sym typeface="Comic Sans MS"/>
            </a:endParaRPr>
          </a:p>
        </p:txBody>
      </p:sp>
      <p:cxnSp>
        <p:nvCxnSpPr>
          <p:cNvPr id="112" name="Google Shape;112;p19"/>
          <p:cNvCxnSpPr>
            <a:stCxn id="109" idx="3"/>
            <a:endCxn id="110" idx="1"/>
          </p:cNvCxnSpPr>
          <p:nvPr/>
        </p:nvCxnSpPr>
        <p:spPr>
          <a:xfrm>
            <a:off x="2369600" y="1225025"/>
            <a:ext cx="1202100" cy="0"/>
          </a:xfrm>
          <a:prstGeom prst="straightConnector1">
            <a:avLst/>
          </a:prstGeom>
          <a:noFill/>
          <a:ln w="9525" cap="flat" cmpd="sng">
            <a:solidFill>
              <a:srgbClr val="F4CCCC"/>
            </a:solidFill>
            <a:prstDash val="solid"/>
            <a:round/>
            <a:headEnd type="none" w="med" len="med"/>
            <a:tailEnd type="triangle" w="med" len="med"/>
          </a:ln>
        </p:spPr>
      </p:cxnSp>
      <p:cxnSp>
        <p:nvCxnSpPr>
          <p:cNvPr id="113" name="Google Shape;113;p19"/>
          <p:cNvCxnSpPr>
            <a:stCxn id="110" idx="3"/>
            <a:endCxn id="111" idx="1"/>
          </p:cNvCxnSpPr>
          <p:nvPr/>
        </p:nvCxnSpPr>
        <p:spPr>
          <a:xfrm>
            <a:off x="5071285" y="1225025"/>
            <a:ext cx="1202100" cy="0"/>
          </a:xfrm>
          <a:prstGeom prst="straightConnector1">
            <a:avLst/>
          </a:prstGeom>
          <a:noFill/>
          <a:ln w="9525" cap="flat" cmpd="sng">
            <a:solidFill>
              <a:srgbClr val="F4CCCC"/>
            </a:solidFill>
            <a:prstDash val="solid"/>
            <a:round/>
            <a:headEnd type="none" w="med" len="med"/>
            <a:tailEnd type="triangle" w="med" len="med"/>
          </a:ln>
        </p:spPr>
      </p:cxnSp>
      <p:sp>
        <p:nvSpPr>
          <p:cNvPr id="114" name="Google Shape;114;p19"/>
          <p:cNvSpPr txBox="1"/>
          <p:nvPr/>
        </p:nvSpPr>
        <p:spPr>
          <a:xfrm>
            <a:off x="2799627" y="841623"/>
            <a:ext cx="523200" cy="38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HK" sz="1800">
                <a:solidFill>
                  <a:srgbClr val="FFFFFF"/>
                </a:solidFill>
              </a:rPr>
              <a:t>𝛽</a:t>
            </a:r>
            <a:endParaRPr sz="1800">
              <a:solidFill>
                <a:srgbClr val="FFFFFF"/>
              </a:solidFill>
            </a:endParaRPr>
          </a:p>
          <a:p>
            <a:pPr marL="0" lvl="0" indent="0" algn="l" rtl="0">
              <a:spcBef>
                <a:spcPts val="0"/>
              </a:spcBef>
              <a:spcAft>
                <a:spcPts val="0"/>
              </a:spcAft>
              <a:buNone/>
            </a:pPr>
            <a:endParaRPr>
              <a:latin typeface="Lato"/>
              <a:ea typeface="Lato"/>
              <a:cs typeface="Lato"/>
              <a:sym typeface="Lato"/>
            </a:endParaRPr>
          </a:p>
        </p:txBody>
      </p:sp>
      <p:sp>
        <p:nvSpPr>
          <p:cNvPr id="115" name="Google Shape;115;p19"/>
          <p:cNvSpPr txBox="1"/>
          <p:nvPr/>
        </p:nvSpPr>
        <p:spPr>
          <a:xfrm>
            <a:off x="5463479" y="820132"/>
            <a:ext cx="603000" cy="42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HK" sz="1800">
                <a:solidFill>
                  <a:srgbClr val="FFFFFF"/>
                </a:solidFill>
              </a:rPr>
              <a:t>𝛾</a:t>
            </a:r>
            <a:endParaRPr sz="18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pic>
        <p:nvPicPr>
          <p:cNvPr id="120" name="Google Shape;120;p20"/>
          <p:cNvPicPr preferRelativeResize="0"/>
          <p:nvPr/>
        </p:nvPicPr>
        <p:blipFill>
          <a:blip r:embed="rId3">
            <a:alphaModFix/>
          </a:blip>
          <a:stretch>
            <a:fillRect/>
          </a:stretch>
        </p:blipFill>
        <p:spPr>
          <a:xfrm>
            <a:off x="2752075" y="763975"/>
            <a:ext cx="3450160" cy="2190350"/>
          </a:xfrm>
          <a:prstGeom prst="rect">
            <a:avLst/>
          </a:prstGeom>
          <a:noFill/>
          <a:ln>
            <a:noFill/>
          </a:ln>
        </p:spPr>
      </p:pic>
      <p:sp>
        <p:nvSpPr>
          <p:cNvPr id="121" name="Google Shape;121;p20"/>
          <p:cNvSpPr txBox="1"/>
          <p:nvPr/>
        </p:nvSpPr>
        <p:spPr>
          <a:xfrm>
            <a:off x="849900" y="222100"/>
            <a:ext cx="7444200" cy="68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zh-HK" sz="2000"/>
              <a:t> The </a:t>
            </a:r>
            <a:r>
              <a:rPr lang="zh-HK" sz="2000">
                <a:uFill>
                  <a:noFill/>
                </a:uFill>
                <a:hlinkClick r:id="rId4"/>
              </a:rPr>
              <a:t>differential equations for the SIR model of infection</a:t>
            </a:r>
            <a:r>
              <a:rPr lang="zh-HK" sz="2000"/>
              <a:t> are:</a:t>
            </a:r>
            <a:endParaRPr sz="2000">
              <a:latin typeface="Lato"/>
              <a:ea typeface="Lato"/>
              <a:cs typeface="Lato"/>
              <a:sym typeface="Lato"/>
            </a:endParaRPr>
          </a:p>
        </p:txBody>
      </p:sp>
      <p:sp>
        <p:nvSpPr>
          <p:cNvPr id="122" name="Google Shape;122;p20"/>
          <p:cNvSpPr txBox="1"/>
          <p:nvPr/>
        </p:nvSpPr>
        <p:spPr>
          <a:xfrm>
            <a:off x="325800" y="3140825"/>
            <a:ext cx="8492400" cy="173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HK" sz="1100" dirty="0">
                <a:highlight>
                  <a:srgbClr val="FFFFFF"/>
                </a:highlight>
              </a:rPr>
              <a:t>The quantity β/γ is called </a:t>
            </a:r>
            <a:r>
              <a:rPr lang="zh-HK" sz="1100" dirty="0">
                <a:highlight>
                  <a:srgbClr val="FFFFFF"/>
                </a:highlight>
                <a:uFill>
                  <a:noFill/>
                </a:uFill>
                <a:hlinkClick r:id="rId5"/>
              </a:rPr>
              <a:t>R-Nought</a:t>
            </a:r>
            <a:r>
              <a:rPr lang="zh-HK" sz="1100" dirty="0">
                <a:highlight>
                  <a:srgbClr val="FFFFFF"/>
                </a:highlight>
              </a:rPr>
              <a:t> (</a:t>
            </a:r>
            <a:r>
              <a:rPr lang="zh-HK" sz="1100" i="1" dirty="0">
                <a:highlight>
                  <a:srgbClr val="FFFFFF"/>
                </a:highlight>
              </a:rPr>
              <a:t>R0</a:t>
            </a:r>
            <a:r>
              <a:rPr lang="zh-HK" sz="1100" dirty="0">
                <a:highlight>
                  <a:srgbClr val="FFFFFF"/>
                </a:highlight>
              </a:rPr>
              <a:t>). Its interpretation is that if we were to drop a </a:t>
            </a:r>
            <a:r>
              <a:rPr lang="zh-HK" sz="1100" i="1" dirty="0">
                <a:highlight>
                  <a:srgbClr val="FFFFFF"/>
                </a:highlight>
              </a:rPr>
              <a:t>single</a:t>
            </a:r>
            <a:r>
              <a:rPr lang="zh-HK" sz="1100" dirty="0">
                <a:highlight>
                  <a:srgbClr val="FFFFFF"/>
                </a:highlight>
              </a:rPr>
              <a:t> infected person into a population of susceptible individuals, we would expect R0 new infections. If </a:t>
            </a:r>
            <a:r>
              <a:rPr lang="zh-HK" sz="1100" i="1" dirty="0">
                <a:highlight>
                  <a:srgbClr val="FFFFFF"/>
                </a:highlight>
              </a:rPr>
              <a:t>R0</a:t>
            </a:r>
            <a:r>
              <a:rPr lang="zh-HK" sz="1100" dirty="0">
                <a:highlight>
                  <a:srgbClr val="FFFFFF"/>
                </a:highlight>
              </a:rPr>
              <a:t>&gt;1, then an epidemic will take place. If </a:t>
            </a:r>
            <a:r>
              <a:rPr lang="zh-HK" sz="1100" i="1" dirty="0">
                <a:highlight>
                  <a:srgbClr val="FFFFFF"/>
                </a:highlight>
              </a:rPr>
              <a:t>R0</a:t>
            </a:r>
            <a:r>
              <a:rPr lang="zh-HK" sz="1100" dirty="0">
                <a:highlight>
                  <a:srgbClr val="FFFFFF"/>
                </a:highlight>
              </a:rPr>
              <a:t>≤1 then there will be no epidemic.</a:t>
            </a:r>
            <a:endParaRPr sz="1100" dirty="0">
              <a:highlight>
                <a:srgbClr val="FFFFFF"/>
              </a:highlight>
            </a:endParaRPr>
          </a:p>
          <a:p>
            <a:pPr marL="0" lvl="0" indent="0" algn="l" rtl="0">
              <a:lnSpc>
                <a:spcPct val="115000"/>
              </a:lnSpc>
              <a:spcBef>
                <a:spcPts val="0"/>
              </a:spcBef>
              <a:spcAft>
                <a:spcPts val="0"/>
              </a:spcAft>
              <a:buNone/>
            </a:pPr>
            <a:endParaRPr sz="1100" dirty="0">
              <a:highlight>
                <a:srgbClr val="FFFFFF"/>
              </a:highlight>
            </a:endParaRPr>
          </a:p>
          <a:p>
            <a:pPr marL="0" lvl="0" indent="0" algn="l" rtl="0">
              <a:lnSpc>
                <a:spcPct val="115000"/>
              </a:lnSpc>
              <a:spcBef>
                <a:spcPts val="0"/>
              </a:spcBef>
              <a:spcAft>
                <a:spcPts val="0"/>
              </a:spcAft>
              <a:buNone/>
            </a:pPr>
            <a:r>
              <a:rPr lang="zh-HK" sz="1100" dirty="0">
                <a:highlight>
                  <a:srgbClr val="FFFFFF"/>
                </a:highlight>
              </a:rPr>
              <a:t>When </a:t>
            </a:r>
            <a:r>
              <a:rPr lang="zh-HK" sz="1100" i="1" dirty="0">
                <a:highlight>
                  <a:srgbClr val="FFFFFF"/>
                </a:highlight>
              </a:rPr>
              <a:t>R0</a:t>
            </a:r>
            <a:r>
              <a:rPr lang="zh-HK" sz="1100" dirty="0">
                <a:highlight>
                  <a:srgbClr val="FFFFFF"/>
                </a:highlight>
              </a:rPr>
              <a:t>&lt;1, each person who contracts the disease will infect fewer than one person before dying or recovering, so the outbreak will fizzle (</a:t>
            </a:r>
            <a:r>
              <a:rPr lang="zh-HK" sz="1100" i="1" dirty="0">
                <a:highlight>
                  <a:srgbClr val="FFFFFF"/>
                </a:highlight>
              </a:rPr>
              <a:t>dI/dt</a:t>
            </a:r>
            <a:r>
              <a:rPr lang="zh-HK" sz="1100" dirty="0">
                <a:highlight>
                  <a:srgbClr val="FFFFFF"/>
                </a:highlight>
              </a:rPr>
              <a:t>&lt;0). When </a:t>
            </a:r>
            <a:r>
              <a:rPr lang="zh-HK" sz="1100" i="1" dirty="0">
                <a:highlight>
                  <a:srgbClr val="FFFFFF"/>
                </a:highlight>
              </a:rPr>
              <a:t>R0</a:t>
            </a:r>
            <a:r>
              <a:rPr lang="zh-HK" sz="1100" dirty="0">
                <a:highlight>
                  <a:srgbClr val="FFFFFF"/>
                </a:highlight>
              </a:rPr>
              <a:t>&gt;1, each person who gets the disease will infect more than one person, so the epidemic will spread (</a:t>
            </a:r>
            <a:r>
              <a:rPr lang="zh-HK" sz="1100" i="1" dirty="0">
                <a:highlight>
                  <a:srgbClr val="FFFFFF"/>
                </a:highlight>
              </a:rPr>
              <a:t>dI/dt</a:t>
            </a:r>
            <a:r>
              <a:rPr lang="zh-HK" sz="1100" dirty="0">
                <a:highlight>
                  <a:srgbClr val="FFFFFF"/>
                </a:highlight>
              </a:rPr>
              <a:t>&gt;0). </a:t>
            </a:r>
            <a:endParaRPr sz="1100" dirty="0">
              <a:highlight>
                <a:srgbClr val="FFFFFF"/>
              </a:highlight>
            </a:endParaRPr>
          </a:p>
          <a:p>
            <a:pPr marL="0" lvl="0" indent="0" algn="l" rtl="0">
              <a:lnSpc>
                <a:spcPct val="115000"/>
              </a:lnSpc>
              <a:spcBef>
                <a:spcPts val="0"/>
              </a:spcBef>
              <a:spcAft>
                <a:spcPts val="0"/>
              </a:spcAft>
              <a:buNone/>
            </a:pPr>
            <a:endParaRPr sz="1100" dirty="0">
              <a:highlight>
                <a:srgbClr val="FFFFFF"/>
              </a:highlight>
            </a:endParaRPr>
          </a:p>
          <a:p>
            <a:pPr marL="0" lvl="0" indent="0" algn="l" rtl="0">
              <a:lnSpc>
                <a:spcPct val="115000"/>
              </a:lnSpc>
              <a:spcBef>
                <a:spcPts val="0"/>
              </a:spcBef>
              <a:spcAft>
                <a:spcPts val="0"/>
              </a:spcAft>
              <a:buNone/>
            </a:pPr>
            <a:r>
              <a:rPr lang="zh-HK" sz="1100" i="1" dirty="0">
                <a:highlight>
                  <a:srgbClr val="FFFFFF"/>
                </a:highlight>
              </a:rPr>
              <a:t>R0</a:t>
            </a:r>
            <a:r>
              <a:rPr lang="zh-HK" sz="1100" dirty="0">
                <a:highlight>
                  <a:srgbClr val="FFFFFF"/>
                </a:highlight>
              </a:rPr>
              <a:t> is the most important quantity in epidemiology.</a:t>
            </a:r>
            <a:endParaRPr sz="1100" dirty="0">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142125" y="417525"/>
            <a:ext cx="8821200" cy="39936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Clr>
                <a:schemeClr val="dk2"/>
              </a:buClr>
              <a:buSzPts val="1100"/>
              <a:buFont typeface="Arial"/>
              <a:buNone/>
            </a:pPr>
            <a:r>
              <a:rPr lang="zh-HK" sz="3000" i="1" dirty="0"/>
              <a:t>β</a:t>
            </a:r>
            <a:r>
              <a:rPr lang="zh-HK" sz="3000" dirty="0"/>
              <a:t> = </a:t>
            </a:r>
            <a:r>
              <a:rPr lang="zh-HK" sz="3000" i="1" dirty="0"/>
              <a:t>k</a:t>
            </a:r>
            <a:r>
              <a:rPr lang="zh-HK" sz="3000" dirty="0"/>
              <a:t> * infection_probability</a:t>
            </a:r>
            <a:endParaRPr sz="3000" dirty="0"/>
          </a:p>
          <a:p>
            <a:pPr marL="0" lvl="0" indent="0" algn="l" rtl="0">
              <a:spcBef>
                <a:spcPts val="0"/>
              </a:spcBef>
              <a:spcAft>
                <a:spcPts val="0"/>
              </a:spcAft>
              <a:buClr>
                <a:schemeClr val="dk2"/>
              </a:buClr>
              <a:buSzPts val="1100"/>
              <a:buFont typeface="Arial"/>
              <a:buNone/>
            </a:pPr>
            <a:endParaRPr sz="3000" dirty="0"/>
          </a:p>
          <a:p>
            <a:pPr marL="914400" lvl="0" indent="-419100" algn="l" rtl="0">
              <a:spcBef>
                <a:spcPts val="0"/>
              </a:spcBef>
              <a:spcAft>
                <a:spcPts val="0"/>
              </a:spcAft>
              <a:buSzPts val="3000"/>
              <a:buFont typeface="Lato"/>
              <a:buAutoNum type="arabicPeriod"/>
            </a:pPr>
            <a:r>
              <a:rPr lang="zh-HK" sz="3000" b="0" dirty="0">
                <a:latin typeface="Lato"/>
                <a:ea typeface="Lato"/>
                <a:cs typeface="Lato"/>
                <a:sym typeface="Lato"/>
              </a:rPr>
              <a:t>Preprocess data</a:t>
            </a:r>
            <a:endParaRPr sz="3000" b="0" dirty="0">
              <a:latin typeface="Lato"/>
              <a:ea typeface="Lato"/>
              <a:cs typeface="Lato"/>
              <a:sym typeface="Lato"/>
            </a:endParaRPr>
          </a:p>
          <a:p>
            <a:pPr marL="914400" lvl="0" indent="-419100" algn="l" rtl="0">
              <a:spcBef>
                <a:spcPts val="0"/>
              </a:spcBef>
              <a:spcAft>
                <a:spcPts val="0"/>
              </a:spcAft>
              <a:buSzPts val="3000"/>
              <a:buFont typeface="Lato"/>
              <a:buAutoNum type="arabicPeriod"/>
            </a:pPr>
            <a:r>
              <a:rPr lang="zh-HK" sz="3000" b="0" dirty="0">
                <a:latin typeface="Lato"/>
                <a:ea typeface="Lato"/>
                <a:cs typeface="Lato"/>
                <a:sym typeface="Lato"/>
              </a:rPr>
              <a:t>Use Minimize to compute the Infection Probability</a:t>
            </a:r>
            <a:endParaRPr sz="3000" b="0" dirty="0">
              <a:latin typeface="Lato"/>
              <a:ea typeface="Lato"/>
              <a:cs typeface="Lato"/>
              <a:sym typeface="Lato"/>
            </a:endParaRPr>
          </a:p>
          <a:p>
            <a:pPr marL="914400" lvl="0" indent="-419100" algn="l" rtl="0">
              <a:spcBef>
                <a:spcPts val="0"/>
              </a:spcBef>
              <a:spcAft>
                <a:spcPts val="0"/>
              </a:spcAft>
              <a:buSzPts val="3000"/>
              <a:buFont typeface="Lato"/>
              <a:buAutoNum type="arabicPeriod"/>
            </a:pPr>
            <a:r>
              <a:rPr lang="zh-HK" sz="3000" b="0" dirty="0">
                <a:latin typeface="Lato"/>
                <a:ea typeface="Lato"/>
                <a:cs typeface="Lato"/>
                <a:sym typeface="Lato"/>
              </a:rPr>
              <a:t>Change the number of individuals that are contacted by each infected individual per day.</a:t>
            </a:r>
            <a:endParaRPr sz="3000" b="0" dirty="0">
              <a:latin typeface="Lato"/>
              <a:ea typeface="Lato"/>
              <a:cs typeface="Lato"/>
              <a:sym typeface="Lato"/>
            </a:endParaRPr>
          </a:p>
          <a:p>
            <a:pPr marL="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1382</TotalTime>
  <Words>1473</Words>
  <Application>Microsoft Macintosh PowerPoint</Application>
  <PresentationFormat>On-screen Show (16:9)</PresentationFormat>
  <Paragraphs>105</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Lato</vt:lpstr>
      <vt:lpstr>Arial</vt:lpstr>
      <vt:lpstr>Verdana</vt:lpstr>
      <vt:lpstr>Georgia</vt:lpstr>
      <vt:lpstr>Comic Sans MS</vt:lpstr>
      <vt:lpstr>Raleway</vt:lpstr>
      <vt:lpstr>Swiss</vt:lpstr>
      <vt:lpstr>COVID-19 Virus Predicition of US</vt:lpstr>
      <vt:lpstr>Introduction</vt:lpstr>
      <vt:lpstr>PowerPoint Presentation</vt:lpstr>
      <vt:lpstr>PowerPoint Presentation</vt:lpstr>
      <vt:lpstr>Model (Methodology)  SIR (Minimize) SIR (pymc3) Logistic (curve_fit) </vt:lpstr>
      <vt:lpstr>SIR (Susceptible Infected Recoverd Model) S(t) are those susceptible but not yet infected with the disease; I(t) is the number of infective individuals; R(t) are those individuals who have recovered from the disease and now have immunity to it. </vt:lpstr>
      <vt:lpstr>β is the rate of infection per susceptible and per infective individual:  β is an average infected to non-infected individual contact (e.g. 4 individuals) and hinges on the underlying society. Arguably, it is higher in China where the population is denser. But it also high in very social Mediterranean countries like Italy and Spain.   γ is the rate of recovery: It can be interpreted as an average period of infectiousness (e.g. 3 to 5 days for the common flu). For Covid19, experts are astonished by how long an individual can infect others and say that it can be up to 30 days!</vt:lpstr>
      <vt:lpstr>PowerPoint Presentation</vt:lpstr>
      <vt:lpstr>β = k * infection_probability  Preprocess data Use Minimize to compute the Infection Probability Change the number of individuals that are contacted by each infected individual per day. </vt:lpstr>
      <vt:lpstr>PowerPoint Presentation</vt:lpstr>
      <vt:lpstr>Analysis  Result analysis: The number of contacts has a great influence on the trend of the epidemic, so quarantine is very important in this situation. In real life, the epidemic has not spread as in the model, mainly because national policies and quarantine have effectively reduced R0 in the later period, so the number of infected people in the later period of the epidemic will show a decreasing trend.  Deficiencies: In the SIR model, β is obtained from the infection probability obtained after data analysis and the assumed k value. This β is not accurate enough. Can we process the known data and obtain a more accurate R0 to analyze the severity of the epidemic? </vt:lpstr>
      <vt:lpstr>PowerPoint Presentation</vt:lpstr>
      <vt:lpstr>Preprocess data Use Differential Equation to create SIR model Assume that Wuhan I (infected) and R (recovered) data are log-normally distributed and use Bayesian model to compute the parameters. Use the computed parameters to present the SIR modal</vt:lpstr>
      <vt:lpstr>PowerPoint Presentation</vt:lpstr>
      <vt:lpstr>PowerPoint Presentation</vt:lpstr>
      <vt:lpstr>PowerPoint Presentation</vt:lpstr>
      <vt:lpstr>Analysis  Result analysis:The parameter results we obtained after data processing are relatively accurate, and the drawing of these parameters conforms to the real situation.  Deficiencies:The SIR model predicts the epidemic according to the given 𝛽 and 𝛾, and the population parameters of this epidemic model need to be set by ourselves. It only considers the spread of the epidemic, but does not consider the resistance factors in reality. Can we find a model with consideration of resistance?</vt:lpstr>
      <vt:lpstr>Logistic Model  </vt:lpstr>
      <vt:lpstr>5 periods： Initial: density growth is slow due to the small number of individuals in the population Acceleration: density growth accelerates as the number of individuals increases Transition: density increases fastest when the number of individuals reaches half of the saturation density (K / 2) Deceleration: growth slows down when the number of individuals exceeds half of the density (K / 2) Saturation: number of individuals in the population reaches K value and is saturated</vt:lpstr>
      <vt:lpstr>Preprocess data Use Curve Fit to compute capacity, intitial_value and increase_rate Use Logistic Model to show the trend of confirmed population Show the specific number confirmed people everyday in the future.</vt:lpstr>
      <vt:lpstr>PowerPoint Presentation</vt:lpstr>
      <vt:lpstr>PowerPoint Presentation</vt:lpstr>
      <vt:lpstr>PowerPoint Presentation</vt:lpstr>
      <vt:lpstr> Analysis  Result analysis:According to the prediction curve and daily detailed results, compared with the new data in recent days, our prediction is more accurate. Especially in recent days, the data is more practical. We can now see that with resistance set to linear growth, the number of confirmed cases will reach 709k by the end of April (and we hope so). I hope that government policies and people's behavior can make the resistance grow in a straight line as expected.  Deficiencies:We set the initial value and growth rule of resistance by ourselves, so there are some subjective factors in predicting the trend of epidemic situation. In these two aspects, we may also use machine learning to make reasoning and judgment. </vt:lpstr>
      <vt:lpstr>Conclusion</vt:lpstr>
      <vt:lpstr>  For SIR model, we may be able to dynamically analyze the change of R0 and predict its trend, so that SIR model can be more realistic. In addition, for the initial number of people in SIR model, we can directly use the corresponding population instead, combining with the idea in 1, fitting a more real curve. Because of the time limit, we only use one curve for the logistic model to speculate the resistance. Maybe we can use different curves and compare the results to find a more accurate one.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Virus Predicition of US</dc:title>
  <cp:lastModifiedBy>Yu Ren</cp:lastModifiedBy>
  <cp:revision>4</cp:revision>
  <dcterms:modified xsi:type="dcterms:W3CDTF">2020-04-17T01:11:48Z</dcterms:modified>
</cp:coreProperties>
</file>