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3"/>
    <p:restoredTop sz="94691"/>
  </p:normalViewPr>
  <p:slideViewPr>
    <p:cSldViewPr snapToGrid="0">
      <p:cViewPr varScale="1">
        <p:scale>
          <a:sx n="134" d="100"/>
          <a:sy n="134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8146-022A-2047-3963-DA9F4D038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E0C04-8BE6-BC9D-9A59-D665C3085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84DF5-51CA-34EB-1C55-6DD0EF53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6DF4-04A1-CCEC-5626-C761CAEB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19392-475D-6FF3-C092-C0C9DF4B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E6A5-7E08-B243-9448-3C20C917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F18F2-32B3-8022-B6C1-E313A4A35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C7A7D-03BF-C066-A062-10001211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598B-8522-C8AA-2A2C-4F6AAC56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9B40-68B2-D9BF-9FE2-F5CC9B8D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A281A-628C-EDC4-83B0-4046123EB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0B535-5C80-6EEA-D248-CF6A206B5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7206-0B26-ADF9-3DFF-90AD9642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38F17-F6AB-E66D-9C75-8A9F4ED1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27C9F-8851-9CD3-B6D0-B889FCEE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1567-3012-BCF2-E48C-E17F96C2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DD50C-43CA-6679-F1FE-055748E3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CBC4E-1E2D-1715-D20B-D67BAFB9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04B9C-E5B8-FE20-416C-6F9D169B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7B95A-61D5-9207-5A84-095826C1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5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705B-BF82-143B-1B34-55B5C332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923E9-A03A-4FCF-1C6E-0516CEB10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4E1A4-D9C6-B1C5-15CF-559F6EA5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A693-C79B-EBAC-B3EC-8C526C03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12DAC-D6BB-23D5-940B-6E8ED5D2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6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F729-C320-F6C7-3096-EC4B00F8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31B5-2889-2EDB-F677-6CCC9F204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EF776-3EF6-2465-37ED-F6AE1A913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ED16A-B622-DE7D-43B1-1E793DB3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EE378-30A5-C09C-B1BE-5DB16838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62A6F-88DA-9A3C-C83A-A8927813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0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8F5D-86D2-F05D-69D1-21CA8E26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BD413-FA58-6DC0-F7B0-A1A86B01B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0FD12-6326-1449-B526-99D8D00C3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DCA07-96A9-0D9B-A613-AC1E00FE2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22640-8B6F-6384-F54B-F83319B64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70033-CFAC-3A2D-1FEF-BA96610B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C693F-CB97-E684-2188-537A9754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5806B-8309-FA37-A047-2DF13511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BF05-8C2A-8DEB-927E-27CD7893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2331A-7578-7D0B-2BDF-E2472A5E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65611-A8EA-0864-29FE-BD23E0DD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1C6C6-1B96-5AD1-6CF8-4647DA65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9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5BB51-16AA-3E59-B845-E2688B3C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10E3D-FFA6-BFC6-C2F8-8CDA30EC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02D2E-BDEC-7A6E-9367-F6922DEA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8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7412-3B64-EE85-8081-825B31E3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762E8-AA66-E0E0-1040-7778F6B1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FDB00-E574-3794-FB3F-FEEF8B7F5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DDB1B-178C-001F-ABEB-17D190B0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118E7-BF16-C2A4-ADF2-30C29BF8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5F132-C792-047F-839D-185FDB03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A9BF-981D-3591-EB3A-B8D7F6B9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4611C-65D5-C5B4-FBE4-E95ECE57A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ADF93-828A-7CAD-9E86-34262DEE4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0974E-54AA-89E8-C3E6-6E35C6DE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0C990-4E2C-1F6B-3020-00C733DA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26BDF-373B-09C9-9797-045D1874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C9EAA-B175-5301-F7ED-71AB3100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CBD46-996E-DCB5-077C-218597CA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8B7D7-EB2A-1FA2-DE7D-49C8CE43D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33DCA-7DE4-0E43-BC86-085FD8A6E196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2E84-A5B7-ACE8-E997-119BE6515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1E31-A841-AD82-A36A-4B03C58C5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5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4.png"/><Relationship Id="rId39" Type="http://schemas.openxmlformats.org/officeDocument/2006/relationships/image" Target="../media/image17.png"/><Relationship Id="rId21" Type="http://schemas.openxmlformats.org/officeDocument/2006/relationships/tags" Target="../tags/tag21.xml"/><Relationship Id="rId34" Type="http://schemas.openxmlformats.org/officeDocument/2006/relationships/image" Target="../media/image12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7.png"/><Relationship Id="rId41" Type="http://schemas.openxmlformats.org/officeDocument/2006/relationships/image" Target="../media/image1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.png"/><Relationship Id="rId32" Type="http://schemas.openxmlformats.org/officeDocument/2006/relationships/image" Target="../media/image10.png"/><Relationship Id="rId37" Type="http://schemas.openxmlformats.org/officeDocument/2006/relationships/image" Target="../media/image15.png"/><Relationship Id="rId40" Type="http://schemas.openxmlformats.org/officeDocument/2006/relationships/image" Target="../media/image1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14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image" Target="../media/image8.png"/><Relationship Id="rId35" Type="http://schemas.openxmlformats.org/officeDocument/2006/relationships/image" Target="../media/image13.png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3.png"/><Relationship Id="rId33" Type="http://schemas.openxmlformats.org/officeDocument/2006/relationships/image" Target="../media/image11.png"/><Relationship Id="rId3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D6DF6-52B9-BAE1-E282-0E322D2A6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BE43F009-C6FB-2CA8-C005-8C9A282510EB}"/>
              </a:ext>
            </a:extLst>
          </p:cNvPr>
          <p:cNvGrpSpPr/>
          <p:nvPr/>
        </p:nvGrpSpPr>
        <p:grpSpPr>
          <a:xfrm>
            <a:off x="429539" y="535157"/>
            <a:ext cx="2521747" cy="1175031"/>
            <a:chOff x="429539" y="535157"/>
            <a:chExt cx="2521747" cy="11750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EFD3D8F-3CF7-6D19-BFEF-B5CDC4893A37}"/>
                </a:ext>
              </a:extLst>
            </p:cNvPr>
            <p:cNvSpPr/>
            <p:nvPr/>
          </p:nvSpPr>
          <p:spPr>
            <a:xfrm>
              <a:off x="429539" y="535157"/>
              <a:ext cx="2521747" cy="11750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17D101-F296-DAAE-9499-02DA1ED01EEC}"/>
                </a:ext>
              </a:extLst>
            </p:cNvPr>
            <p:cNvSpPr txBox="1"/>
            <p:nvPr/>
          </p:nvSpPr>
          <p:spPr>
            <a:xfrm>
              <a:off x="669846" y="591019"/>
              <a:ext cx="1992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Black-boxed FOM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966B9A-8A2D-B04F-F80E-47F56922B109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23"/>
            <a:stretch>
              <a:fillRect/>
            </a:stretch>
          </p:blipFill>
          <p:spPr>
            <a:xfrm>
              <a:off x="1045224" y="1028542"/>
              <a:ext cx="1164336" cy="2540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426AE4F-62BF-2BC4-AD29-4A7881918E21}"/>
                </a:ext>
              </a:extLst>
            </p:cNvPr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4"/>
            <a:stretch>
              <a:fillRect/>
            </a:stretch>
          </p:blipFill>
          <p:spPr>
            <a:xfrm>
              <a:off x="491554" y="1364298"/>
              <a:ext cx="2389632" cy="25278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A6AD99-EE2E-623E-066B-5BE6E35F7A4B}"/>
              </a:ext>
            </a:extLst>
          </p:cNvPr>
          <p:cNvGrpSpPr/>
          <p:nvPr/>
        </p:nvGrpSpPr>
        <p:grpSpPr>
          <a:xfrm>
            <a:off x="2911932" y="370034"/>
            <a:ext cx="1496210" cy="1105669"/>
            <a:chOff x="3550803" y="460330"/>
            <a:chExt cx="1496210" cy="1105669"/>
          </a:xfrm>
        </p:grpSpPr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6A29F2AF-762E-D26C-00B7-D815F44BE7DB}"/>
                </a:ext>
              </a:extLst>
            </p:cNvPr>
            <p:cNvSpPr/>
            <p:nvPr/>
          </p:nvSpPr>
          <p:spPr>
            <a:xfrm>
              <a:off x="3593153" y="890649"/>
              <a:ext cx="1453860" cy="67535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C691BE-BDF4-8D09-370B-C7AF242E8AFB}"/>
                </a:ext>
              </a:extLst>
            </p:cNvPr>
            <p:cNvSpPr txBox="1"/>
            <p:nvPr/>
          </p:nvSpPr>
          <p:spPr>
            <a:xfrm>
              <a:off x="3550803" y="460330"/>
              <a:ext cx="1229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</a:t>
              </a:r>
            </a:p>
            <a:p>
              <a:pPr algn="ctr"/>
              <a:r>
                <a:rPr lang="en-US" dirty="0"/>
                <a:t>collection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E335D1-9700-B391-B8B8-D42A395CD9B0}"/>
              </a:ext>
            </a:extLst>
          </p:cNvPr>
          <p:cNvGrpSpPr/>
          <p:nvPr/>
        </p:nvGrpSpPr>
        <p:grpSpPr>
          <a:xfrm>
            <a:off x="4408142" y="535157"/>
            <a:ext cx="2012772" cy="1175031"/>
            <a:chOff x="5047014" y="535157"/>
            <a:chExt cx="2012772" cy="11750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1890F4-05A9-C772-67EC-F40C22203EC7}"/>
                </a:ext>
              </a:extLst>
            </p:cNvPr>
            <p:cNvSpPr/>
            <p:nvPr/>
          </p:nvSpPr>
          <p:spPr>
            <a:xfrm>
              <a:off x="5047014" y="535157"/>
              <a:ext cx="2012772" cy="11750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BF2A92-A4D6-7A66-A8CF-F562687BA75A}"/>
                </a:ext>
              </a:extLst>
            </p:cNvPr>
            <p:cNvSpPr txBox="1"/>
            <p:nvPr/>
          </p:nvSpPr>
          <p:spPr>
            <a:xfrm>
              <a:off x="5471985" y="570414"/>
              <a:ext cx="124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FOM data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5F521F8-0422-D5A0-6540-C7F2E47B10DA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5"/>
            <a:stretch>
              <a:fillRect/>
            </a:stretch>
          </p:blipFill>
          <p:spPr>
            <a:xfrm>
              <a:off x="5171973" y="1022570"/>
              <a:ext cx="1757360" cy="26594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97F6435-E48E-20B1-6060-11F879B43486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6"/>
            <a:stretch>
              <a:fillRect/>
            </a:stretch>
          </p:blipFill>
          <p:spPr>
            <a:xfrm>
              <a:off x="5388279" y="1395725"/>
              <a:ext cx="1324747" cy="222572"/>
            </a:xfrm>
            <a:prstGeom prst="rect">
              <a:avLst/>
            </a:prstGeom>
          </p:spPr>
        </p:pic>
      </p:grpSp>
      <p:sp>
        <p:nvSpPr>
          <p:cNvPr id="30" name="Right Arrow 29">
            <a:extLst>
              <a:ext uri="{FF2B5EF4-FFF2-40B4-BE49-F238E27FC236}">
                <a16:creationId xmlns:a16="http://schemas.microsoft.com/office/drawing/2014/main" id="{D4AA98F4-47E1-4AD7-DDD9-1FE37064D2A8}"/>
              </a:ext>
            </a:extLst>
          </p:cNvPr>
          <p:cNvSpPr/>
          <p:nvPr/>
        </p:nvSpPr>
        <p:spPr>
          <a:xfrm>
            <a:off x="6415419" y="804903"/>
            <a:ext cx="2220686" cy="67535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085D-2C95-5698-259A-7D7616670E95}"/>
              </a:ext>
            </a:extLst>
          </p:cNvPr>
          <p:cNvGrpSpPr/>
          <p:nvPr/>
        </p:nvGrpSpPr>
        <p:grpSpPr>
          <a:xfrm>
            <a:off x="6110859" y="350216"/>
            <a:ext cx="2220686" cy="646331"/>
            <a:chOff x="7225351" y="460330"/>
            <a:chExt cx="2220686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AEE730-4E51-4FFA-4F73-60C3AFE2E062}"/>
                </a:ext>
              </a:extLst>
            </p:cNvPr>
            <p:cNvSpPr txBox="1"/>
            <p:nvPr/>
          </p:nvSpPr>
          <p:spPr>
            <a:xfrm>
              <a:off x="7225351" y="460330"/>
              <a:ext cx="22206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Template fitting</a:t>
              </a:r>
            </a:p>
            <a:p>
              <a:pPr algn="ctr"/>
              <a:r>
                <a:rPr lang="en-US" dirty="0"/>
                <a:t>with template  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5DB9055-71D6-058F-5AFD-C5D1004AE94F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7"/>
            <a:stretch>
              <a:fillRect/>
            </a:stretch>
          </p:blipFill>
          <p:spPr>
            <a:xfrm>
              <a:off x="9089894" y="851931"/>
              <a:ext cx="274006" cy="181862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2E0EC1-299B-0F96-25A8-8551C500CCA9}"/>
              </a:ext>
            </a:extLst>
          </p:cNvPr>
          <p:cNvGrpSpPr/>
          <p:nvPr/>
        </p:nvGrpSpPr>
        <p:grpSpPr>
          <a:xfrm>
            <a:off x="8623962" y="535156"/>
            <a:ext cx="3486521" cy="1175031"/>
            <a:chOff x="8623962" y="535156"/>
            <a:chExt cx="3486521" cy="11750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C64CF7-4FAC-5B34-80DB-0451FFFA0A38}"/>
                </a:ext>
              </a:extLst>
            </p:cNvPr>
            <p:cNvSpPr/>
            <p:nvPr/>
          </p:nvSpPr>
          <p:spPr>
            <a:xfrm>
              <a:off x="8623962" y="535156"/>
              <a:ext cx="3486521" cy="11750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06C59E0-CC5E-4BE2-68C3-5C7B04386593}"/>
                </a:ext>
              </a:extLst>
            </p:cNvPr>
            <p:cNvSpPr txBox="1"/>
            <p:nvPr/>
          </p:nvSpPr>
          <p:spPr>
            <a:xfrm>
              <a:off x="9296382" y="568851"/>
              <a:ext cx="21416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Aligned FOM data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64A3456-CB58-B6CA-AED9-89DD5C03DA78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8"/>
            <a:stretch>
              <a:fillRect/>
            </a:stretch>
          </p:blipFill>
          <p:spPr>
            <a:xfrm>
              <a:off x="9120474" y="1011985"/>
              <a:ext cx="2490090" cy="264667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87583562-EFC7-3DA0-4532-76B38622C77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8684281" y="1395724"/>
            <a:ext cx="3374638" cy="227686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71BECF5-D9D7-84BD-4BDB-E22F932E573A}"/>
              </a:ext>
            </a:extLst>
          </p:cNvPr>
          <p:cNvGrpSpPr/>
          <p:nvPr/>
        </p:nvGrpSpPr>
        <p:grpSpPr>
          <a:xfrm>
            <a:off x="804688" y="1903108"/>
            <a:ext cx="2256461" cy="1105669"/>
            <a:chOff x="3550802" y="460330"/>
            <a:chExt cx="2256461" cy="1105669"/>
          </a:xfrm>
        </p:grpSpPr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B2358ED4-5930-3735-D768-5F188305B20E}"/>
                </a:ext>
              </a:extLst>
            </p:cNvPr>
            <p:cNvSpPr/>
            <p:nvPr/>
          </p:nvSpPr>
          <p:spPr>
            <a:xfrm>
              <a:off x="3593153" y="890649"/>
              <a:ext cx="2214110" cy="67535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A517DFB-4CFE-BB53-F6D2-7CF417C41380}"/>
                </a:ext>
              </a:extLst>
            </p:cNvPr>
            <p:cNvSpPr txBox="1"/>
            <p:nvPr/>
          </p:nvSpPr>
          <p:spPr>
            <a:xfrm>
              <a:off x="3550802" y="460330"/>
              <a:ext cx="2088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Reconstruction equation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9CD829-7CFD-61FB-81C9-BE95618B8215}"/>
              </a:ext>
            </a:extLst>
          </p:cNvPr>
          <p:cNvGrpSpPr/>
          <p:nvPr/>
        </p:nvGrpSpPr>
        <p:grpSpPr>
          <a:xfrm>
            <a:off x="3061149" y="2081725"/>
            <a:ext cx="2221063" cy="1175031"/>
            <a:chOff x="3061149" y="2081725"/>
            <a:chExt cx="2221063" cy="117503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2E45BF7-684A-CAFA-B2B1-1A6288714F97}"/>
                </a:ext>
              </a:extLst>
            </p:cNvPr>
            <p:cNvSpPr/>
            <p:nvPr/>
          </p:nvSpPr>
          <p:spPr>
            <a:xfrm>
              <a:off x="3061149" y="2081725"/>
              <a:ext cx="2221063" cy="11750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204B635-B163-A89B-5C09-C51A9C631736}"/>
                </a:ext>
              </a:extLst>
            </p:cNvPr>
            <p:cNvSpPr txBox="1"/>
            <p:nvPr/>
          </p:nvSpPr>
          <p:spPr>
            <a:xfrm>
              <a:off x="3103500" y="2115372"/>
              <a:ext cx="2178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Shifting speed data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9B95FCA-CDAA-3B7D-9E68-AB8DC04D8A84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0"/>
            <a:stretch>
              <a:fillRect/>
            </a:stretch>
          </p:blipFill>
          <p:spPr>
            <a:xfrm>
              <a:off x="3154762" y="2549128"/>
              <a:ext cx="2019164" cy="581082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F756334-A765-BD2A-895F-3196D52F95E9}"/>
              </a:ext>
            </a:extLst>
          </p:cNvPr>
          <p:cNvGrpSpPr/>
          <p:nvPr/>
        </p:nvGrpSpPr>
        <p:grpSpPr>
          <a:xfrm>
            <a:off x="5239861" y="1874476"/>
            <a:ext cx="2735541" cy="1105669"/>
            <a:chOff x="3550802" y="460330"/>
            <a:chExt cx="2735541" cy="1105669"/>
          </a:xfrm>
        </p:grpSpPr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47C1B613-2B43-8BFE-436F-C69B1E5A8ACA}"/>
                </a:ext>
              </a:extLst>
            </p:cNvPr>
            <p:cNvSpPr/>
            <p:nvPr/>
          </p:nvSpPr>
          <p:spPr>
            <a:xfrm>
              <a:off x="3593152" y="890649"/>
              <a:ext cx="2693191" cy="67535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9FB994-0D9A-3344-6544-5D82763E7915}"/>
                </a:ext>
              </a:extLst>
            </p:cNvPr>
            <p:cNvSpPr txBox="1"/>
            <p:nvPr/>
          </p:nvSpPr>
          <p:spPr>
            <a:xfrm>
              <a:off x="3550802" y="460330"/>
              <a:ext cx="244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POD of centered data</a:t>
              </a:r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1B85F665-C009-A2D9-00AB-B3EB665E11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5653202" y="2161452"/>
            <a:ext cx="1621779" cy="28138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B6D61AD1-656F-5FD8-5FAC-82BC80A0D2A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435769" y="2899076"/>
            <a:ext cx="2098997" cy="304202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2D78A28-BF9E-9123-7088-C15AC9B4FF2F}"/>
              </a:ext>
            </a:extLst>
          </p:cNvPr>
          <p:cNvGrpSpPr/>
          <p:nvPr/>
        </p:nvGrpSpPr>
        <p:grpSpPr>
          <a:xfrm>
            <a:off x="7975402" y="1884923"/>
            <a:ext cx="3007483" cy="1534547"/>
            <a:chOff x="7049385" y="1929969"/>
            <a:chExt cx="3007483" cy="1534547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0D7C22E-45A7-DF37-0D3D-1CF34A2A79DC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7049385" y="1929969"/>
              <a:ext cx="3007483" cy="1534547"/>
              <a:chOff x="7049385" y="1929969"/>
              <a:chExt cx="3007483" cy="1534547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21160AD-F20F-F7A2-08B2-480D6948AC6D}"/>
                  </a:ext>
                </a:extLst>
              </p:cNvPr>
              <p:cNvSpPr/>
              <p:nvPr/>
            </p:nvSpPr>
            <p:spPr>
              <a:xfrm>
                <a:off x="7049385" y="1929969"/>
                <a:ext cx="3007483" cy="153454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50484A5-F631-4182-DABF-39890F5381AC}"/>
                  </a:ext>
                </a:extLst>
              </p:cNvPr>
              <p:cNvSpPr txBox="1"/>
              <p:nvPr/>
            </p:nvSpPr>
            <p:spPr>
              <a:xfrm>
                <a:off x="7050134" y="1998827"/>
                <a:ext cx="19920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Spatial modes</a:t>
                </a:r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34951B45-300F-1128-DA4B-864C0CEFE5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3"/>
              <a:stretch>
                <a:fillRect/>
              </a:stretch>
            </p:blipFill>
            <p:spPr>
              <a:xfrm>
                <a:off x="7251630" y="2430448"/>
                <a:ext cx="2602992" cy="282448"/>
              </a:xfrm>
              <a:prstGeom prst="rect">
                <a:avLst/>
              </a:prstGeom>
            </p:spPr>
          </p:pic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B2729266-0914-E5A6-D56D-3E4F7B3B487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4"/>
              <a:stretch>
                <a:fillRect/>
              </a:stretch>
            </p:blipFill>
            <p:spPr>
              <a:xfrm>
                <a:off x="7284485" y="2852385"/>
                <a:ext cx="2536388" cy="244259"/>
              </a:xfrm>
              <a:prstGeom prst="rect">
                <a:avLst/>
              </a:prstGeom>
            </p:spPr>
          </p:pic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F76892E-33BC-9C3C-301F-D9E328AB337D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5"/>
            <a:stretch>
              <a:fillRect/>
            </a:stretch>
          </p:blipFill>
          <p:spPr>
            <a:xfrm>
              <a:off x="8684281" y="2057483"/>
              <a:ext cx="1292352" cy="254000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063E0F0B-18BD-786D-F7C2-30F950588746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6"/>
            <a:stretch>
              <a:fillRect/>
            </a:stretch>
          </p:blipFill>
          <p:spPr>
            <a:xfrm>
              <a:off x="7342130" y="3167872"/>
              <a:ext cx="2421098" cy="244259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B93EFD6-09F8-90A6-084A-C9BC457D9DD3}"/>
              </a:ext>
            </a:extLst>
          </p:cNvPr>
          <p:cNvGrpSpPr/>
          <p:nvPr/>
        </p:nvGrpSpPr>
        <p:grpSpPr>
          <a:xfrm>
            <a:off x="804689" y="3629739"/>
            <a:ext cx="2256461" cy="1105669"/>
            <a:chOff x="3550802" y="460330"/>
            <a:chExt cx="2256461" cy="1105669"/>
          </a:xfrm>
        </p:grpSpPr>
        <p:sp>
          <p:nvSpPr>
            <p:cNvPr id="109" name="Right Arrow 108">
              <a:extLst>
                <a:ext uri="{FF2B5EF4-FFF2-40B4-BE49-F238E27FC236}">
                  <a16:creationId xmlns:a16="http://schemas.microsoft.com/office/drawing/2014/main" id="{EF709EEB-CF05-F625-1CD9-1CDE0CFCDD7E}"/>
                </a:ext>
              </a:extLst>
            </p:cNvPr>
            <p:cNvSpPr/>
            <p:nvPr/>
          </p:nvSpPr>
          <p:spPr>
            <a:xfrm>
              <a:off x="3593153" y="890649"/>
              <a:ext cx="2214110" cy="67535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3E94F12-9A95-A4DE-3DD8-0A1E509C8CCF}"/>
                </a:ext>
              </a:extLst>
            </p:cNvPr>
            <p:cNvSpPr txBox="1"/>
            <p:nvPr/>
          </p:nvSpPr>
          <p:spPr>
            <a:xfrm>
              <a:off x="3550802" y="460330"/>
              <a:ext cx="2088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Construct ROM dynamics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203674B-F8C6-2063-9AA0-663F961DBA21}"/>
              </a:ext>
            </a:extLst>
          </p:cNvPr>
          <p:cNvGrpSpPr/>
          <p:nvPr/>
        </p:nvGrpSpPr>
        <p:grpSpPr>
          <a:xfrm>
            <a:off x="3061149" y="3593261"/>
            <a:ext cx="7539511" cy="1350884"/>
            <a:chOff x="3061148" y="3841377"/>
            <a:chExt cx="7539511" cy="1350884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27B4667-CE5B-1A61-3160-F81FFFF8046C}"/>
                </a:ext>
              </a:extLst>
            </p:cNvPr>
            <p:cNvSpPr/>
            <p:nvPr/>
          </p:nvSpPr>
          <p:spPr>
            <a:xfrm>
              <a:off x="3061148" y="3841377"/>
              <a:ext cx="7539511" cy="135088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676D788-0D69-7682-3065-A57C72824CD8}"/>
                </a:ext>
              </a:extLst>
            </p:cNvPr>
            <p:cNvSpPr txBox="1"/>
            <p:nvPr/>
          </p:nvSpPr>
          <p:spPr>
            <a:xfrm>
              <a:off x="5514829" y="3883638"/>
              <a:ext cx="2173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From FOM to ROM</a:t>
              </a:r>
            </a:p>
          </p:txBody>
        </p: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12D732A9-F9A9-9FDF-B338-B94072E899A8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7"/>
            <a:stretch>
              <a:fillRect/>
            </a:stretch>
          </p:blipFill>
          <p:spPr>
            <a:xfrm>
              <a:off x="3719214" y="4228317"/>
              <a:ext cx="6199632" cy="597408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1843B9FA-3AAE-6BCB-4BE2-8F16F9321D8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4283244" y="4638974"/>
            <a:ext cx="1237488" cy="25400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B21F1CFC-D44E-18D3-D3DA-642B39E46761}"/>
              </a:ext>
            </a:extLst>
          </p:cNvPr>
          <p:cNvSpPr txBox="1"/>
          <p:nvPr/>
        </p:nvSpPr>
        <p:spPr>
          <a:xfrm>
            <a:off x="5514830" y="4565522"/>
            <a:ext cx="3833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polynomial functions to be learned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0488F6C-2E1D-A2D7-49D2-7647C3164FE9}"/>
              </a:ext>
            </a:extLst>
          </p:cNvPr>
          <p:cNvGrpSpPr/>
          <p:nvPr/>
        </p:nvGrpSpPr>
        <p:grpSpPr>
          <a:xfrm>
            <a:off x="751738" y="5510583"/>
            <a:ext cx="2088351" cy="915454"/>
            <a:chOff x="3868767" y="650545"/>
            <a:chExt cx="2088351" cy="915454"/>
          </a:xfrm>
        </p:grpSpPr>
        <p:sp>
          <p:nvSpPr>
            <p:cNvPr id="152" name="Right Arrow 151">
              <a:extLst>
                <a:ext uri="{FF2B5EF4-FFF2-40B4-BE49-F238E27FC236}">
                  <a16:creationId xmlns:a16="http://schemas.microsoft.com/office/drawing/2014/main" id="{4FD06312-C2C9-FCD3-957A-BDC80C240DE9}"/>
                </a:ext>
              </a:extLst>
            </p:cNvPr>
            <p:cNvSpPr/>
            <p:nvPr/>
          </p:nvSpPr>
          <p:spPr>
            <a:xfrm>
              <a:off x="4300493" y="890649"/>
              <a:ext cx="1506770" cy="67535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C53A046-ED28-7870-B03E-4829DA539A44}"/>
                </a:ext>
              </a:extLst>
            </p:cNvPr>
            <p:cNvSpPr txBox="1"/>
            <p:nvPr/>
          </p:nvSpPr>
          <p:spPr>
            <a:xfrm>
              <a:off x="3868767" y="650545"/>
              <a:ext cx="2088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Learning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033FB5-2E08-C9C4-E146-77A5886564A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713525" y="5079372"/>
            <a:ext cx="8219995" cy="1620898"/>
            <a:chOff x="2713525" y="5079372"/>
            <a:chExt cx="8219995" cy="1620898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A9AC896-1B74-4C38-7996-85EBC16D08BF}"/>
                </a:ext>
              </a:extLst>
            </p:cNvPr>
            <p:cNvSpPr/>
            <p:nvPr/>
          </p:nvSpPr>
          <p:spPr>
            <a:xfrm>
              <a:off x="2713525" y="5079372"/>
              <a:ext cx="8219995" cy="16208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42F0C94-F9B1-286C-755B-0D486A5C94AE}"/>
                </a:ext>
              </a:extLst>
            </p:cNvPr>
            <p:cNvSpPr txBox="1"/>
            <p:nvPr/>
          </p:nvSpPr>
          <p:spPr>
            <a:xfrm>
              <a:off x="4934587" y="5134803"/>
              <a:ext cx="3704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Minimizing the objective function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AF1E098-7EE9-CCBC-C95A-5A78B88555FD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9"/>
            <a:stretch>
              <a:fillRect/>
            </a:stretch>
          </p:blipFill>
          <p:spPr>
            <a:xfrm>
              <a:off x="2840090" y="5616891"/>
              <a:ext cx="7964817" cy="677825"/>
            </a:xfrm>
            <a:prstGeom prst="rect">
              <a:avLst/>
            </a:prstGeom>
          </p:spPr>
        </p:pic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D13B4B57-A578-45A8-A6BC-F4ABF79EF0E5}"/>
              </a:ext>
            </a:extLst>
          </p:cNvPr>
          <p:cNvSpPr txBox="1"/>
          <p:nvPr/>
        </p:nvSpPr>
        <p:spPr>
          <a:xfrm>
            <a:off x="3876922" y="6200969"/>
            <a:ext cx="956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in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9A189D3-D591-D439-3383-5C9B924B32DA}"/>
              </a:ext>
            </a:extLst>
          </p:cNvPr>
          <p:cNvSpPr txBox="1"/>
          <p:nvPr/>
        </p:nvSpPr>
        <p:spPr>
          <a:xfrm>
            <a:off x="7525762" y="6216187"/>
            <a:ext cx="956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in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D2B25AA-D2B5-DB4F-414D-2B0472FCE9C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4827043" y="6299038"/>
            <a:ext cx="453542" cy="2527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D421E19-1610-C31D-756D-FAD3AC740D2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8481954" y="6306514"/>
            <a:ext cx="540512" cy="22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75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3000"/>
  <p:tag name="ORIGINALHEIGHT" val=" 336"/>
  <p:tag name="ORIGINALWIDTH" val=" 4980"/>
  <p:tag name="OUTPUTTYPE" val="PNG"/>
  <p:tag name="IGUANATEXVERSION" val="162"/>
  <p:tag name="LATEXADDIN" val="\documentclass{article}&#10;\usepackage{amsmath}&#10;\pagestyle{empty}&#10;\begin{document}&#10;&#10;&#10;$c(t_m) = {\arg\min}_c\|u(x + c, t_m) - u_0\|^2$&#10;&#10;&#10;\end{document}"/>
  <p:tag name="IGUANATEXSIZE" val="20"/>
  <p:tag name="IGUANATEXCURSOR" val="129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05"/>
  <p:tag name="LAY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636"/>
  <p:tag name="OUTPUTTYPE" val="PNG"/>
  <p:tag name="IGUANATEXVERSION" val="162"/>
  <p:tag name="LATEXADDIN" val="\documentclass{article}&#10;\usepackage{amsmath}&#10;\pagestyle{empty}&#10;\begin{document}&#10;&#10;&#10;$(\varphi_1, \hdots, \varphi_n)$&#10;&#10;&#10;\end{document}"/>
  <p:tag name="IGUANATEXSIZE" val="20"/>
  <p:tag name="IGUANATEXCURSOR" val="112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1239"/>
  <p:tag name="OUTPUTTYPE" val="PNG"/>
  <p:tag name="IGUANATEXVERSION" val="162"/>
  <p:tag name="LATEXADDIN" val="\documentclass{article}&#10;\usepackage{amsmath}&#10;\usepackage{color}&#10;\pagestyle{empty}&#10;\begin{document}&#10;&#10;&#10;$f_i(t_m) = \langle f(\hat{u}(t_m)), \varphi_i\rangle$&#10;&#10;&#10;\end{document}"/>
  <p:tag name="IGUANATEXSIZE" val="20"/>
  <p:tag name="IGUANATEXCURSOR" val="121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39"/>
  <p:tag name="ORIGINALWIDTH" val=" 1281"/>
  <p:tag name="OUTPUTTYPE" val="PNG"/>
  <p:tag name="IGUANATEXVERSION" val="162"/>
  <p:tag name="LATEXADDIN" val="\documentclass{article}&#10;\usepackage{amsmath}&#10;\usepackage{color}&#10;\pagestyle{empty}&#10;\begin{document}&#10;&#10;&#10;$\textcolor{blue}{\hat{u}(t)\approx \bar{u} + \sum_{i = 1}^{n}a_i(t)\varphi_i}$&#10;&#10;&#10;\end{document}"/>
  <p:tag name="IGUANATEXSIZE" val="20"/>
  <p:tag name="IGUANATEXCURSOR" val="63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1298"/>
  <p:tag name="OUTPUTTYPE" val="PNG"/>
  <p:tag name="IGUANATEXVERSION" val="162"/>
  <p:tag name="LATEXADDIN" val="\documentclass{article}&#10;\usepackage{amsmath}&#10;\usepackage{color}&#10;\pagestyle{empty}&#10;\begin{document}&#10;&#10;&#10;$a_i(t_m) = \langle\hat{u}(t_m) - \bar{u}, \varphi_i\rangle$&#10;&#10;&#10;\end{document}"/>
  <p:tag name="IGUANATEXSIZE" val="20"/>
  <p:tag name="IGUANATEXCURSOR" val="153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3000"/>
  <p:tag name="ORIGINALHEIGHT" val=" 735"/>
  <p:tag name="ORIGINALWIDTH" val=" 2554"/>
  <p:tag name="OUTPUTTYPE" val="PNG"/>
  <p:tag name="IGUANATEXVERSION" val="162"/>
  <p:tag name="LATEXADDIN" val="\documentclass{article}&#10;\usepackage{amsmath}&#10;\pagestyle{empty}&#10;\begin{document}&#10;&#10;&#10;\begin{equation}&#10;\dot{c}(t) = \frac{\langle f(\hat{u}), \partial_x u_0\rangle}{\langle\partial_x \hat{u}, \partial_x u_0\rangle}\notag&#10;\end{equation}&#10;&#10;&#10;&#10;\end{document}"/>
  <p:tag name="IGUANATEXSIZE" val="20"/>
  <p:tag name="IGUANATEXCURSOR" val="216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3000"/>
  <p:tag name="ORIGINALHEIGHT" val=" 311"/>
  <p:tag name="ORIGINALWIDTH" val=" 2926"/>
  <p:tag name="OUTPUTTYPE" val="PNG"/>
  <p:tag name="IGUANATEXVERSION" val="162"/>
  <p:tag name="LATEXADDIN" val="\documentclass{article}&#10;\usepackage{amsmath}&#10;\pagestyle{empty}&#10;\begin{document}&#10;&#10;&#10;$\hat{u}(t_m), f(\hat{u}(t_m)), c(t_m)$&#10;&#10;&#10;\end{document}"/>
  <p:tag name="IGUANATEXSIZE" val="20"/>
  <p:tag name="IGUANATEXCURSOR" val="114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75"/>
  <p:tag name="ORIGINALWIDTH" val=" 113"/>
  <p:tag name="OUTPUTTYPE" val="PNG"/>
  <p:tag name="IGUANATEXVERSION" val="162"/>
  <p:tag name="LATEXADDIN" val="\documentclass{article}&#10;\usepackage{amsmath}&#10;\pagestyle{empty}&#10;\begin{document}&#10;&#10;&#10;$u_0$&#10;&#10;&#10;\end{document}"/>
  <p:tag name="IGUANATEXSIZE" val="20"/>
  <p:tag name="IGUANATEXCURSOR" val="86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826"/>
  <p:tag name="OUTPUTTYPE" val="PNG"/>
  <p:tag name="IGUANATEXVERSION" val="162"/>
  <p:tag name="LATEXADDIN" val="\documentclass{article}&#10;\usepackage{amsmath}&#10;\pagestyle{empty}&#10;\begin{document}&#10;&#10;&#10;$u(t_m), f(u(t_m))$&#10;&#10;&#10;\end{document}"/>
  <p:tag name="IGUANATEXSIZE" val="20"/>
  <p:tag name="IGUANATEXCURSOR" val="98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8"/>
  <p:tag name="ORIGINALWIDTH" val=" 744"/>
  <p:tag name="OUTPUTTYPE" val="PNG"/>
  <p:tag name="IGUANATEXVERSION" val="162"/>
  <p:tag name="LATEXADDIN" val="\documentclass{article}&#10;\usepackage{amsmath}&#10;\usepackage{color}&#10;\pagestyle{empty}&#10;\begin{document}&#10;&#10;&#10;$m = 1, \hdots, N_t$&#10;&#10;&#10;\end{document}"/>
  <p:tag name="IGUANATEXSIZE" val="20"/>
  <p:tag name="IGUANATEXCURSOR" val="120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48"/>
  <p:tag name="ORIGINALWIDTH" val=" 853"/>
  <p:tag name="OUTPUTTYPE" val="PNG"/>
  <p:tag name="IGUANATEXVERSION" val="162"/>
  <p:tag name="LATEXADDIN" val="\documentclass{article}&#10;\usepackage{amsmath}&#10;\pagestyle{empty}&#10;\begin{document}&#10;&#10;&#10;$\{\hat{u}(t_m) - \bar{u}\}_{m = 1}^{N_t}$&#10;&#10;&#10;\end{document}"/>
  <p:tag name="IGUANATEXSIZE" val="20"/>
  <p:tag name="IGUANATEXCURSOR" val="124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573"/>
  <p:tag name="OUTPUTTYPE" val="PNG"/>
  <p:tag name="IGUANATEXVERSION" val="162"/>
  <p:tag name="LATEXADDIN" val="\documentclass{article}&#10;\usepackage{amsmath}&#10;\pagestyle{empty}&#10;\begin{document}&#10;&#10;&#10;$\partial_t u = f(u)$&#10;&#10;&#10;\end{document}"/>
  <p:tag name="IGUANATEXSIZE" val="20"/>
  <p:tag name="IGUANATEXCURSOR" val="103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3000"/>
  <p:tag name="ORIGINALHEIGHT" val=" 311"/>
  <p:tag name="ORIGINALWIDTH" val=" 2940"/>
  <p:tag name="OUTPUTTYPE" val="PNG"/>
  <p:tag name="IGUANATEXVERSION" val="162"/>
  <p:tag name="LATEXADDIN" val="\documentclass{article}&#10;\usepackage{amsmath}&#10;\usepackage{color}&#10;\pagestyle{empty}&#10;\begin{document}&#10;&#10;&#10;$\textcolor{blue}{u(x, t) = \hat{u}(x - c(t), t)}$&#10;&#10;&#10;\end{document}"/>
  <p:tag name="IGUANATEXSIZE" val="20"/>
  <p:tag name="IGUANATEXCURSOR" val="151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60"/>
  <p:tag name="ORIGINALWIDTH" val=" 1104"/>
  <p:tag name="OUTPUTTYPE" val="PNG"/>
  <p:tag name="IGUANATEXVERSION" val="162"/>
  <p:tag name="LATEXADDIN" val="\documentclass{article}&#10;\usepackage{amsmath}&#10;\pagestyle{empty}&#10;\begin{document}&#10;&#10;&#10;$\bar{u} = \sum_{m = 1}^{N_t}\hat{u}(t_m)/N_t$&#10;&#10;&#10;\end{document}"/>
  <p:tag name="IGUANATEXSIZE" val="20"/>
  <p:tag name="IGUANATEXCURSOR" val="93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609"/>
  <p:tag name="OUTPUTTYPE" val="PNG"/>
  <p:tag name="IGUANATEXVERSION" val="162"/>
  <p:tag name="LATEXADDIN" val="\documentclass{article}&#10;\usepackage{amsmath,amssymb,amsfonts}&#10;\usepackage{color}&#10;\pagestyle{empty}&#10;\begin{document}&#10;&#10;&#10;\begin{equation}&#10;g_i(a), h(a):\notag&#10;\end{equation}&#10;&#10;&#10;\end{document}"/>
  <p:tag name="IGUANATEXSIZE" val="20"/>
  <p:tag name="IGUANATEXCURSOR" val="148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9"/>
  <p:tag name="LAY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3000"/>
  <p:tag name="ORIGINALHEIGHT" val=" 311"/>
  <p:tag name="ORIGINALWIDTH" val=" 558"/>
  <p:tag name="OUTPUTTYPE" val="PNG"/>
  <p:tag name="IGUANATEXVERSION" val="162"/>
  <p:tag name="LATEXADDIN" val="\documentclass{article}&#10;\usepackage{amsmath,amssymb,amsfonts}&#10;\usepackage{color}&#10;\pagestyle{empty}&#10;\begin{document}&#10;&#10;&#10;\begin{equation}&#10;\textcolor{blue}{f(\hat{u})}\notag&#10;\end{equation}&#10;&#10;&#10;\end{document}"/>
  <p:tag name="IGUANATEXSIZE" val="20"/>
  <p:tag name="IGUANATEXCURSOR" val="163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3000"/>
  <p:tag name="ORIGINALHEIGHT" val=" 272"/>
  <p:tag name="ORIGINALWIDTH" val=" 665"/>
  <p:tag name="OUTPUTTYPE" val="PNG"/>
  <p:tag name="IGUANATEXVERSION" val="162"/>
  <p:tag name="LATEXADDIN" val="\documentclass{article}&#10;\usepackage{amsmath,amssymb,amsfonts}&#10;\usepackage{color}&#10;\pagestyle{empty}&#10;\begin{document}&#10;&#10;&#10;\begin{equation}&#10;\textcolor{blue}{\dot{c}\,\partial_x\hat{u}}\notag&#10;\end{equation}&#10;&#10;&#10;\end{document}"/>
  <p:tag name="IGUANATEXSIZE" val="20"/>
  <p:tag name="IGUANATEXCURSOR" val="179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3000"/>
  <p:tag name="ORIGINALHEIGHT" val=" 910"/>
  <p:tag name="ORIGINALWIDTH" val=" 10693"/>
  <p:tag name="OUTPUTTYPE" val="PNG"/>
  <p:tag name="IGUANATEXVERSION" val="162"/>
  <p:tag name="LATEXADDIN" val="\documentclass{article}&#10;\usepackage{amsmath,amssymb,amsfonts}&#10;\usepackage{color}&#10;\pagestyle{empty}&#10;\begin{document}&#10;&#10;&#10;\begin{equation}&#10;\sum_{m = 1}^{N_t}\sum_{i = 1}^{n}\bigg[g_i(a(t_m)) - f_i(t_m)\bigg]^2 + \bigg[\frac{h(a(t_m))}{\langle\partial_x\hat{u}(t_m), \partial_x u_0\rangle}\langle\partial_x\hat{u}, \varphi_i\rangle - \dot{c}(t_m)\langle\partial_x\hat{u}(t_m), \varphi_i\rangle\bigg]^2\notag&#10;\end{equation}&#10;&#10;&#10;\end{document}"/>
  <p:tag name="IGUANATEXSIZE" val="20"/>
  <p:tag name="IGUANATEXCURSOR" val="402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294"/>
  <p:tag name="ORIGINALWIDTH" val=" 3051"/>
  <p:tag name="OUTPUTTYPE" val="PNG"/>
  <p:tag name="IGUANATEXVERSION" val="162"/>
  <p:tag name="LATEXADDIN" val="\documentclass{article}&#10;\usepackage{amsmath,amssymb,amsfonts}&#10;\usepackage{color}&#10;\pagestyle{empty}&#10;\begin{document}&#10;&#10;&#10;\begin{equation}&#10;\partial_t \hat{u} = f(\hat{u}) - \dot{c}(\hat{u})\partial_x\hat{u}\Longrightarrow \textcolor{blue}{\frac{\mathrm{d}a_i}{\mathrm{d}t} = g_i(a) - \frac{h(a)}{\langle\partial_x \hat{u}, \partial_x u_0\rangle}\partial_x\hat{u}}\notag&#10;\end{equation}&#10;&#10;&#10;\end{document}"/>
  <p:tag name="IGUANATEXSIZE" val="20"/>
  <p:tag name="IGUANATEXCURSOR" val="185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45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 Shuai</dc:creator>
  <cp:lastModifiedBy>Yu Shuai</cp:lastModifiedBy>
  <cp:revision>2</cp:revision>
  <dcterms:created xsi:type="dcterms:W3CDTF">2025-09-07T22:55:36Z</dcterms:created>
  <dcterms:modified xsi:type="dcterms:W3CDTF">2025-09-08T00:19:45Z</dcterms:modified>
</cp:coreProperties>
</file>