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1" r:id="rId7"/>
    <p:sldId id="271" r:id="rId8"/>
    <p:sldId id="269" r:id="rId9"/>
    <p:sldId id="264" r:id="rId10"/>
    <p:sldId id="265" r:id="rId11"/>
    <p:sldId id="272" r:id="rId12"/>
    <p:sldId id="270" r:id="rId13"/>
    <p:sldId id="273" r:id="rId14"/>
    <p:sldId id="263" r:id="rId15"/>
    <p:sldId id="266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ED379-A015-9145-9771-75B537AC9133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722D0-B8FE-9A4D-AB86-C28477D42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89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722D0-B8FE-9A4D-AB86-C28477D42A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01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722D0-B8FE-9A4D-AB86-C28477D42A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53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722D0-B8FE-9A4D-AB86-C28477D42A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98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LiveSlide Site</a:t>
            </a:r>
          </a:p>
          <a:p>
            <a:r>
              <a:rPr lang="en-US"/>
              <a:t>https://youtu.be/Z_Dx7NkniQI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722D0-B8FE-9A4D-AB86-C28477D42A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37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722D0-B8FE-9A4D-AB86-C28477D42A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71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722D0-B8FE-9A4D-AB86-C28477D42A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08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722D0-B8FE-9A4D-AB86-C28477D42A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85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722D0-B8FE-9A4D-AB86-C28477D42A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16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722D0-B8FE-9A4D-AB86-C28477D42A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5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722D0-B8FE-9A4D-AB86-C28477D42A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20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722D0-B8FE-9A4D-AB86-C28477D42A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62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722D0-B8FE-9A4D-AB86-C28477D42A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99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722D0-B8FE-9A4D-AB86-C28477D42A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23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722D0-B8FE-9A4D-AB86-C28477D42A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23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LiveSlide Site</a:t>
            </a:r>
          </a:p>
          <a:p>
            <a:r>
              <a:rPr lang="en-US"/>
              <a:t>https://youtu.be/3xGLc-zz9cA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722D0-B8FE-9A4D-AB86-C28477D42A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01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722D0-B8FE-9A4D-AB86-C28477D42A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2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EC0E-6E69-8947-A058-829A81151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5E7DF-9E2F-8F4C-9449-9C3C7F526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3ACBA-84F3-6444-85AB-2C4B1FC2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E36-97BF-6948-9133-9E0A4F41ADA0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46A74-6B3D-A14F-9C9F-7F6327BE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7BAF9-1B4C-0A46-AD0F-84A523CE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3097-9C4F-044C-BA21-76E67FFE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6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B55D-517E-8D46-87BF-7955C563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A818A-1025-8A46-AC01-0A5832D62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EAD7C-A3DC-A640-BB72-CBCC9E758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E36-97BF-6948-9133-9E0A4F41ADA0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7A312-41E8-954E-AE4C-13CCC087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38BCB-E62F-7E43-A8A5-E8BB65A0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3097-9C4F-044C-BA21-76E67FFE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7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C4002-18FC-A843-9CF5-484C8F75E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DA811-B870-7048-8E39-D3D1E6979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9A7D8-7628-B342-B3CB-7FD09746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E36-97BF-6948-9133-9E0A4F41ADA0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D3F5-D8C1-EC45-822D-ED84CE25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96463-3485-994F-9523-F8E0ACE8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3097-9C4F-044C-BA21-76E67FFE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3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850E-0424-E847-81CC-23AD9367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B4A87-A1E5-3F4B-89E4-CBDC3958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65B30-743A-CA4E-90F1-345D1CF8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E36-97BF-6948-9133-9E0A4F41ADA0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33DE3-406D-4A4C-9E25-078AF96E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C3FC1-4B8A-DB4A-87D5-FA96F04C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3097-9C4F-044C-BA21-76E67FFE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2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CC74-8E13-0244-8150-9189CDF6E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36900-23E8-854B-BB16-C088CCC65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F114B-3702-FF4B-8BD2-4E3BE9B8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E36-97BF-6948-9133-9E0A4F41ADA0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74186-9287-E04F-B335-DC69FF4F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1D1A1-A0DC-6048-B79F-A8D90B9A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3097-9C4F-044C-BA21-76E67FFE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4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54CD-1952-A945-A620-B98CCDF9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1A6EE-37B1-5544-A0DC-D42D1E4F9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73742-1549-1C42-8B09-4AEAABD64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267BC-29E2-9243-BD39-5B979AA2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E36-97BF-6948-9133-9E0A4F41ADA0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C0031-8649-D14A-8481-AD7315B7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01C85-F892-0743-BED6-2B11E4E1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3097-9C4F-044C-BA21-76E67FFE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8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1CA5-2BF8-3D42-9467-ADB202AE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4DA14-D545-BB4B-A916-3429A42EE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859A4-FEB4-E548-8DAD-93444C4D8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B8F8F-C59B-CB46-B8E7-A692B9656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A5C3FE-5C6C-E949-9752-5F31ED91A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11C80-3BEF-E54E-A7E4-4694AB05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E36-97BF-6948-9133-9E0A4F41ADA0}" type="datetimeFigureOut">
              <a:rPr lang="en-US" smtClean="0"/>
              <a:t>6/5/18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1F26D9-63AF-B84E-B264-9EEBFF29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BCBFE-9322-CE49-AC93-2FA5038B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3097-9C4F-044C-BA21-76E67FFE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1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67F4-E4C7-9147-9E62-F2FAA8DD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C0B28-EF4E-F548-A4BF-91133C4C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E36-97BF-6948-9133-9E0A4F41ADA0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7969B-BC1B-424C-A645-EFDE5633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15796-08DD-754C-91D9-B10854E6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3097-9C4F-044C-BA21-76E67FFE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4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F46EF-A4A7-3F48-9FF5-16C212A6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E36-97BF-6948-9133-9E0A4F41ADA0}" type="datetimeFigureOut">
              <a:rPr lang="en-US" smtClean="0"/>
              <a:t>6/5/18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08FFBC-461C-3748-A2E9-B6924501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AD70E-E861-AA4E-B597-64136D11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3097-9C4F-044C-BA21-76E67FFE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3914-F39E-6D49-BF5E-0AFB3CF0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7E3EF-B13A-6144-AE72-5A7DAF47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3DCCD-5DDF-1A4C-B20E-4B7567B0A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22EFA-BC7A-8046-8621-7EC50414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E36-97BF-6948-9133-9E0A4F41ADA0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6328E-483C-7749-BB03-C8F4099D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E4D09-83D2-9546-A741-BBB3BFA7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3097-9C4F-044C-BA21-76E67FFE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CC77-16A1-5449-AEA2-D78E0D5C0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FFA97-C941-5845-92F7-A0A4F37DB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486FE-5635-0D4A-8F12-F8D204A97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D3290-8943-BE47-A9CD-4907BB21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E36-97BF-6948-9133-9E0A4F41ADA0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9D03D-4A78-D545-8414-8D4D468C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C56D7-75D8-3D4D-960B-68796BD2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3097-9C4F-044C-BA21-76E67FFE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5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C9A69-C90B-B147-815F-8085A9F3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3BFAB-1D77-704D-97EC-D32E02228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91052-9CB3-8544-A4FC-C309A6DD7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D0E36-97BF-6948-9133-9E0A4F41ADA0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36FD5-6E90-B643-9405-D4F981EAA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39ABE-1790-BD4C-880F-0A17DC86C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63097-9C4F-044C-BA21-76E67FFE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5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_Dx7NkniQ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2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18.png"/><Relationship Id="rId5" Type="http://schemas.openxmlformats.org/officeDocument/2006/relationships/image" Target="../media/image16.png"/><Relationship Id="rId10" Type="http://schemas.openxmlformats.org/officeDocument/2006/relationships/image" Target="../media/image5.svg"/><Relationship Id="rId4" Type="http://schemas.openxmlformats.org/officeDocument/2006/relationships/image" Target="../media/image15.svg"/><Relationship Id="rId9" Type="http://schemas.openxmlformats.org/officeDocument/2006/relationships/image" Target="../media/image4.png"/><Relationship Id="rId1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3xGLc-zz9c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9B83-1BB7-5647-84DC-3D9EDBF0E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Blockchain to Manage CA Certificates</a:t>
            </a:r>
          </a:p>
        </p:txBody>
      </p:sp>
    </p:spTree>
    <p:extLst>
      <p:ext uri="{BB962C8B-B14F-4D97-AF65-F5344CB8AC3E}">
        <p14:creationId xmlns:p14="http://schemas.microsoft.com/office/powerpoint/2010/main" val="164301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0CDDF-540D-4D40-BECF-BA646CFA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9C4EDF8-5282-644E-A69B-659EA5DBED4F}"/>
              </a:ext>
            </a:extLst>
          </p:cNvPr>
          <p:cNvGrpSpPr/>
          <p:nvPr/>
        </p:nvGrpSpPr>
        <p:grpSpPr>
          <a:xfrm>
            <a:off x="2598420" y="2003584"/>
            <a:ext cx="6995160" cy="4427696"/>
            <a:chOff x="2072640" y="2003584"/>
            <a:chExt cx="6995160" cy="4427696"/>
          </a:xfrm>
        </p:grpSpPr>
        <p:pic>
          <p:nvPicPr>
            <p:cNvPr id="7" name="Graphic 6" descr="User">
              <a:extLst>
                <a:ext uri="{FF2B5EF4-FFF2-40B4-BE49-F238E27FC236}">
                  <a16:creationId xmlns:a16="http://schemas.microsoft.com/office/drawing/2014/main" id="{CB100D01-2427-7A40-AEEA-23F5CFABA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72640" y="3291840"/>
              <a:ext cx="1828800" cy="1828800"/>
            </a:xfrm>
            <a:prstGeom prst="rect">
              <a:avLst/>
            </a:prstGeom>
          </p:spPr>
        </p:pic>
        <p:pic>
          <p:nvPicPr>
            <p:cNvPr id="9" name="Graphic 8" descr="User">
              <a:extLst>
                <a:ext uri="{FF2B5EF4-FFF2-40B4-BE49-F238E27FC236}">
                  <a16:creationId xmlns:a16="http://schemas.microsoft.com/office/drawing/2014/main" id="{B62E6A41-0181-D941-ACDA-3152B7E25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42360" y="4587240"/>
              <a:ext cx="1828800" cy="1828800"/>
            </a:xfrm>
            <a:prstGeom prst="rect">
              <a:avLst/>
            </a:prstGeom>
          </p:spPr>
        </p:pic>
        <p:pic>
          <p:nvPicPr>
            <p:cNvPr id="10" name="Graphic 9" descr="User">
              <a:extLst>
                <a:ext uri="{FF2B5EF4-FFF2-40B4-BE49-F238E27FC236}">
                  <a16:creationId xmlns:a16="http://schemas.microsoft.com/office/drawing/2014/main" id="{5AC3F027-37B4-A14A-A170-00046AA43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42360" y="2003584"/>
              <a:ext cx="1828800" cy="1828800"/>
            </a:xfrm>
            <a:prstGeom prst="rect">
              <a:avLst/>
            </a:prstGeom>
          </p:spPr>
        </p:pic>
        <p:pic>
          <p:nvPicPr>
            <p:cNvPr id="11" name="Graphic 10" descr="User">
              <a:extLst>
                <a:ext uri="{FF2B5EF4-FFF2-40B4-BE49-F238E27FC236}">
                  <a16:creationId xmlns:a16="http://schemas.microsoft.com/office/drawing/2014/main" id="{344E0949-BF23-9647-AA0F-A9742043C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38800" y="2003584"/>
              <a:ext cx="1828800" cy="1828800"/>
            </a:xfrm>
            <a:prstGeom prst="rect">
              <a:avLst/>
            </a:prstGeom>
          </p:spPr>
        </p:pic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779BF486-C58D-4743-9104-4D9CC031A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38800" y="4602480"/>
              <a:ext cx="1828800" cy="1828800"/>
            </a:xfrm>
            <a:prstGeom prst="rect">
              <a:avLst/>
            </a:prstGeom>
          </p:spPr>
        </p:pic>
        <p:pic>
          <p:nvPicPr>
            <p:cNvPr id="16" name="Graphic 15" descr="Checklist_LTR">
              <a:extLst>
                <a:ext uri="{FF2B5EF4-FFF2-40B4-BE49-F238E27FC236}">
                  <a16:creationId xmlns:a16="http://schemas.microsoft.com/office/drawing/2014/main" id="{07A83FD7-8F0C-A942-8CE7-C8890DE13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239000" y="3291840"/>
              <a:ext cx="1828800" cy="1828800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49821D-F074-7E45-BA02-4DF31727EE4B}"/>
                </a:ext>
              </a:extLst>
            </p:cNvPr>
            <p:cNvCxnSpPr>
              <a:cxnSpLocks/>
              <a:stCxn id="11" idx="2"/>
              <a:endCxn id="9" idx="0"/>
            </p:cNvCxnSpPr>
            <p:nvPr/>
          </p:nvCxnSpPr>
          <p:spPr>
            <a:xfrm flipH="1">
              <a:off x="4556760" y="3832384"/>
              <a:ext cx="1996440" cy="7548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F0F359-2690-D74D-8DC8-B60988EDDE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6760" y="3812620"/>
              <a:ext cx="1996440" cy="7548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A2A56C-C47D-E843-AF5A-19903D00B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1440" y="4190048"/>
              <a:ext cx="33680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9276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902C-12C7-F34E-A5CB-4DCF6A24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Summarizing video</a:t>
            </a:r>
            <a:br>
              <a:rPr lang="en-US" dirty="0"/>
            </a:br>
            <a:r>
              <a:rPr lang="en-US" dirty="0">
                <a:hlinkClick r:id="rId3"/>
              </a:rPr>
              <a:t>https://youtu.be/Z_Dx7NkniQI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83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0E64-00B8-F544-A939-68D988151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A769A-1379-F54C-9707-B1A0AE34E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youtu.be/Z_Dx7NkniQI">
            <a:extLst>
              <a:ext uri="{FF2B5EF4-FFF2-40B4-BE49-F238E27FC236}">
                <a16:creationId xmlns:a16="http://schemas.microsoft.com/office/drawing/2014/main" id="{0AF3EE5F-F222-DB46-A171-C1698974D65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5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2EDE-DE1F-2245-9D27-72146D56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CA7D4-FC13-D54B-BB71-A865D3849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https://www.virtualbox.org/wiki/Downloads</a:t>
            </a:r>
            <a:endParaRPr lang="en-US" dirty="0"/>
          </a:p>
          <a:p>
            <a:r>
              <a:rPr lang="en-US" dirty="0"/>
              <a:t>Download the appropriate package</a:t>
            </a:r>
          </a:p>
        </p:txBody>
      </p:sp>
    </p:spTree>
    <p:extLst>
      <p:ext uri="{BB962C8B-B14F-4D97-AF65-F5344CB8AC3E}">
        <p14:creationId xmlns:p14="http://schemas.microsoft.com/office/powerpoint/2010/main" val="3102835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9B83-1BB7-5647-84DC-3D9EDBF0E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material</a:t>
            </a:r>
          </a:p>
        </p:txBody>
      </p:sp>
    </p:spTree>
    <p:extLst>
      <p:ext uri="{BB962C8B-B14F-4D97-AF65-F5344CB8AC3E}">
        <p14:creationId xmlns:p14="http://schemas.microsoft.com/office/powerpoint/2010/main" val="923211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47F3-7679-EB49-B94F-6E1859B8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 CA is compromised…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96888668-6BBC-0C44-AFFE-A4DCB85BF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2800" y="4114800"/>
            <a:ext cx="2743200" cy="2743200"/>
          </a:xfrm>
          <a:prstGeom prst="rect">
            <a:avLst/>
          </a:prstGeom>
        </p:spPr>
      </p:pic>
      <p:pic>
        <p:nvPicPr>
          <p:cNvPr id="7" name="Graphic 6" descr="ThoughtBubble">
            <a:extLst>
              <a:ext uri="{FF2B5EF4-FFF2-40B4-BE49-F238E27FC236}">
                <a16:creationId xmlns:a16="http://schemas.microsoft.com/office/drawing/2014/main" id="{26E34F91-E10C-D047-AFB7-827823BF53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52400" y="1340168"/>
            <a:ext cx="3657600" cy="3657600"/>
          </a:xfrm>
          <a:prstGeom prst="rect">
            <a:avLst/>
          </a:prstGeom>
        </p:spPr>
      </p:pic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029E0E8-6EE6-534B-9B4D-3588E6331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4114800"/>
            <a:ext cx="2743200" cy="2743200"/>
          </a:xfrm>
          <a:prstGeom prst="rect">
            <a:avLst/>
          </a:prstGeom>
        </p:spPr>
      </p:pic>
      <p:pic>
        <p:nvPicPr>
          <p:cNvPr id="9" name="Graphic 8" descr="ThoughtBubble">
            <a:extLst>
              <a:ext uri="{FF2B5EF4-FFF2-40B4-BE49-F238E27FC236}">
                <a16:creationId xmlns:a16="http://schemas.microsoft.com/office/drawing/2014/main" id="{5794CF5D-AD66-3E49-AFC1-067C4EEFDD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00" y="1340168"/>
            <a:ext cx="3657600" cy="365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CBDFB7-7A0F-2941-9F53-9295AE7B5C3D}"/>
              </a:ext>
            </a:extLst>
          </p:cNvPr>
          <p:cNvSpPr txBox="1"/>
          <p:nvPr/>
        </p:nvSpPr>
        <p:spPr>
          <a:xfrm>
            <a:off x="998162" y="2415957"/>
            <a:ext cx="2141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Signature is valid,</a:t>
            </a:r>
          </a:p>
          <a:p>
            <a:r>
              <a:rPr lang="en-US" dirty="0">
                <a:solidFill>
                  <a:schemeClr val="bg1"/>
                </a:solidFill>
              </a:rPr>
              <a:t>and the CA is trusted</a:t>
            </a:r>
          </a:p>
        </p:txBody>
      </p:sp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F0C4A6FE-D1CC-704F-B992-F91B65C815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97439" y="1751331"/>
            <a:ext cx="1828800" cy="1828800"/>
          </a:xfrm>
          <a:prstGeom prst="rect">
            <a:avLst/>
          </a:prstGeom>
        </p:spPr>
      </p:pic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7F4B1A44-3AF3-C245-BDA5-5C044007D8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56919" y="4572000"/>
            <a:ext cx="1828800" cy="1828800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BD8194F9-6E14-A947-8A2E-A387663895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353800" y="3429194"/>
            <a:ext cx="914400" cy="9144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E712FE-D462-3643-B155-5AF496888888}"/>
              </a:ext>
            </a:extLst>
          </p:cNvPr>
          <p:cNvCxnSpPr>
            <a:cxnSpLocks/>
          </p:cNvCxnSpPr>
          <p:nvPr/>
        </p:nvCxnSpPr>
        <p:spPr>
          <a:xfrm flipH="1">
            <a:off x="8420100" y="4114800"/>
            <a:ext cx="2705100" cy="882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9AF447-975B-0247-8548-6D8A99D5E6BE}"/>
              </a:ext>
            </a:extLst>
          </p:cNvPr>
          <p:cNvCxnSpPr>
            <a:cxnSpLocks/>
          </p:cNvCxnSpPr>
          <p:nvPr/>
        </p:nvCxnSpPr>
        <p:spPr>
          <a:xfrm flipH="1">
            <a:off x="8420101" y="2254568"/>
            <a:ext cx="2933699" cy="1151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9DA7BA-7AC3-8B42-A0FA-2611E85D3F92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8420101" y="4991646"/>
            <a:ext cx="1836818" cy="494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AD8CA1-9BEF-AB41-9896-4DC06037BB7D}"/>
              </a:ext>
            </a:extLst>
          </p:cNvPr>
          <p:cNvCxnSpPr>
            <a:cxnSpLocks/>
          </p:cNvCxnSpPr>
          <p:nvPr/>
        </p:nvCxnSpPr>
        <p:spPr>
          <a:xfrm flipH="1">
            <a:off x="10264540" y="4130040"/>
            <a:ext cx="83018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1B16E70-E8EC-EB4D-AC68-9418CE3360B7}"/>
              </a:ext>
            </a:extLst>
          </p:cNvPr>
          <p:cNvCxnSpPr>
            <a:cxnSpLocks/>
          </p:cNvCxnSpPr>
          <p:nvPr/>
        </p:nvCxnSpPr>
        <p:spPr>
          <a:xfrm flipH="1" flipV="1">
            <a:off x="8431532" y="3391446"/>
            <a:ext cx="2693668" cy="723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66EAD70-EFB5-1945-9F16-78078984C1E3}"/>
              </a:ext>
            </a:extLst>
          </p:cNvPr>
          <p:cNvCxnSpPr>
            <a:cxnSpLocks/>
          </p:cNvCxnSpPr>
          <p:nvPr/>
        </p:nvCxnSpPr>
        <p:spPr>
          <a:xfrm flipV="1">
            <a:off x="8420100" y="3429194"/>
            <a:ext cx="11432" cy="1549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Graphic 27" descr="User">
            <a:extLst>
              <a:ext uri="{FF2B5EF4-FFF2-40B4-BE49-F238E27FC236}">
                <a16:creationId xmlns:a16="http://schemas.microsoft.com/office/drawing/2014/main" id="{926E9280-70E2-B04B-9E2B-2369D2620E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353800" y="1812231"/>
            <a:ext cx="457200" cy="45720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5FA99D-FF49-3143-9624-764347ECDC99}"/>
              </a:ext>
            </a:extLst>
          </p:cNvPr>
          <p:cNvCxnSpPr>
            <a:cxnSpLocks/>
          </p:cNvCxnSpPr>
          <p:nvPr/>
        </p:nvCxnSpPr>
        <p:spPr>
          <a:xfrm flipH="1">
            <a:off x="8442963" y="2254568"/>
            <a:ext cx="2910838" cy="2724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1F2F1A-CC40-2248-A18D-FE9F21CF89E2}"/>
              </a:ext>
            </a:extLst>
          </p:cNvPr>
          <p:cNvSpPr txBox="1"/>
          <p:nvPr/>
        </p:nvSpPr>
        <p:spPr>
          <a:xfrm>
            <a:off x="9418320" y="2414617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can no longer trust this CA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8C054A-3923-434E-8DC4-C9992B25128A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8442963" y="3410542"/>
            <a:ext cx="1813956" cy="2075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68499E-77A1-2049-A468-C441764F268B}"/>
              </a:ext>
            </a:extLst>
          </p:cNvPr>
          <p:cNvCxnSpPr>
            <a:cxnSpLocks/>
            <a:stCxn id="13" idx="1"/>
          </p:cNvCxnSpPr>
          <p:nvPr/>
        </p:nvCxnSpPr>
        <p:spPr>
          <a:xfrm flipV="1">
            <a:off x="10256919" y="2235792"/>
            <a:ext cx="1096880" cy="3250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6BE0E90-7D57-1B4D-A2D4-ADC12E982F53}"/>
              </a:ext>
            </a:extLst>
          </p:cNvPr>
          <p:cNvCxnSpPr>
            <a:cxnSpLocks/>
          </p:cNvCxnSpPr>
          <p:nvPr/>
        </p:nvCxnSpPr>
        <p:spPr>
          <a:xfrm flipV="1">
            <a:off x="6111638" y="1794430"/>
            <a:ext cx="36996" cy="477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12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11B2-02D5-E24E-8379-3DBA8F21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20598-0D33-CB44-B18D-4A65478E4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VM</a:t>
            </a:r>
          </a:p>
          <a:p>
            <a:r>
              <a:rPr lang="en-US" dirty="0"/>
              <a:t>Try to run the code</a:t>
            </a:r>
          </a:p>
          <a:p>
            <a:r>
              <a:rPr lang="en-US" dirty="0"/>
              <a:t>Try to modify the code</a:t>
            </a:r>
          </a:p>
        </p:txBody>
      </p:sp>
    </p:spTree>
    <p:extLst>
      <p:ext uri="{BB962C8B-B14F-4D97-AF65-F5344CB8AC3E}">
        <p14:creationId xmlns:p14="http://schemas.microsoft.com/office/powerpoint/2010/main" val="143105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1FC7-E2BF-AB41-A96F-EBEAE33B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0FF0A-63FD-1A45-9033-2CB9257A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</a:t>
            </a:r>
          </a:p>
          <a:p>
            <a:pPr lvl="1"/>
            <a:r>
              <a:rPr lang="en-US" dirty="0"/>
              <a:t>Blockchain</a:t>
            </a:r>
          </a:p>
          <a:p>
            <a:pPr lvl="1"/>
            <a:r>
              <a:rPr lang="en-US" dirty="0"/>
              <a:t>Smart contract</a:t>
            </a:r>
          </a:p>
          <a:p>
            <a:pPr lvl="1"/>
            <a:r>
              <a:rPr lang="en-US" dirty="0" err="1"/>
              <a:t>Virtualbox</a:t>
            </a:r>
            <a:endParaRPr lang="en-US" dirty="0"/>
          </a:p>
          <a:p>
            <a:r>
              <a:rPr lang="en-US" dirty="0"/>
              <a:t>Lab materials</a:t>
            </a:r>
          </a:p>
        </p:txBody>
      </p:sp>
    </p:spTree>
    <p:extLst>
      <p:ext uri="{BB962C8B-B14F-4D97-AF65-F5344CB8AC3E}">
        <p14:creationId xmlns:p14="http://schemas.microsoft.com/office/powerpoint/2010/main" val="11264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56F4-D5ED-8342-8738-72425F7D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F08A6-CD44-6E42-8AD6-349581CE1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append-only ledger</a:t>
            </a:r>
          </a:p>
          <a:p>
            <a:r>
              <a:rPr lang="en-US" dirty="0"/>
              <a:t>Consensus on peer to peer network</a:t>
            </a:r>
          </a:p>
          <a:p>
            <a:r>
              <a:rPr lang="en-US" dirty="0"/>
              <a:t>Immutable</a:t>
            </a:r>
          </a:p>
          <a:p>
            <a:r>
              <a:rPr lang="en-US" dirty="0"/>
              <a:t>Secure unless the majority are corrupted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0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E4D9-E509-3646-AAFE-F929C0E3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BCD6-33C8-2144-BD2D-0D24D9C6E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9125"/>
          </a:xfrm>
        </p:spPr>
        <p:txBody>
          <a:bodyPr/>
          <a:lstStyle/>
          <a:p>
            <a:r>
              <a:rPr lang="en-US" dirty="0"/>
              <a:t>Collision resistance</a:t>
            </a:r>
          </a:p>
          <a:p>
            <a:r>
              <a:rPr lang="en-US" dirty="0"/>
              <a:t>Preimage resistance(one-way)</a:t>
            </a:r>
          </a:p>
          <a:p>
            <a:r>
              <a:rPr lang="en-US" dirty="0"/>
              <a:t>Easy to compute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BD3E9F-72A3-6D4F-BDB5-B302DAAEC7D8}"/>
              </a:ext>
            </a:extLst>
          </p:cNvPr>
          <p:cNvSpPr txBox="1">
            <a:spLocks/>
          </p:cNvSpPr>
          <p:nvPr/>
        </p:nvSpPr>
        <p:spPr>
          <a:xfrm>
            <a:off x="838200" y="35083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Hash Pointer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DEE02D-1822-2348-BBB7-58F9BFC0015B}"/>
              </a:ext>
            </a:extLst>
          </p:cNvPr>
          <p:cNvSpPr txBox="1">
            <a:spLocks/>
          </p:cNvSpPr>
          <p:nvPr/>
        </p:nvSpPr>
        <p:spPr>
          <a:xfrm>
            <a:off x="838200" y="4968875"/>
            <a:ext cx="10515600" cy="188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Pointer to place information is stored</a:t>
            </a:r>
          </a:p>
          <a:p>
            <a:r>
              <a:rPr lang="en-US" dirty="0"/>
              <a:t>Hash value of the information</a:t>
            </a:r>
          </a:p>
        </p:txBody>
      </p:sp>
    </p:spTree>
    <p:extLst>
      <p:ext uri="{BB962C8B-B14F-4D97-AF65-F5344CB8AC3E}">
        <p14:creationId xmlns:p14="http://schemas.microsoft.com/office/powerpoint/2010/main" val="51067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56F4-D5ED-8342-8738-72425F7D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BA3D3AE-AB4F-3244-9800-C049C5831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97138"/>
              </p:ext>
            </p:extLst>
          </p:nvPr>
        </p:nvGraphicFramePr>
        <p:xfrm>
          <a:off x="838200" y="3131396"/>
          <a:ext cx="1797050" cy="2012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66003440"/>
                    </a:ext>
                  </a:extLst>
                </a:gridCol>
              </a:tblGrid>
              <a:tr h="6062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483328"/>
                  </a:ext>
                </a:extLst>
              </a:tr>
              <a:tr h="1405826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8206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91F3642-890E-0442-9366-8B19641BD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18900"/>
              </p:ext>
            </p:extLst>
          </p:nvPr>
        </p:nvGraphicFramePr>
        <p:xfrm>
          <a:off x="3288030" y="3131396"/>
          <a:ext cx="1797050" cy="2012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66003440"/>
                    </a:ext>
                  </a:extLst>
                </a:gridCol>
              </a:tblGrid>
              <a:tr h="6062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483328"/>
                  </a:ext>
                </a:extLst>
              </a:tr>
              <a:tr h="1405826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8206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F5D027A-CB26-8A42-9366-48E8FC8F1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20435"/>
              </p:ext>
            </p:extLst>
          </p:nvPr>
        </p:nvGraphicFramePr>
        <p:xfrm>
          <a:off x="5737860" y="3131396"/>
          <a:ext cx="1797050" cy="2012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66003440"/>
                    </a:ext>
                  </a:extLst>
                </a:gridCol>
              </a:tblGrid>
              <a:tr h="6062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483328"/>
                  </a:ext>
                </a:extLst>
              </a:tr>
              <a:tr h="1405826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8206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D103C37-411F-694D-B178-0880D242E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67540"/>
              </p:ext>
            </p:extLst>
          </p:nvPr>
        </p:nvGraphicFramePr>
        <p:xfrm>
          <a:off x="8187690" y="3131396"/>
          <a:ext cx="1797050" cy="2012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66003440"/>
                    </a:ext>
                  </a:extLst>
                </a:gridCol>
              </a:tblGrid>
              <a:tr h="6062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483328"/>
                  </a:ext>
                </a:extLst>
              </a:tr>
              <a:tr h="1405826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820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66085A-58DD-F642-8B6E-884A690D6602}"/>
              </a:ext>
            </a:extLst>
          </p:cNvPr>
          <p:cNvSpPr txBox="1"/>
          <p:nvPr/>
        </p:nvSpPr>
        <p:spPr>
          <a:xfrm>
            <a:off x="3392105" y="3192949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H( block 1 )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DD7B4-337B-7743-BDB4-574CF0A84D23}"/>
              </a:ext>
            </a:extLst>
          </p:cNvPr>
          <p:cNvSpPr txBox="1"/>
          <p:nvPr/>
        </p:nvSpPr>
        <p:spPr>
          <a:xfrm>
            <a:off x="971932" y="5246370"/>
            <a:ext cx="152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Block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E301B7-BAB1-F947-946B-73AD494B9551}"/>
              </a:ext>
            </a:extLst>
          </p:cNvPr>
          <p:cNvSpPr txBox="1"/>
          <p:nvPr/>
        </p:nvSpPr>
        <p:spPr>
          <a:xfrm>
            <a:off x="3421761" y="5210833"/>
            <a:ext cx="152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Block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1906C9-A2BE-C749-A827-8FEA9EE7EC11}"/>
              </a:ext>
            </a:extLst>
          </p:cNvPr>
          <p:cNvSpPr txBox="1"/>
          <p:nvPr/>
        </p:nvSpPr>
        <p:spPr>
          <a:xfrm>
            <a:off x="5871591" y="5249495"/>
            <a:ext cx="152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Block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B92DA4-0F7B-324F-88B8-3F0FE96260B0}"/>
              </a:ext>
            </a:extLst>
          </p:cNvPr>
          <p:cNvSpPr txBox="1"/>
          <p:nvPr/>
        </p:nvSpPr>
        <p:spPr>
          <a:xfrm>
            <a:off x="8321421" y="5246370"/>
            <a:ext cx="152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Block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37265E-A1B1-5146-BEAF-F441BF890ED8}"/>
              </a:ext>
            </a:extLst>
          </p:cNvPr>
          <p:cNvSpPr txBox="1"/>
          <p:nvPr/>
        </p:nvSpPr>
        <p:spPr>
          <a:xfrm>
            <a:off x="8291765" y="3192949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H( block 3 )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18AA4C-8DDD-934D-99F6-41030B73003B}"/>
              </a:ext>
            </a:extLst>
          </p:cNvPr>
          <p:cNvSpPr txBox="1"/>
          <p:nvPr/>
        </p:nvSpPr>
        <p:spPr>
          <a:xfrm>
            <a:off x="5836634" y="3192949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H( block 2 )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13C21D-064C-204E-80D6-0D6550EB03EA}"/>
              </a:ext>
            </a:extLst>
          </p:cNvPr>
          <p:cNvSpPr txBox="1"/>
          <p:nvPr/>
        </p:nvSpPr>
        <p:spPr>
          <a:xfrm>
            <a:off x="1217993" y="3192949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00...00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9C07D9B-9DD4-AA4C-AF11-DCAC990CE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949972"/>
              </p:ext>
            </p:extLst>
          </p:nvPr>
        </p:nvGraphicFramePr>
        <p:xfrm>
          <a:off x="10637520" y="3131396"/>
          <a:ext cx="914400" cy="2012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66003440"/>
                    </a:ext>
                  </a:extLst>
                </a:gridCol>
              </a:tblGrid>
              <a:tr h="6062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483328"/>
                  </a:ext>
                </a:extLst>
              </a:tr>
              <a:tr h="1405826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82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21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EF47-E94E-8740-9285-012B9077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406AC-2A32-B54A-809E-02460186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Byzantine Fault Tolerance</a:t>
            </a:r>
          </a:p>
          <a:p>
            <a:r>
              <a:rPr lang="en-US" dirty="0"/>
              <a:t>Consistency</a:t>
            </a:r>
          </a:p>
          <a:p>
            <a:r>
              <a:rPr lang="en-US" dirty="0"/>
              <a:t>future self-consistence</a:t>
            </a:r>
          </a:p>
          <a:p>
            <a:r>
              <a:rPr lang="en-US" dirty="0"/>
              <a:t>g-chain-growth</a:t>
            </a:r>
          </a:p>
          <a:p>
            <a:r>
              <a:rPr lang="el-GR" dirty="0"/>
              <a:t>μ-</a:t>
            </a:r>
            <a:r>
              <a:rPr lang="en-US" dirty="0"/>
              <a:t>chain quality </a:t>
            </a:r>
          </a:p>
        </p:txBody>
      </p:sp>
    </p:spTree>
    <p:extLst>
      <p:ext uri="{BB962C8B-B14F-4D97-AF65-F5344CB8AC3E}">
        <p14:creationId xmlns:p14="http://schemas.microsoft.com/office/powerpoint/2010/main" val="264050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902C-12C7-F34E-A5CB-4DCF6A24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Summarizing video</a:t>
            </a:r>
            <a:br>
              <a:rPr lang="en-US" dirty="0"/>
            </a:br>
            <a:r>
              <a:rPr lang="en-US" dirty="0">
                <a:hlinkClick r:id="rId3"/>
              </a:rPr>
              <a:t>https://youtu.be/3xGLc-zz9cA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0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B4C7-8198-E249-8939-795E14BDBC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C0CF4-F051-8745-AA7B-2FDD5F7FD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youtu.be/3xGLc-zz9cA">
            <a:extLst>
              <a:ext uri="{FF2B5EF4-FFF2-40B4-BE49-F238E27FC236}">
                <a16:creationId xmlns:a16="http://schemas.microsoft.com/office/drawing/2014/main" id="{E168D293-B7CA-EA46-81DE-BF348F82BB6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1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0CDDF-540D-4D40-BECF-BA646CFA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4ED9-B577-2145-9C69-E91C3388C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node whose behavior is defined by code</a:t>
            </a:r>
          </a:p>
          <a:p>
            <a:r>
              <a:rPr lang="en-US" dirty="0"/>
              <a:t>Contents are visible to everyone</a:t>
            </a:r>
          </a:p>
          <a:p>
            <a:r>
              <a:rPr lang="en-US" dirty="0"/>
              <a:t>Code is law</a:t>
            </a:r>
          </a:p>
          <a:p>
            <a:r>
              <a:rPr lang="en-US" dirty="0"/>
              <a:t>No trusted third party</a:t>
            </a:r>
          </a:p>
          <a:p>
            <a:r>
              <a:rPr lang="en-US" dirty="0"/>
              <a:t>Self-executable</a:t>
            </a:r>
          </a:p>
        </p:txBody>
      </p:sp>
    </p:spTree>
    <p:extLst>
      <p:ext uri="{BB962C8B-B14F-4D97-AF65-F5344CB8AC3E}">
        <p14:creationId xmlns:p14="http://schemas.microsoft.com/office/powerpoint/2010/main" val="196358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220</Words>
  <Application>Microsoft Macintosh PowerPoint</Application>
  <PresentationFormat>Widescreen</PresentationFormat>
  <Paragraphs>80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Using Blockchain to Manage CA Certificates</vt:lpstr>
      <vt:lpstr>Content</vt:lpstr>
      <vt:lpstr>Blockchain</vt:lpstr>
      <vt:lpstr>Hash Functions</vt:lpstr>
      <vt:lpstr>Blockchain</vt:lpstr>
      <vt:lpstr>Blockchain Consensus</vt:lpstr>
      <vt:lpstr>Summarizing video https://youtu.be/3xGLc-zz9cA</vt:lpstr>
      <vt:lpstr>PowerPoint Presentation</vt:lpstr>
      <vt:lpstr>Smart contract</vt:lpstr>
      <vt:lpstr>Smart contract</vt:lpstr>
      <vt:lpstr>Summarizing video https://youtu.be/Z_Dx7NkniQI</vt:lpstr>
      <vt:lpstr>PowerPoint Presentation</vt:lpstr>
      <vt:lpstr>VirtualBox</vt:lpstr>
      <vt:lpstr>Lab material</vt:lpstr>
      <vt:lpstr>When a CA is compromised…</vt:lpstr>
      <vt:lpstr>Steps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Blockchain to Manage CA Certificates</dc:title>
  <dc:creator>Yu-Tsern Jou</dc:creator>
  <cp:lastModifiedBy>Yu-Tsern Jou</cp:lastModifiedBy>
  <cp:revision>14</cp:revision>
  <dcterms:created xsi:type="dcterms:W3CDTF">2018-06-05T04:42:11Z</dcterms:created>
  <dcterms:modified xsi:type="dcterms:W3CDTF">2018-06-05T21:09:12Z</dcterms:modified>
</cp:coreProperties>
</file>