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61" r:id="rId5"/>
    <p:sldId id="284" r:id="rId6"/>
    <p:sldId id="282" r:id="rId7"/>
    <p:sldId id="286" r:id="rId8"/>
    <p:sldId id="263" r:id="rId9"/>
    <p:sldId id="283" r:id="rId10"/>
    <p:sldId id="265" r:id="rId11"/>
    <p:sldId id="271" r:id="rId12"/>
    <p:sldId id="281" r:id="rId13"/>
    <p:sldId id="272" r:id="rId14"/>
    <p:sldId id="273" r:id="rId15"/>
    <p:sldId id="290" r:id="rId16"/>
    <p:sldId id="274" r:id="rId17"/>
    <p:sldId id="287" r:id="rId18"/>
    <p:sldId id="292" r:id="rId19"/>
    <p:sldId id="293" r:id="rId20"/>
    <p:sldId id="294" r:id="rId21"/>
    <p:sldId id="295" r:id="rId22"/>
    <p:sldId id="296" r:id="rId23"/>
    <p:sldId id="291" r:id="rId24"/>
    <p:sldId id="288" r:id="rId25"/>
    <p:sldId id="278" r:id="rId26"/>
    <p:sldId id="27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836"/>
  </p:normalViewPr>
  <p:slideViewPr>
    <p:cSldViewPr snapToGrid="0" snapToObjects="1">
      <p:cViewPr varScale="1">
        <p:scale>
          <a:sx n="78" d="100"/>
          <a:sy n="7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9F881-C657-1A45-8053-863EF2D0068D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7F396-77F4-E649-8180-0AF845AA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7F396-77F4-E649-8180-0AF845AAE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key sizes are provided in bits. These are the minimal sizes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security.TDEA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(Triple Data Encryption Algorithm) and AES are specified in [10].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(A):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Digital signatures and hash-only applications.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(B):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HMAC, Key Derivation Functions and Random Number Generation.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security strength for key derivation assumes that the shared secret contains sufficient entropy to support the desired security strength. Same remark applies to the security strength for random number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generation.It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always acceptable to use a hash function with a higher estimated maximum security strength. When selecting a block cipher cryptographic algorithm (e.g. AES or TDEA), the block size may also be a factor that should be considered. More information on this issue is provided in SP800-38.(*) The assessment of at least 80 bits of security for 2TDEA is based on the assumption that an attacker has no more than 2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matched plaintext and ciphertext blocks.(**) SHA-1 has been demonstrated to provide less than 80 bits of security for digital signatures, which require collision resistance. In 2016, the security strength against digital signature collisions remains a subject of speculation.© 2018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BlueKrypt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www.bluekrypt.com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Version 30.4 - February 23 2017 [1] Recommendation for Key Management, Special Publication 800-57 Part 1 Rev. 4, NIST, 01/2016.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 Approved algorithms for block ciphers, NIST.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7F396-77F4-E649-8180-0AF845AAE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7F396-77F4-E649-8180-0AF845AAE5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7F396-77F4-E649-8180-0AF845AAE5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379-90C2-AF43-B170-3324C43F9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F19D9-011A-0B4E-B080-33FC2488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8EC6-155A-D042-941B-252CAF76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79DD-0D38-D047-93DA-38B3A2C2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267F-292F-7142-803C-41089294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DCDB-B447-924F-86BB-FD2AE724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2EBAB-19A1-A94A-9A28-6E2F0FBA0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4A03-75DC-E94D-9400-0164CA5A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AA42-A2B3-0B4F-96CF-50DADF23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81E5-9A3C-A04E-A0CA-B2FD1142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53D9-7E45-7749-B782-71ABD13C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9833D-4391-F145-903C-F40992E7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9D77-B0DC-794B-B926-9D65FB1F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6FA-3968-454B-BEB7-4F2A1890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2426-2C2E-2C44-8082-D72FCF10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ECC3-298E-2D4C-975F-7B8FDD23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AEB2-EF05-5F49-8845-5F45E8A7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9205-9743-5944-8E8D-69AC357E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302A-378E-6B49-A462-50D7A4A8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2B91-617F-9642-8445-CC4FD47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04DE-9C17-4444-A2EF-EE881612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F7E-1218-C24B-BBA9-011132FD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C6F8-57E3-5246-9DB8-0E681817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843E-99C4-934A-B508-FD6E0DF1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C78F-FFD3-0148-B5AD-070115FD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28B-B73B-034F-ADD4-467503A3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F196-2AF9-7F4A-AA2A-02AF7FBC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AE45-818C-2D4E-BB4C-CFFBA8F4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445AF-2E5A-794E-B02B-9FB544AF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CC2C4-7D80-4044-A09F-38E8E762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21160-5297-6543-8686-05D62DB3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3945-C120-BF4E-88C3-DA582D16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4B3C-30DB-4F46-A9B0-B5301772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792E5-E88D-F74C-AD8A-909923AE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77901-27AF-F846-84FD-F04D16AB3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336B8-3DFE-174C-AA99-311179C6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2D43F-6AF6-344B-937A-A5F11936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1C5BA-CDDB-E241-8CF5-A32161AD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EF03E-488E-C14B-B009-3431DB0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2F27-4C41-724E-9F71-13FAF65F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F970-9738-1442-88F7-176DF8D8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5BD9-28A2-E743-8705-C0736771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B0609-2B8C-0F49-A723-B99A9368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7AF38-8106-204A-A802-5A572BB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2974F-BA00-BA44-B2EA-287A7FD3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7BC8B-C14D-1C42-9512-AE328E7A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ABC-F926-0342-8255-948B6C3B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7552-40A5-6143-9613-C9BE0C26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F1F7-E764-C549-90EA-3990BD04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3531-A1E5-594F-9C4B-BB93034C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E7207-1AA6-3242-8F5C-EFADD330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291A-F7ED-1144-8366-988BD5D6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F39A-5C64-AB46-8DA5-427C4CDD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3BFDB-E040-5D42-85A5-2524B9BFC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79BC-D3BB-0644-96D9-E0EBD5B7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18D4-94A8-8C4C-9DE5-97896F9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5349-1D20-0647-8AE6-18B082B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A3588-DCD3-F845-8860-B79E5AE7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F6B22-A1C5-2742-B9EC-E21DE04C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11F9-3D3A-EC4B-A92F-D4EFC9F3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5695-A033-7049-A7BE-F8430DB8A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52E1-41B7-D44F-A8C2-8AFA04DA1F2F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DCAA-C296-9D47-B1C8-925DAE27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A5EE-E20A-9048-8AAA-D13AA9E60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BB0F-93FE-334C-9E2F-75375776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svg"/><Relationship Id="rId5" Type="http://schemas.openxmlformats.org/officeDocument/2006/relationships/image" Target="../media/image4.sv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60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61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62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63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jhu.edu/" TargetMode="External"/><Relationship Id="rId3" Type="http://schemas.openxmlformats.org/officeDocument/2006/relationships/image" Target="../media/image65.svg"/><Relationship Id="rId7" Type="http://schemas.openxmlformats.org/officeDocument/2006/relationships/image" Target="../media/image69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svg"/><Relationship Id="rId10" Type="http://schemas.openxmlformats.org/officeDocument/2006/relationships/image" Target="../media/image71.sv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.svg"/><Relationship Id="rId7" Type="http://schemas.openxmlformats.org/officeDocument/2006/relationships/image" Target="../media/image7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svg"/><Relationship Id="rId5" Type="http://schemas.openxmlformats.org/officeDocument/2006/relationships/image" Target="../media/image73.svg"/><Relationship Id="rId10" Type="http://schemas.openxmlformats.org/officeDocument/2006/relationships/image" Target="../media/image76.png"/><Relationship Id="rId4" Type="http://schemas.openxmlformats.org/officeDocument/2006/relationships/image" Target="../media/image72.png"/><Relationship Id="rId9" Type="http://schemas.openxmlformats.org/officeDocument/2006/relationships/image" Target="../media/image67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B4-7C51-1645-BCC7-D44C7AD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7888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714B-18E6-8D4D-82B9-B53C5A9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Complexity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B0E036-53C2-1F40-945C-5B8B3102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0472" y="1825625"/>
            <a:ext cx="6771055" cy="4351338"/>
          </a:xfrm>
        </p:spPr>
      </p:pic>
    </p:spTree>
    <p:extLst>
      <p:ext uri="{BB962C8B-B14F-4D97-AF65-F5344CB8AC3E}">
        <p14:creationId xmlns:p14="http://schemas.microsoft.com/office/powerpoint/2010/main" val="200624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Protocols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29" y="1833577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872" y="1833577"/>
            <a:ext cx="2743200" cy="2743200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95382F17-C74D-6343-A2A0-FE3394E97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3965" y="4323865"/>
            <a:ext cx="914400" cy="914400"/>
          </a:xfrm>
          <a:prstGeom prst="rect">
            <a:avLst/>
          </a:prstGeom>
        </p:spPr>
      </p:pic>
      <p:sp>
        <p:nvSpPr>
          <p:cNvPr id="3" name="U-Turn Arrow 2">
            <a:extLst>
              <a:ext uri="{FF2B5EF4-FFF2-40B4-BE49-F238E27FC236}">
                <a16:creationId xmlns:a16="http://schemas.microsoft.com/office/drawing/2014/main" id="{D447F122-170D-204B-A9DB-44218E3CBA30}"/>
              </a:ext>
            </a:extLst>
          </p:cNvPr>
          <p:cNvSpPr/>
          <p:nvPr/>
        </p:nvSpPr>
        <p:spPr>
          <a:xfrm flipV="1">
            <a:off x="2286000" y="4815581"/>
            <a:ext cx="7707086" cy="380334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7B2450AA-F7B0-1D4B-B325-38CBC5E568B6}"/>
              </a:ext>
            </a:extLst>
          </p:cNvPr>
          <p:cNvSpPr/>
          <p:nvPr/>
        </p:nvSpPr>
        <p:spPr>
          <a:xfrm flipH="1" flipV="1">
            <a:off x="2286000" y="5658877"/>
            <a:ext cx="7707086" cy="38033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47777-2A8E-204A-99BB-03D0C9EC3D05}"/>
              </a:ext>
            </a:extLst>
          </p:cNvPr>
          <p:cNvSpPr txBox="1"/>
          <p:nvPr/>
        </p:nvSpPr>
        <p:spPr>
          <a:xfrm>
            <a:off x="4082148" y="4457900"/>
            <a:ext cx="3273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 will use the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D0BDF-C846-1B43-AD36-5544F4823786}"/>
              </a:ext>
            </a:extLst>
          </p:cNvPr>
          <p:cNvSpPr txBox="1"/>
          <p:nvPr/>
        </p:nvSpPr>
        <p:spPr>
          <a:xfrm>
            <a:off x="5789126" y="537469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9822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Protocols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29" y="1833577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872" y="1833577"/>
            <a:ext cx="2743200" cy="2743200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95382F17-C74D-6343-A2A0-FE3394E97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0999" y="4325723"/>
            <a:ext cx="914400" cy="914400"/>
          </a:xfrm>
          <a:prstGeom prst="rect">
            <a:avLst/>
          </a:prstGeom>
        </p:spPr>
      </p:pic>
      <p:sp>
        <p:nvSpPr>
          <p:cNvPr id="3" name="U-Turn Arrow 2">
            <a:extLst>
              <a:ext uri="{FF2B5EF4-FFF2-40B4-BE49-F238E27FC236}">
                <a16:creationId xmlns:a16="http://schemas.microsoft.com/office/drawing/2014/main" id="{D447F122-170D-204B-A9DB-44218E3CBA30}"/>
              </a:ext>
            </a:extLst>
          </p:cNvPr>
          <p:cNvSpPr/>
          <p:nvPr/>
        </p:nvSpPr>
        <p:spPr>
          <a:xfrm flipV="1">
            <a:off x="2286000" y="4815581"/>
            <a:ext cx="7707086" cy="380334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86CDA-2A1D-074A-BE31-8C5E13A62570}"/>
              </a:ext>
            </a:extLst>
          </p:cNvPr>
          <p:cNvSpPr txBox="1"/>
          <p:nvPr/>
        </p:nvSpPr>
        <p:spPr>
          <a:xfrm>
            <a:off x="4823857" y="442973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Enc</a:t>
            </a:r>
            <a:r>
              <a:rPr lang="en-US" sz="3600" baseline="-25000" dirty="0" err="1">
                <a:solidFill>
                  <a:schemeClr val="accent1"/>
                </a:solidFill>
              </a:rPr>
              <a:t>pkA</a:t>
            </a:r>
            <a:r>
              <a:rPr lang="en-US" sz="3600" dirty="0">
                <a:solidFill>
                  <a:schemeClr val="accent1"/>
                </a:solidFill>
              </a:rPr>
              <a:t>(        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9DABE-69C5-9E42-81AB-F5AFBDA5DCD5}"/>
              </a:ext>
            </a:extLst>
          </p:cNvPr>
          <p:cNvSpPr txBox="1"/>
          <p:nvPr/>
        </p:nvSpPr>
        <p:spPr>
          <a:xfrm>
            <a:off x="7070271" y="3347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4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29" y="1833577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872" y="1833577"/>
            <a:ext cx="2743200" cy="2743200"/>
          </a:xfrm>
          <a:prstGeom prst="rect">
            <a:avLst/>
          </a:prstGeom>
        </p:spPr>
      </p:pic>
      <p:sp>
        <p:nvSpPr>
          <p:cNvPr id="3" name="U-Turn Arrow 2">
            <a:extLst>
              <a:ext uri="{FF2B5EF4-FFF2-40B4-BE49-F238E27FC236}">
                <a16:creationId xmlns:a16="http://schemas.microsoft.com/office/drawing/2014/main" id="{D447F122-170D-204B-A9DB-44218E3CBA30}"/>
              </a:ext>
            </a:extLst>
          </p:cNvPr>
          <p:cNvSpPr/>
          <p:nvPr/>
        </p:nvSpPr>
        <p:spPr>
          <a:xfrm flipV="1">
            <a:off x="2286000" y="4815581"/>
            <a:ext cx="7707086" cy="380334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c 11" descr="Walk">
            <a:extLst>
              <a:ext uri="{FF2B5EF4-FFF2-40B4-BE49-F238E27FC236}">
                <a16:creationId xmlns:a16="http://schemas.microsoft.com/office/drawing/2014/main" id="{F11021F6-4386-4443-AFD1-A594E5E79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398" y="4097124"/>
            <a:ext cx="2743200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B394F-1A48-3649-8058-9087A8A4E5B8}"/>
              </a:ext>
            </a:extLst>
          </p:cNvPr>
          <p:cNvSpPr txBox="1"/>
          <p:nvPr/>
        </p:nvSpPr>
        <p:spPr>
          <a:xfrm>
            <a:off x="3017462" y="4478472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Enc</a:t>
            </a:r>
            <a:r>
              <a:rPr lang="en-US" sz="3600" baseline="-25000" dirty="0" err="1">
                <a:solidFill>
                  <a:schemeClr val="accent1"/>
                </a:solidFill>
              </a:rPr>
              <a:t>pkC</a:t>
            </a:r>
            <a:r>
              <a:rPr lang="en-US" sz="3600" dirty="0">
                <a:solidFill>
                  <a:schemeClr val="accent1"/>
                </a:solidFill>
              </a:rPr>
              <a:t>(        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5B798-01CC-F945-A9D9-D136E5259B21}"/>
              </a:ext>
            </a:extLst>
          </p:cNvPr>
          <p:cNvSpPr txBox="1"/>
          <p:nvPr/>
        </p:nvSpPr>
        <p:spPr>
          <a:xfrm>
            <a:off x="6999382" y="4492415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Enc</a:t>
            </a:r>
            <a:r>
              <a:rPr lang="en-US" sz="3600" baseline="-25000" dirty="0" err="1">
                <a:solidFill>
                  <a:schemeClr val="accent1"/>
                </a:solidFill>
              </a:rPr>
              <a:t>pkA</a:t>
            </a:r>
            <a:r>
              <a:rPr lang="en-US" sz="3600" dirty="0">
                <a:solidFill>
                  <a:schemeClr val="accent1"/>
                </a:solidFill>
              </a:rPr>
              <a:t>(         )</a:t>
            </a:r>
          </a:p>
        </p:txBody>
      </p:sp>
      <p:pic>
        <p:nvPicPr>
          <p:cNvPr id="20" name="Graphic 19" descr="Key">
            <a:extLst>
              <a:ext uri="{FF2B5EF4-FFF2-40B4-BE49-F238E27FC236}">
                <a16:creationId xmlns:a16="http://schemas.microsoft.com/office/drawing/2014/main" id="{9E7F72B0-6E6C-BB47-B58D-87BEF0D9F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7877" y="4376081"/>
            <a:ext cx="914400" cy="914400"/>
          </a:xfrm>
          <a:prstGeom prst="rect">
            <a:avLst/>
          </a:prstGeom>
        </p:spPr>
      </p:pic>
      <p:pic>
        <p:nvPicPr>
          <p:cNvPr id="22" name="Graphic 21" descr="Key">
            <a:extLst>
              <a:ext uri="{FF2B5EF4-FFF2-40B4-BE49-F238E27FC236}">
                <a16:creationId xmlns:a16="http://schemas.microsoft.com/office/drawing/2014/main" id="{4DE9FDFC-2D02-B748-B35B-6FD9B0E6D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1089" y="4376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29" y="1833577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872" y="1833577"/>
            <a:ext cx="2743200" cy="2743200"/>
          </a:xfrm>
          <a:prstGeom prst="rect">
            <a:avLst/>
          </a:prstGeom>
        </p:spPr>
      </p:pic>
      <p:sp>
        <p:nvSpPr>
          <p:cNvPr id="3" name="U-Turn Arrow 2">
            <a:extLst>
              <a:ext uri="{FF2B5EF4-FFF2-40B4-BE49-F238E27FC236}">
                <a16:creationId xmlns:a16="http://schemas.microsoft.com/office/drawing/2014/main" id="{D447F122-170D-204B-A9DB-44218E3CBA30}"/>
              </a:ext>
            </a:extLst>
          </p:cNvPr>
          <p:cNvSpPr/>
          <p:nvPr/>
        </p:nvSpPr>
        <p:spPr>
          <a:xfrm flipV="1">
            <a:off x="2286000" y="4815581"/>
            <a:ext cx="7707086" cy="380334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7B2450AA-F7B0-1D4B-B325-38CBC5E568B6}"/>
              </a:ext>
            </a:extLst>
          </p:cNvPr>
          <p:cNvSpPr/>
          <p:nvPr/>
        </p:nvSpPr>
        <p:spPr>
          <a:xfrm flipH="1" flipV="1">
            <a:off x="2286000" y="5789509"/>
            <a:ext cx="7707086" cy="38033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AE98318F-F752-8A47-B8F6-E7D14218E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0385" y="521565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2B800-F16B-3A42-AAB9-96DB7DE19A1A}"/>
              </a:ext>
            </a:extLst>
          </p:cNvPr>
          <p:cNvSpPr txBox="1"/>
          <p:nvPr/>
        </p:nvSpPr>
        <p:spPr>
          <a:xfrm>
            <a:off x="2380432" y="4492415"/>
            <a:ext cx="743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Give me your Public key and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0C302-B188-944D-894F-31D5412F920D}"/>
              </a:ext>
            </a:extLst>
          </p:cNvPr>
          <p:cNvSpPr txBox="1"/>
          <p:nvPr/>
        </p:nvSpPr>
        <p:spPr>
          <a:xfrm>
            <a:off x="3418487" y="5459217"/>
            <a:ext cx="596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is the certificate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144266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785" y="2470391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3009" y="2470391"/>
            <a:ext cx="2743200" cy="2743200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33F37D2F-F665-E74E-A73E-7D34315AAC6D}"/>
              </a:ext>
            </a:extLst>
          </p:cNvPr>
          <p:cNvSpPr/>
          <p:nvPr/>
        </p:nvSpPr>
        <p:spPr>
          <a:xfrm>
            <a:off x="2761488" y="2194560"/>
            <a:ext cx="667512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D70465-EF90-D943-B41F-3229A0B57944}"/>
              </a:ext>
            </a:extLst>
          </p:cNvPr>
          <p:cNvSpPr/>
          <p:nvPr/>
        </p:nvSpPr>
        <p:spPr>
          <a:xfrm flipH="1">
            <a:off x="2758440" y="2926080"/>
            <a:ext cx="6675120" cy="18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22CC9-7FD4-8E49-B2AE-85ED2838985E}"/>
              </a:ext>
            </a:extLst>
          </p:cNvPr>
          <p:cNvSpPr txBox="1"/>
          <p:nvPr/>
        </p:nvSpPr>
        <p:spPr>
          <a:xfrm>
            <a:off x="3776472" y="1645920"/>
            <a:ext cx="463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client hello, crypto 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B5973-9F3B-4143-93C7-6F3E12E68520}"/>
              </a:ext>
            </a:extLst>
          </p:cNvPr>
          <p:cNvSpPr txBox="1"/>
          <p:nvPr/>
        </p:nvSpPr>
        <p:spPr>
          <a:xfrm>
            <a:off x="2695906" y="2377440"/>
            <a:ext cx="676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server hello, </a:t>
            </a:r>
            <a:r>
              <a:rPr lang="en-US" sz="3600" dirty="0" err="1">
                <a:solidFill>
                  <a:srgbClr val="C00000"/>
                </a:solidFill>
              </a:rPr>
              <a:t>ciphersuite</a:t>
            </a:r>
            <a:r>
              <a:rPr lang="en-US" sz="3600" dirty="0">
                <a:solidFill>
                  <a:srgbClr val="C00000"/>
                </a:solidFill>
              </a:rPr>
              <a:t>, certificate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F6B1681-2029-6846-A048-84C43A218081}"/>
              </a:ext>
            </a:extLst>
          </p:cNvPr>
          <p:cNvSpPr/>
          <p:nvPr/>
        </p:nvSpPr>
        <p:spPr>
          <a:xfrm>
            <a:off x="2788216" y="3657600"/>
            <a:ext cx="667512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BD86D-64E4-7B4A-9D92-050D32B965C4}"/>
              </a:ext>
            </a:extLst>
          </p:cNvPr>
          <p:cNvSpPr txBox="1"/>
          <p:nvPr/>
        </p:nvSpPr>
        <p:spPr>
          <a:xfrm>
            <a:off x="3783701" y="3108960"/>
            <a:ext cx="462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Enc</a:t>
            </a:r>
            <a:r>
              <a:rPr lang="en-US" sz="3600" baseline="-25000" dirty="0" err="1">
                <a:solidFill>
                  <a:srgbClr val="0070C0"/>
                </a:solidFill>
              </a:rPr>
              <a:t>pkA</a:t>
            </a:r>
            <a:r>
              <a:rPr lang="en-US" sz="3600" dirty="0">
                <a:solidFill>
                  <a:srgbClr val="0070C0"/>
                </a:solidFill>
              </a:rPr>
              <a:t>(</a:t>
            </a:r>
            <a:r>
              <a:rPr lang="en-US" sz="3600" dirty="0" err="1">
                <a:solidFill>
                  <a:srgbClr val="0070C0"/>
                </a:solidFill>
              </a:rPr>
              <a:t>pre_master_key</a:t>
            </a:r>
            <a:r>
              <a:rPr lang="en-US" sz="3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30186FC-5D6F-554F-ABE5-68DA91CE82CC}"/>
              </a:ext>
            </a:extLst>
          </p:cNvPr>
          <p:cNvSpPr/>
          <p:nvPr/>
        </p:nvSpPr>
        <p:spPr>
          <a:xfrm>
            <a:off x="2788216" y="4389120"/>
            <a:ext cx="667512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F3EC9-08A5-F54C-B1C0-B0997B599279}"/>
              </a:ext>
            </a:extLst>
          </p:cNvPr>
          <p:cNvSpPr txBox="1"/>
          <p:nvPr/>
        </p:nvSpPr>
        <p:spPr>
          <a:xfrm>
            <a:off x="4667307" y="3840480"/>
            <a:ext cx="285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Client finished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A43308B-5765-7D48-B11C-5949D3F96D61}"/>
              </a:ext>
            </a:extLst>
          </p:cNvPr>
          <p:cNvSpPr/>
          <p:nvPr/>
        </p:nvSpPr>
        <p:spPr>
          <a:xfrm flipH="1">
            <a:off x="2742060" y="5120640"/>
            <a:ext cx="6675120" cy="182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5F3AD-A6AC-3346-9B0C-C8095DA343F7}"/>
              </a:ext>
            </a:extLst>
          </p:cNvPr>
          <p:cNvSpPr txBox="1"/>
          <p:nvPr/>
        </p:nvSpPr>
        <p:spPr>
          <a:xfrm>
            <a:off x="4591168" y="4572000"/>
            <a:ext cx="297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Server finished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E6BC8-C1F1-B740-9BBF-195DB6050EBB}"/>
              </a:ext>
            </a:extLst>
          </p:cNvPr>
          <p:cNvSpPr txBox="1"/>
          <p:nvPr/>
        </p:nvSpPr>
        <p:spPr>
          <a:xfrm>
            <a:off x="4294424" y="5303520"/>
            <a:ext cx="367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Exchange message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6BA56EBA-F105-F446-9F31-059462D125DC}"/>
              </a:ext>
            </a:extLst>
          </p:cNvPr>
          <p:cNvSpPr/>
          <p:nvPr/>
        </p:nvSpPr>
        <p:spPr>
          <a:xfrm>
            <a:off x="2758440" y="5852159"/>
            <a:ext cx="6675120" cy="18288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588D5F-5567-B64D-94FD-C5D409ED3FA9}"/>
              </a:ext>
            </a:extLst>
          </p:cNvPr>
          <p:cNvGrpSpPr/>
          <p:nvPr/>
        </p:nvGrpSpPr>
        <p:grpSpPr>
          <a:xfrm>
            <a:off x="1462773" y="1828800"/>
            <a:ext cx="9266454" cy="5030494"/>
            <a:chOff x="838200" y="1828800"/>
            <a:chExt cx="9266454" cy="5030494"/>
          </a:xfrm>
        </p:grpSpPr>
        <p:pic>
          <p:nvPicPr>
            <p:cNvPr id="6" name="Graphic 5" descr="Bank">
              <a:extLst>
                <a:ext uri="{FF2B5EF4-FFF2-40B4-BE49-F238E27FC236}">
                  <a16:creationId xmlns:a16="http://schemas.microsoft.com/office/drawing/2014/main" id="{FA72E71A-5765-7344-A396-4FA7E1C6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0219" y="1828800"/>
              <a:ext cx="1828800" cy="1828800"/>
            </a:xfrm>
            <a:prstGeom prst="rect">
              <a:avLst/>
            </a:prstGeom>
          </p:spPr>
        </p:pic>
        <p:pic>
          <p:nvPicPr>
            <p:cNvPr id="8" name="Graphic 7" descr="Schoolhouse">
              <a:extLst>
                <a:ext uri="{FF2B5EF4-FFF2-40B4-BE49-F238E27FC236}">
                  <a16:creationId xmlns:a16="http://schemas.microsoft.com/office/drawing/2014/main" id="{32C13C23-B58B-5649-A10E-A0C71F0BC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991" y="3853537"/>
              <a:ext cx="1371600" cy="1371600"/>
            </a:xfrm>
            <a:prstGeom prst="rect">
              <a:avLst/>
            </a:prstGeom>
          </p:spPr>
        </p:pic>
        <p:pic>
          <p:nvPicPr>
            <p:cNvPr id="19" name="Graphic 18" descr="Schoolhouse">
              <a:extLst>
                <a:ext uri="{FF2B5EF4-FFF2-40B4-BE49-F238E27FC236}">
                  <a16:creationId xmlns:a16="http://schemas.microsoft.com/office/drawing/2014/main" id="{BEED355E-8198-544B-84B3-2B6FB8A7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8819" y="3853537"/>
              <a:ext cx="1371600" cy="1371600"/>
            </a:xfrm>
            <a:prstGeom prst="rect">
              <a:avLst/>
            </a:prstGeom>
          </p:spPr>
        </p:pic>
        <p:pic>
          <p:nvPicPr>
            <p:cNvPr id="20" name="Graphic 19" descr="Schoolhouse">
              <a:extLst>
                <a:ext uri="{FF2B5EF4-FFF2-40B4-BE49-F238E27FC236}">
                  <a16:creationId xmlns:a16="http://schemas.microsoft.com/office/drawing/2014/main" id="{A9716DAE-0380-764B-A481-CB576EBF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0647" y="3853537"/>
              <a:ext cx="1371600" cy="13716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BE4CC6-1BA0-E34B-90F2-0DD3AB9B0556}"/>
                </a:ext>
              </a:extLst>
            </p:cNvPr>
            <p:cNvGrpSpPr/>
            <p:nvPr/>
          </p:nvGrpSpPr>
          <p:grpSpPr>
            <a:xfrm>
              <a:off x="838200" y="5421074"/>
              <a:ext cx="1649182" cy="914400"/>
              <a:chOff x="718470" y="4996531"/>
              <a:chExt cx="1649182" cy="914400"/>
            </a:xfrm>
          </p:grpSpPr>
          <p:pic>
            <p:nvPicPr>
              <p:cNvPr id="12" name="Graphic 11" descr="Store">
                <a:extLst>
                  <a:ext uri="{FF2B5EF4-FFF2-40B4-BE49-F238E27FC236}">
                    <a16:creationId xmlns:a16="http://schemas.microsoft.com/office/drawing/2014/main" id="{7E9C064A-0C3B-FD4D-B017-18D6393D9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8470" y="499653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Store">
                <a:extLst>
                  <a:ext uri="{FF2B5EF4-FFF2-40B4-BE49-F238E27FC236}">
                    <a16:creationId xmlns:a16="http://schemas.microsoft.com/office/drawing/2014/main" id="{49CF0932-DB3E-F847-BA0E-FBEA9CE2E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252" y="49965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2" name="Graphic 21" descr="Store">
              <a:extLst>
                <a:ext uri="{FF2B5EF4-FFF2-40B4-BE49-F238E27FC236}">
                  <a16:creationId xmlns:a16="http://schemas.microsoft.com/office/drawing/2014/main" id="{33BA4DAA-8170-EC4D-8F4B-092764B4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93522" y="5421074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tore">
              <a:extLst>
                <a:ext uri="{FF2B5EF4-FFF2-40B4-BE49-F238E27FC236}">
                  <a16:creationId xmlns:a16="http://schemas.microsoft.com/office/drawing/2014/main" id="{691B4377-B7A8-944F-9BB1-1573D086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17419" y="5421074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Store">
              <a:extLst>
                <a:ext uri="{FF2B5EF4-FFF2-40B4-BE49-F238E27FC236}">
                  <a16:creationId xmlns:a16="http://schemas.microsoft.com/office/drawing/2014/main" id="{461CD466-2BDE-5D44-8173-50B37299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52201" y="5421074"/>
              <a:ext cx="914400" cy="9144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5F38F7-1D4E-AE4A-AF04-86E86DF19E1A}"/>
                </a:ext>
              </a:extLst>
            </p:cNvPr>
            <p:cNvGrpSpPr/>
            <p:nvPr/>
          </p:nvGrpSpPr>
          <p:grpSpPr>
            <a:xfrm>
              <a:off x="5061856" y="5421074"/>
              <a:ext cx="1649182" cy="914400"/>
              <a:chOff x="718470" y="4996531"/>
              <a:chExt cx="1649182" cy="914400"/>
            </a:xfrm>
          </p:grpSpPr>
          <p:pic>
            <p:nvPicPr>
              <p:cNvPr id="31" name="Graphic 30" descr="Store">
                <a:extLst>
                  <a:ext uri="{FF2B5EF4-FFF2-40B4-BE49-F238E27FC236}">
                    <a16:creationId xmlns:a16="http://schemas.microsoft.com/office/drawing/2014/main" id="{003F4BCC-BA1E-704E-9992-8D5599F72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8470" y="499653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tore">
                <a:extLst>
                  <a:ext uri="{FF2B5EF4-FFF2-40B4-BE49-F238E27FC236}">
                    <a16:creationId xmlns:a16="http://schemas.microsoft.com/office/drawing/2014/main" id="{4B825546-5576-6F4B-ADF5-D616F926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53252" y="4996531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26F7D3-C5A7-354C-8D15-CF6E301B3C6F}"/>
                </a:ext>
              </a:extLst>
            </p:cNvPr>
            <p:cNvCxnSpPr/>
            <p:nvPr/>
          </p:nvCxnSpPr>
          <p:spPr>
            <a:xfrm>
              <a:off x="3774619" y="3657600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FB20B9-2002-8E40-90A3-2C2B81D489F2}"/>
                </a:ext>
              </a:extLst>
            </p:cNvPr>
            <p:cNvCxnSpPr/>
            <p:nvPr/>
          </p:nvCxnSpPr>
          <p:spPr>
            <a:xfrm>
              <a:off x="4498523" y="3663167"/>
              <a:ext cx="137160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8359EE-B8DE-2544-9791-54AC5E53F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622" y="3673929"/>
              <a:ext cx="137160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8D6EE9-DB34-824D-989E-7E9CBD6AAD3A}"/>
                </a:ext>
              </a:extLst>
            </p:cNvPr>
            <p:cNvCxnSpPr/>
            <p:nvPr/>
          </p:nvCxnSpPr>
          <p:spPr>
            <a:xfrm>
              <a:off x="1744436" y="5071643"/>
              <a:ext cx="27432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E351AB-0E3C-1F41-9CB2-3F7D2CF3C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5810" y="5071643"/>
              <a:ext cx="27432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C1D95F-CBDD-9F43-A131-94E4428CDB58}"/>
                </a:ext>
              </a:extLst>
            </p:cNvPr>
            <p:cNvCxnSpPr/>
            <p:nvPr/>
          </p:nvCxnSpPr>
          <p:spPr>
            <a:xfrm>
              <a:off x="5976256" y="5074902"/>
              <a:ext cx="27432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316329-1C38-8547-B1A1-CB540A991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7630" y="5074902"/>
              <a:ext cx="27432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7D873D-4D8D-E146-AF02-541DE3B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8834" y="5091232"/>
              <a:ext cx="54864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6D0D3C-8ED2-1D49-9B96-2C4C273C78CE}"/>
                </a:ext>
              </a:extLst>
            </p:cNvPr>
            <p:cNvCxnSpPr>
              <a:cxnSpLocks/>
            </p:cNvCxnSpPr>
            <p:nvPr/>
          </p:nvCxnSpPr>
          <p:spPr>
            <a:xfrm>
              <a:off x="3868238" y="5087972"/>
              <a:ext cx="54864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0CFF9B-BFA6-4442-92E0-9E6F66404BD0}"/>
                </a:ext>
              </a:extLst>
            </p:cNvPr>
            <p:cNvCxnSpPr/>
            <p:nvPr/>
          </p:nvCxnSpPr>
          <p:spPr>
            <a:xfrm>
              <a:off x="3758290" y="5096680"/>
              <a:ext cx="0" cy="365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43BD27A2-6A07-4B47-A946-96C7A8AD7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90254" y="5421074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Coins">
              <a:extLst>
                <a:ext uri="{FF2B5EF4-FFF2-40B4-BE49-F238E27FC236}">
                  <a16:creationId xmlns:a16="http://schemas.microsoft.com/office/drawing/2014/main" id="{CD43924D-4CE8-C34E-AF8A-8F4B75D1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4794" y="4956243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Document">
              <a:extLst>
                <a:ext uri="{FF2B5EF4-FFF2-40B4-BE49-F238E27FC236}">
                  <a16:creationId xmlns:a16="http://schemas.microsoft.com/office/drawing/2014/main" id="{54CC0B49-26A0-CC44-8024-630F8A9C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4794" y="5944894"/>
              <a:ext cx="914400" cy="914400"/>
            </a:xfrm>
            <a:prstGeom prst="rect">
              <a:avLst/>
            </a:prstGeom>
          </p:spPr>
        </p:pic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C314A699-3057-9C44-BAEA-68928F77BDA7}"/>
                </a:ext>
              </a:extLst>
            </p:cNvPr>
            <p:cNvSpPr/>
            <p:nvPr/>
          </p:nvSpPr>
          <p:spPr>
            <a:xfrm>
              <a:off x="6711038" y="5829288"/>
              <a:ext cx="2596243" cy="16459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5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B4-7C51-1645-BCC7-D44C7AD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x509 and </a:t>
            </a:r>
            <a:r>
              <a:rPr lang="en-US" dirty="0" err="1"/>
              <a:t>Openssl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AE52-741D-8046-BA39-E80CD3AD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x509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4FE3-2A4D-1543-9908-7A163640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format of public key certificates</a:t>
            </a:r>
          </a:p>
          <a:p>
            <a:r>
              <a:rPr lang="en-US" dirty="0"/>
              <a:t>Used in TLS/SSL, electronic signature</a:t>
            </a:r>
          </a:p>
          <a:p>
            <a:r>
              <a:rPr lang="en-US" dirty="0"/>
              <a:t>Self-signed or signed by certificate authority</a:t>
            </a:r>
          </a:p>
          <a:p>
            <a:r>
              <a:rPr lang="en-US" dirty="0"/>
              <a:t>Certificate revocation list</a:t>
            </a:r>
          </a:p>
          <a:p>
            <a:r>
              <a:rPr lang="en-US" dirty="0"/>
              <a:t>Path validation algorithm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05A-07FC-8048-81F1-9752CB46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133F0390-062E-594D-A1ED-13ACAC58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030" y="3559628"/>
            <a:ext cx="1828800" cy="1828800"/>
          </a:xfrm>
          <a:prstGeom prst="rect">
            <a:avLst/>
          </a:prstGeom>
        </p:spPr>
      </p:pic>
      <p:pic>
        <p:nvPicPr>
          <p:cNvPr id="6" name="Graphic 5" descr="Store">
            <a:extLst>
              <a:ext uri="{FF2B5EF4-FFF2-40B4-BE49-F238E27FC236}">
                <a16:creationId xmlns:a16="http://schemas.microsoft.com/office/drawing/2014/main" id="{7964B128-0EE5-EF49-B93F-E3F23584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108" y="3559628"/>
            <a:ext cx="1828800" cy="1828800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66A7B0B0-E366-6946-909E-221AD1E63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7186" y="3559628"/>
            <a:ext cx="1828800" cy="1828800"/>
          </a:xfrm>
          <a:prstGeom prst="rect">
            <a:avLst/>
          </a:prstGeom>
        </p:spPr>
      </p:pic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096F44B7-8182-8542-A90F-42FBDCAF5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7264" y="3559628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0C3405-0807-F044-A266-7C9F4C1C57A9}"/>
              </a:ext>
            </a:extLst>
          </p:cNvPr>
          <p:cNvSpPr txBox="1"/>
          <p:nvPr/>
        </p:nvSpPr>
        <p:spPr>
          <a:xfrm>
            <a:off x="838200" y="5522462"/>
            <a:ext cx="239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Private keys</a:t>
            </a:r>
          </a:p>
        </p:txBody>
      </p:sp>
      <p:pic>
        <p:nvPicPr>
          <p:cNvPr id="11" name="Graphic 10" descr="Key">
            <a:extLst>
              <a:ext uri="{FF2B5EF4-FFF2-40B4-BE49-F238E27FC236}">
                <a16:creationId xmlns:a16="http://schemas.microsoft.com/office/drawing/2014/main" id="{EB3377A0-1BC7-CC40-B798-585ED70A9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4464" y="5388428"/>
            <a:ext cx="914400" cy="914400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9BF1177A-4F59-9547-888A-7864F9E78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4386" y="5388428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DE48BF99-FEB6-DA43-A2BF-9949B1DD2A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44308" y="5388428"/>
            <a:ext cx="914400" cy="914400"/>
          </a:xfrm>
          <a:prstGeom prst="rect">
            <a:avLst/>
          </a:prstGeom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880006F8-5960-FF42-AF45-F6FFB17948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4230" y="538842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7CE1D-C80B-7444-B465-2E89B97E08C7}"/>
              </a:ext>
            </a:extLst>
          </p:cNvPr>
          <p:cNvSpPr txBox="1"/>
          <p:nvPr/>
        </p:nvSpPr>
        <p:spPr>
          <a:xfrm>
            <a:off x="838200" y="4150862"/>
            <a:ext cx="15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Entities</a:t>
            </a: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F55E0047-0997-CD4D-99A9-2FCF29628793}"/>
              </a:ext>
            </a:extLst>
          </p:cNvPr>
          <p:cNvSpPr/>
          <p:nvPr/>
        </p:nvSpPr>
        <p:spPr>
          <a:xfrm>
            <a:off x="8506165" y="2890163"/>
            <a:ext cx="2286000" cy="777240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B3302-145D-CA4A-8F1A-52B83C6E344C}"/>
              </a:ext>
            </a:extLst>
          </p:cNvPr>
          <p:cNvSpPr txBox="1"/>
          <p:nvPr/>
        </p:nvSpPr>
        <p:spPr>
          <a:xfrm>
            <a:off x="838199" y="2092791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CSR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C8EF1864-D94A-D648-B8A0-7E0EDB032E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91965" y="19587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48A4-60B5-B04B-B419-509C2B5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7041-EA73-B244-AD00-333AF5A5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Public key infrastructure</a:t>
            </a:r>
          </a:p>
          <a:p>
            <a:pPr lvl="1"/>
            <a:r>
              <a:rPr lang="en-US" dirty="0"/>
              <a:t>X509 and </a:t>
            </a:r>
            <a:r>
              <a:rPr lang="en-US" dirty="0" err="1"/>
              <a:t>Openssl</a:t>
            </a:r>
            <a:endParaRPr lang="en-US" dirty="0"/>
          </a:p>
          <a:p>
            <a:pPr lvl="1"/>
            <a:r>
              <a:rPr lang="en-US" dirty="0"/>
              <a:t>Domain name system</a:t>
            </a:r>
          </a:p>
          <a:p>
            <a:r>
              <a:rPr lang="en-US" dirty="0"/>
              <a:t>Lab materials</a:t>
            </a:r>
          </a:p>
          <a:p>
            <a:pPr lvl="1"/>
            <a:r>
              <a:rPr lang="en-US" dirty="0"/>
              <a:t>Issuing and Revoking Certificates</a:t>
            </a:r>
          </a:p>
          <a:p>
            <a:pPr lvl="1"/>
            <a:r>
              <a:rPr lang="en-US" dirty="0"/>
              <a:t>Hierarchy of Certificate Authority</a:t>
            </a:r>
          </a:p>
          <a:p>
            <a:pPr lvl="1"/>
            <a:r>
              <a:rPr lang="en-US" dirty="0"/>
              <a:t>Threat to Public Key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3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05A-07FC-8048-81F1-9752CB46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133F0390-062E-594D-A1ED-13ACAC58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030" y="3559628"/>
            <a:ext cx="1828800" cy="1828800"/>
          </a:xfrm>
          <a:prstGeom prst="rect">
            <a:avLst/>
          </a:prstGeom>
        </p:spPr>
      </p:pic>
      <p:pic>
        <p:nvPicPr>
          <p:cNvPr id="6" name="Graphic 5" descr="Store">
            <a:extLst>
              <a:ext uri="{FF2B5EF4-FFF2-40B4-BE49-F238E27FC236}">
                <a16:creationId xmlns:a16="http://schemas.microsoft.com/office/drawing/2014/main" id="{7964B128-0EE5-EF49-B93F-E3F23584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108" y="3559628"/>
            <a:ext cx="1828800" cy="1828800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66A7B0B0-E366-6946-909E-221AD1E63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7186" y="3559628"/>
            <a:ext cx="1828800" cy="1828800"/>
          </a:xfrm>
          <a:prstGeom prst="rect">
            <a:avLst/>
          </a:prstGeom>
        </p:spPr>
      </p:pic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096F44B7-8182-8542-A90F-42FBDCAF5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7264" y="3559628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0C3405-0807-F044-A266-7C9F4C1C57A9}"/>
              </a:ext>
            </a:extLst>
          </p:cNvPr>
          <p:cNvSpPr txBox="1"/>
          <p:nvPr/>
        </p:nvSpPr>
        <p:spPr>
          <a:xfrm>
            <a:off x="838200" y="5522462"/>
            <a:ext cx="239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Private keys</a:t>
            </a:r>
          </a:p>
        </p:txBody>
      </p:sp>
      <p:pic>
        <p:nvPicPr>
          <p:cNvPr id="11" name="Graphic 10" descr="Key">
            <a:extLst>
              <a:ext uri="{FF2B5EF4-FFF2-40B4-BE49-F238E27FC236}">
                <a16:creationId xmlns:a16="http://schemas.microsoft.com/office/drawing/2014/main" id="{EB3377A0-1BC7-CC40-B798-585ED70A9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4464" y="5388428"/>
            <a:ext cx="914400" cy="914400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9BF1177A-4F59-9547-888A-7864F9E78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4386" y="5388428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DE48BF99-FEB6-DA43-A2BF-9949B1DD2A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44308" y="5388428"/>
            <a:ext cx="914400" cy="914400"/>
          </a:xfrm>
          <a:prstGeom prst="rect">
            <a:avLst/>
          </a:prstGeom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880006F8-5960-FF42-AF45-F6FFB17948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4230" y="538842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7CE1D-C80B-7444-B465-2E89B97E08C7}"/>
              </a:ext>
            </a:extLst>
          </p:cNvPr>
          <p:cNvSpPr txBox="1"/>
          <p:nvPr/>
        </p:nvSpPr>
        <p:spPr>
          <a:xfrm>
            <a:off x="838200" y="4150862"/>
            <a:ext cx="15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Entities</a:t>
            </a: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F55E0047-0997-CD4D-99A9-2FCF29628793}"/>
              </a:ext>
            </a:extLst>
          </p:cNvPr>
          <p:cNvSpPr/>
          <p:nvPr/>
        </p:nvSpPr>
        <p:spPr>
          <a:xfrm>
            <a:off x="6372908" y="2842465"/>
            <a:ext cx="2286000" cy="777240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B3302-145D-CA4A-8F1A-52B83C6E344C}"/>
              </a:ext>
            </a:extLst>
          </p:cNvPr>
          <p:cNvSpPr txBox="1"/>
          <p:nvPr/>
        </p:nvSpPr>
        <p:spPr>
          <a:xfrm>
            <a:off x="838199" y="2092791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CSR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C8EF1864-D94A-D648-B8A0-7E0EDB032E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58708" y="19110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005A-07FC-8048-81F1-9752CB46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133F0390-062E-594D-A1ED-13ACAC58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030" y="3559628"/>
            <a:ext cx="1828800" cy="1828800"/>
          </a:xfrm>
          <a:prstGeom prst="rect">
            <a:avLst/>
          </a:prstGeom>
        </p:spPr>
      </p:pic>
      <p:pic>
        <p:nvPicPr>
          <p:cNvPr id="6" name="Graphic 5" descr="Store">
            <a:extLst>
              <a:ext uri="{FF2B5EF4-FFF2-40B4-BE49-F238E27FC236}">
                <a16:creationId xmlns:a16="http://schemas.microsoft.com/office/drawing/2014/main" id="{7964B128-0EE5-EF49-B93F-E3F23584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7108" y="3559628"/>
            <a:ext cx="1828800" cy="1828800"/>
          </a:xfrm>
          <a:prstGeom prst="rect">
            <a:avLst/>
          </a:prstGeom>
        </p:spPr>
      </p:pic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66A7B0B0-E366-6946-909E-221AD1E63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7186" y="3559628"/>
            <a:ext cx="1828800" cy="1828800"/>
          </a:xfrm>
          <a:prstGeom prst="rect">
            <a:avLst/>
          </a:prstGeom>
        </p:spPr>
      </p:pic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096F44B7-8182-8542-A90F-42FBDCAF5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7264" y="3559628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0C3405-0807-F044-A266-7C9F4C1C57A9}"/>
              </a:ext>
            </a:extLst>
          </p:cNvPr>
          <p:cNvSpPr txBox="1"/>
          <p:nvPr/>
        </p:nvSpPr>
        <p:spPr>
          <a:xfrm>
            <a:off x="838200" y="5522462"/>
            <a:ext cx="239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Private keys</a:t>
            </a:r>
          </a:p>
        </p:txBody>
      </p:sp>
      <p:pic>
        <p:nvPicPr>
          <p:cNvPr id="11" name="Graphic 10" descr="Key">
            <a:extLst>
              <a:ext uri="{FF2B5EF4-FFF2-40B4-BE49-F238E27FC236}">
                <a16:creationId xmlns:a16="http://schemas.microsoft.com/office/drawing/2014/main" id="{EB3377A0-1BC7-CC40-B798-585ED70A9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4464" y="5388428"/>
            <a:ext cx="914400" cy="914400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9BF1177A-4F59-9547-888A-7864F9E78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4386" y="5388428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DE48BF99-FEB6-DA43-A2BF-9949B1DD2A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44308" y="5388428"/>
            <a:ext cx="914400" cy="914400"/>
          </a:xfrm>
          <a:prstGeom prst="rect">
            <a:avLst/>
          </a:prstGeom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880006F8-5960-FF42-AF45-F6FFB17948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4230" y="538842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7CE1D-C80B-7444-B465-2E89B97E08C7}"/>
              </a:ext>
            </a:extLst>
          </p:cNvPr>
          <p:cNvSpPr txBox="1"/>
          <p:nvPr/>
        </p:nvSpPr>
        <p:spPr>
          <a:xfrm>
            <a:off x="838200" y="4150862"/>
            <a:ext cx="157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Entities</a:t>
            </a: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F55E0047-0997-CD4D-99A9-2FCF29628793}"/>
              </a:ext>
            </a:extLst>
          </p:cNvPr>
          <p:cNvSpPr/>
          <p:nvPr/>
        </p:nvSpPr>
        <p:spPr>
          <a:xfrm>
            <a:off x="4544108" y="2879687"/>
            <a:ext cx="2286000" cy="77724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B3302-145D-CA4A-8F1A-52B83C6E344C}"/>
              </a:ext>
            </a:extLst>
          </p:cNvPr>
          <p:cNvSpPr txBox="1"/>
          <p:nvPr/>
        </p:nvSpPr>
        <p:spPr>
          <a:xfrm>
            <a:off x="838199" y="2092791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CSR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C8EF1864-D94A-D648-B8A0-7E0EDB032E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29908" y="1948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2536-4988-F74A-91AE-312C590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F5DB-C50E-4C42-802C-AF1CC35C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Generate a Private Key and a CSR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openssl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req</a:t>
            </a:r>
            <a:r>
              <a:rPr lang="en-US" dirty="0">
                <a:latin typeface="Courier" pitchFamily="2" charset="0"/>
              </a:rPr>
              <a:t> \ -</a:t>
            </a:r>
            <a:r>
              <a:rPr lang="en-US" dirty="0" err="1">
                <a:latin typeface="Courier" pitchFamily="2" charset="0"/>
              </a:rPr>
              <a:t>newkey</a:t>
            </a:r>
            <a:r>
              <a:rPr lang="en-US" dirty="0">
                <a:latin typeface="Courier" pitchFamily="2" charset="0"/>
              </a:rPr>
              <a:t> rsa:2048 -nodes -</a:t>
            </a:r>
            <a:r>
              <a:rPr lang="en-US" dirty="0" err="1">
                <a:latin typeface="Courier" pitchFamily="2" charset="0"/>
              </a:rPr>
              <a:t>keyout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domain.key</a:t>
            </a:r>
            <a:r>
              <a:rPr lang="en-US" dirty="0">
                <a:latin typeface="Courier" pitchFamily="2" charset="0"/>
              </a:rPr>
              <a:t> \ -out </a:t>
            </a:r>
            <a:r>
              <a:rPr lang="en-US" dirty="0" err="1">
                <a:latin typeface="Courier" pitchFamily="2" charset="0"/>
              </a:rPr>
              <a:t>domain.csr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b="1" dirty="0"/>
              <a:t>Generate a Self-Signed Certificate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openssl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req</a:t>
            </a:r>
            <a:r>
              <a:rPr lang="en-US" dirty="0">
                <a:latin typeface="Courier" pitchFamily="2" charset="0"/>
              </a:rPr>
              <a:t> \ -</a:t>
            </a:r>
            <a:r>
              <a:rPr lang="en-US" dirty="0" err="1">
                <a:latin typeface="Courier" pitchFamily="2" charset="0"/>
              </a:rPr>
              <a:t>newkey</a:t>
            </a:r>
            <a:r>
              <a:rPr lang="en-US" dirty="0">
                <a:latin typeface="Courier" pitchFamily="2" charset="0"/>
              </a:rPr>
              <a:t> rsa:2048 -nodes -</a:t>
            </a:r>
            <a:r>
              <a:rPr lang="en-US" dirty="0" err="1">
                <a:latin typeface="Courier" pitchFamily="2" charset="0"/>
              </a:rPr>
              <a:t>keyout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domain.key</a:t>
            </a:r>
            <a:r>
              <a:rPr lang="en-US" dirty="0">
                <a:latin typeface="Courier" pitchFamily="2" charset="0"/>
              </a:rPr>
              <a:t> \ -x509 -days 365 -out </a:t>
            </a:r>
            <a:r>
              <a:rPr lang="en-US" dirty="0" err="1">
                <a:latin typeface="Courier" pitchFamily="2" charset="0"/>
              </a:rPr>
              <a:t>domain.crt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b="1" dirty="0"/>
              <a:t>Sign a certificate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openssl</a:t>
            </a:r>
            <a:r>
              <a:rPr lang="en-US" dirty="0">
                <a:latin typeface="Courier" pitchFamily="2" charset="0"/>
              </a:rPr>
              <a:t> x509 -</a:t>
            </a:r>
            <a:r>
              <a:rPr lang="en-US" dirty="0" err="1">
                <a:latin typeface="Courier" pitchFamily="2" charset="0"/>
              </a:rPr>
              <a:t>req</a:t>
            </a:r>
            <a:r>
              <a:rPr lang="en-US" dirty="0">
                <a:latin typeface="Courier" pitchFamily="2" charset="0"/>
              </a:rPr>
              <a:t> -days 360 -in &lt;CSR-for-the-new-device&gt; -CA &lt;your-intermediate-CA-certificate&gt; -</a:t>
            </a:r>
            <a:r>
              <a:rPr lang="en-US" dirty="0" err="1">
                <a:latin typeface="Courier" pitchFamily="2" charset="0"/>
              </a:rPr>
              <a:t>CAkey</a:t>
            </a:r>
            <a:r>
              <a:rPr lang="en-US" dirty="0">
                <a:latin typeface="Courier" pitchFamily="2" charset="0"/>
              </a:rPr>
              <a:t> &lt;your-intermediate-CA-key&gt; -out &lt;your-new-certificate&gt; -</a:t>
            </a:r>
            <a:r>
              <a:rPr lang="en-US" dirty="0" err="1">
                <a:latin typeface="Courier" pitchFamily="2" charset="0"/>
              </a:rPr>
              <a:t>set_serial</a:t>
            </a:r>
            <a:r>
              <a:rPr lang="en-US" dirty="0">
                <a:latin typeface="Courier" pitchFamily="2" charset="0"/>
              </a:rPr>
              <a:t> &lt;a random number&gt;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B4-7C51-1645-BCC7-D44C7AD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40470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499D-C73A-294D-A20A-846E9F7D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 and IP addresses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3ADBC1-6A84-3F42-9EFF-8B1FA24B60B9}"/>
              </a:ext>
            </a:extLst>
          </p:cNvPr>
          <p:cNvGrpSpPr/>
          <p:nvPr/>
        </p:nvGrpSpPr>
        <p:grpSpPr>
          <a:xfrm>
            <a:off x="2057148" y="1690688"/>
            <a:ext cx="8077704" cy="4595001"/>
            <a:chOff x="2030185" y="1232653"/>
            <a:chExt cx="8077704" cy="4595001"/>
          </a:xfrm>
        </p:grpSpPr>
        <p:pic>
          <p:nvPicPr>
            <p:cNvPr id="5" name="Graphic 4" descr="ThoughtBubble">
              <a:extLst>
                <a:ext uri="{FF2B5EF4-FFF2-40B4-BE49-F238E27FC236}">
                  <a16:creationId xmlns:a16="http://schemas.microsoft.com/office/drawing/2014/main" id="{9599EF6A-E90A-A84C-88BE-406C4F353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0185" y="1712854"/>
              <a:ext cx="2743200" cy="2743200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B74F44D8-7C8D-7845-8A10-8E6ADC23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0185" y="3998854"/>
              <a:ext cx="1828800" cy="1828800"/>
            </a:xfrm>
            <a:prstGeom prst="rect">
              <a:avLst/>
            </a:prstGeom>
          </p:spPr>
        </p:pic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D3731223-1C08-1648-97AA-D12B5D8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88267" y="1812173"/>
              <a:ext cx="1371600" cy="1371600"/>
            </a:xfrm>
            <a:prstGeom prst="rect">
              <a:avLst/>
            </a:prstGeom>
          </p:spPr>
        </p:pic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7080287D-88E8-7E40-87F5-1CD8EA86E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30785" y="3025883"/>
              <a:ext cx="1371600" cy="1371600"/>
            </a:xfrm>
            <a:prstGeom prst="rect">
              <a:avLst/>
            </a:prstGeom>
          </p:spPr>
        </p:pic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D5F02046-6D65-494A-A560-44D86D7B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6599" y="4321220"/>
              <a:ext cx="1371600" cy="1371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161511-4E5C-0F49-98EA-CC2391B7DE6B}"/>
                </a:ext>
              </a:extLst>
            </p:cNvPr>
            <p:cNvSpPr txBox="1"/>
            <p:nvPr/>
          </p:nvSpPr>
          <p:spPr>
            <a:xfrm>
              <a:off x="2618013" y="2370376"/>
              <a:ext cx="1812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Where </a:t>
              </a:r>
              <a:r>
                <a:rPr lang="en-US" dirty="0">
                  <a:solidFill>
                    <a:schemeClr val="bg1"/>
                  </a:solidFill>
                  <a:hlinkClick r:id="rId8"/>
                </a:rPr>
                <a:t>www.cs.jhu.edu</a:t>
              </a:r>
              <a:r>
                <a:rPr lang="en-US" dirty="0">
                  <a:solidFill>
                    <a:schemeClr val="bg1"/>
                  </a:solidFill>
                </a:rPr>
                <a:t> exactly is? </a:t>
              </a:r>
            </a:p>
          </p:txBody>
        </p:sp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11CAF81D-C911-BE49-9DBC-CA2779366F66}"/>
                </a:ext>
              </a:extLst>
            </p:cNvPr>
            <p:cNvSpPr/>
            <p:nvPr/>
          </p:nvSpPr>
          <p:spPr>
            <a:xfrm>
              <a:off x="4193721" y="5257784"/>
              <a:ext cx="2596243" cy="16459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4" name="Left-Right Arrow 13">
              <a:extLst>
                <a:ext uri="{FF2B5EF4-FFF2-40B4-BE49-F238E27FC236}">
                  <a16:creationId xmlns:a16="http://schemas.microsoft.com/office/drawing/2014/main" id="{5ED02380-81B2-6F45-9AD2-7D44FA6F754E}"/>
                </a:ext>
              </a:extLst>
            </p:cNvPr>
            <p:cNvSpPr/>
            <p:nvPr/>
          </p:nvSpPr>
          <p:spPr>
            <a:xfrm rot="20770495">
              <a:off x="4175779" y="4404317"/>
              <a:ext cx="2596243" cy="16459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2A4E59AB-31C8-7B43-84E4-816798C4703E}"/>
                </a:ext>
              </a:extLst>
            </p:cNvPr>
            <p:cNvSpPr/>
            <p:nvPr/>
          </p:nvSpPr>
          <p:spPr>
            <a:xfrm rot="19762148">
              <a:off x="4054519" y="3520532"/>
              <a:ext cx="2596243" cy="164592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pic>
          <p:nvPicPr>
            <p:cNvPr id="17" name="Graphic 16" descr="Speech">
              <a:extLst>
                <a:ext uri="{FF2B5EF4-FFF2-40B4-BE49-F238E27FC236}">
                  <a16:creationId xmlns:a16="http://schemas.microsoft.com/office/drawing/2014/main" id="{8CB1DF2F-3BDE-B748-95A2-336D16B5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7959867" y="1232653"/>
              <a:ext cx="1828800" cy="18288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43A8EB-5EA1-244F-8235-0B46FFCA14DE}"/>
                </a:ext>
              </a:extLst>
            </p:cNvPr>
            <p:cNvSpPr txBox="1"/>
            <p:nvPr/>
          </p:nvSpPr>
          <p:spPr>
            <a:xfrm>
              <a:off x="8256619" y="18614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 ask </a:t>
              </a:r>
              <a:r>
                <a:rPr lang="en-US" dirty="0" err="1">
                  <a:solidFill>
                    <a:schemeClr val="bg1"/>
                  </a:solidFill>
                </a:rPr>
                <a:t>edu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Graphic 18" descr="Speech">
              <a:extLst>
                <a:ext uri="{FF2B5EF4-FFF2-40B4-BE49-F238E27FC236}">
                  <a16:creationId xmlns:a16="http://schemas.microsoft.com/office/drawing/2014/main" id="{311D8D04-E92B-B64D-BE76-CD7BF459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8236752" y="2506241"/>
              <a:ext cx="1828800" cy="1828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39A891-98B0-F64F-B5AD-A7923BEE47A9}"/>
                </a:ext>
              </a:extLst>
            </p:cNvPr>
            <p:cNvSpPr txBox="1"/>
            <p:nvPr/>
          </p:nvSpPr>
          <p:spPr>
            <a:xfrm>
              <a:off x="8533504" y="3135043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 ask </a:t>
              </a:r>
              <a:r>
                <a:rPr lang="en-US" dirty="0" err="1">
                  <a:solidFill>
                    <a:schemeClr val="bg1"/>
                  </a:solidFill>
                </a:rPr>
                <a:t>jhu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9924DFA0-5053-ED44-86A2-57755B3AF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8279089" y="3766008"/>
              <a:ext cx="1828800" cy="18288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DB0365-F31A-0641-9CFB-79FB2C90502B}"/>
                </a:ext>
              </a:extLst>
            </p:cNvPr>
            <p:cNvSpPr txBox="1"/>
            <p:nvPr/>
          </p:nvSpPr>
          <p:spPr>
            <a:xfrm>
              <a:off x="8618088" y="4425829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It is XX..XX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01B1BD-E6D0-F449-AF3A-403AFE846069}"/>
                </a:ext>
              </a:extLst>
            </p:cNvPr>
            <p:cNvSpPr txBox="1"/>
            <p:nvPr/>
          </p:nvSpPr>
          <p:spPr>
            <a:xfrm>
              <a:off x="6754081" y="2252143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8F186E-9659-5E4A-9660-584F39D2EBA6}"/>
                </a:ext>
              </a:extLst>
            </p:cNvPr>
            <p:cNvSpPr txBox="1"/>
            <p:nvPr/>
          </p:nvSpPr>
          <p:spPr>
            <a:xfrm>
              <a:off x="7002197" y="343907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edu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48C593-7BBA-9F4A-9D47-B15F1A0CA5F2}"/>
                </a:ext>
              </a:extLst>
            </p:cNvPr>
            <p:cNvSpPr txBox="1"/>
            <p:nvPr/>
          </p:nvSpPr>
          <p:spPr>
            <a:xfrm>
              <a:off x="7199575" y="4725628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jhu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509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DNS through DHCP and ARP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029968-7256-2940-A0A8-00CDA374E2A1}"/>
              </a:ext>
            </a:extLst>
          </p:cNvPr>
          <p:cNvGrpSpPr/>
          <p:nvPr/>
        </p:nvGrpSpPr>
        <p:grpSpPr>
          <a:xfrm>
            <a:off x="1178018" y="1496980"/>
            <a:ext cx="9835965" cy="5480106"/>
            <a:chOff x="171034" y="1137742"/>
            <a:chExt cx="9835965" cy="54801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B63E1D6-A312-E848-9241-DCF5D234F73E}"/>
                </a:ext>
              </a:extLst>
            </p:cNvPr>
            <p:cNvGrpSpPr/>
            <p:nvPr/>
          </p:nvGrpSpPr>
          <p:grpSpPr>
            <a:xfrm>
              <a:off x="2185001" y="2960248"/>
              <a:ext cx="7821998" cy="3657600"/>
              <a:chOff x="2185001" y="1833577"/>
              <a:chExt cx="7821998" cy="3657600"/>
            </a:xfrm>
          </p:grpSpPr>
          <p:pic>
            <p:nvPicPr>
              <p:cNvPr id="9" name="Graphic 8" descr="Man">
                <a:extLst>
                  <a:ext uri="{FF2B5EF4-FFF2-40B4-BE49-F238E27FC236}">
                    <a16:creationId xmlns:a16="http://schemas.microsoft.com/office/drawing/2014/main" id="{57D0B824-0BE2-2146-BB94-D78F3CA2D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5001" y="1833577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4" name="Graphic 3" descr="Computer">
                <a:extLst>
                  <a:ext uri="{FF2B5EF4-FFF2-40B4-BE49-F238E27FC236}">
                    <a16:creationId xmlns:a16="http://schemas.microsoft.com/office/drawing/2014/main" id="{7CE3F86D-75B0-2847-8FDD-0585CD2B1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78199" y="1833577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26" name="Left-Right Arrow 25">
                <a:extLst>
                  <a:ext uri="{FF2B5EF4-FFF2-40B4-BE49-F238E27FC236}">
                    <a16:creationId xmlns:a16="http://schemas.microsoft.com/office/drawing/2014/main" id="{60AF57AF-AA82-D34E-ACD4-7D53E86CEAC4}"/>
                  </a:ext>
                </a:extLst>
              </p:cNvPr>
              <p:cNvSpPr/>
              <p:nvPr/>
            </p:nvSpPr>
            <p:spPr>
              <a:xfrm>
                <a:off x="4170164" y="2569071"/>
                <a:ext cx="3851672" cy="178906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noFill/>
                </a:endParaRPr>
              </a:p>
            </p:txBody>
          </p:sp>
          <p:pic>
            <p:nvPicPr>
              <p:cNvPr id="7" name="Graphic 6" descr="Close">
                <a:extLst>
                  <a:ext uri="{FF2B5EF4-FFF2-40B4-BE49-F238E27FC236}">
                    <a16:creationId xmlns:a16="http://schemas.microsoft.com/office/drawing/2014/main" id="{6218A571-EFC7-7C45-ABEE-DE3E24F64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20132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Left-Right Arrow 26">
                <a:extLst>
                  <a:ext uri="{FF2B5EF4-FFF2-40B4-BE49-F238E27FC236}">
                    <a16:creationId xmlns:a16="http://schemas.microsoft.com/office/drawing/2014/main" id="{D22AE1B5-499C-9543-A230-588300F16F58}"/>
                  </a:ext>
                </a:extLst>
              </p:cNvPr>
              <p:cNvSpPr/>
              <p:nvPr/>
            </p:nvSpPr>
            <p:spPr>
              <a:xfrm rot="2171621">
                <a:off x="3540534" y="3972509"/>
                <a:ext cx="1449863" cy="182880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noFill/>
                </a:endParaRPr>
              </a:p>
            </p:txBody>
          </p:sp>
          <p:pic>
            <p:nvPicPr>
              <p:cNvPr id="10" name="Graphic 9" descr="Laptop">
                <a:extLst>
                  <a:ext uri="{FF2B5EF4-FFF2-40B4-BE49-F238E27FC236}">
                    <a16:creationId xmlns:a16="http://schemas.microsoft.com/office/drawing/2014/main" id="{6AB77A2F-FE38-EF44-B0B4-F6116BF8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81600" y="3662377"/>
                <a:ext cx="1828800" cy="1828800"/>
              </a:xfrm>
              <a:prstGeom prst="rect">
                <a:avLst/>
              </a:prstGeom>
            </p:spPr>
          </p:pic>
        </p:grpSp>
        <p:pic>
          <p:nvPicPr>
            <p:cNvPr id="16" name="Graphic 15" descr="ThoughtBubble">
              <a:extLst>
                <a:ext uri="{FF2B5EF4-FFF2-40B4-BE49-F238E27FC236}">
                  <a16:creationId xmlns:a16="http://schemas.microsoft.com/office/drawing/2014/main" id="{B09448DF-9BB9-034D-8F8D-788725384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71034" y="1137742"/>
              <a:ext cx="2743200" cy="2743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02C5DF-4A79-2A41-AB17-439C5B5840E7}"/>
                </a:ext>
              </a:extLst>
            </p:cNvPr>
            <p:cNvSpPr txBox="1"/>
            <p:nvPr/>
          </p:nvSpPr>
          <p:spPr>
            <a:xfrm>
              <a:off x="805542" y="1763207"/>
              <a:ext cx="1480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Got a DHCP offer, the DNS server is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7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B4-7C51-1645-BCC7-D44C7AD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Materials</a:t>
            </a:r>
          </a:p>
        </p:txBody>
      </p:sp>
    </p:spTree>
    <p:extLst>
      <p:ext uri="{BB962C8B-B14F-4D97-AF65-F5344CB8AC3E}">
        <p14:creationId xmlns:p14="http://schemas.microsoft.com/office/powerpoint/2010/main" val="63521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F973-21E2-C248-B869-1E051798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Issuing and Revoking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964E-D1AA-E64C-8B76-02174C23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topology and reserve resources</a:t>
            </a:r>
          </a:p>
          <a:p>
            <a:r>
              <a:rPr lang="en-US" altLang="zh-CN" dirty="0">
                <a:cs typeface="Calibri"/>
              </a:rPr>
              <a:t>Set up LAMP for web application</a:t>
            </a:r>
          </a:p>
          <a:p>
            <a:r>
              <a:rPr lang="en-US" altLang="zh-CN" dirty="0">
                <a:cs typeface="Calibri"/>
              </a:rPr>
              <a:t>Set up Certificate Authority</a:t>
            </a:r>
          </a:p>
          <a:p>
            <a:r>
              <a:rPr lang="en-US" altLang="zh-CN" dirty="0">
                <a:cs typeface="Calibri"/>
              </a:rPr>
              <a:t>Generate certificate and configurate it</a:t>
            </a:r>
          </a:p>
          <a:p>
            <a:r>
              <a:rPr lang="en-US" altLang="zh-CN" dirty="0">
                <a:cs typeface="Calibri"/>
              </a:rPr>
              <a:t>Revoke the certificate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1E8D-13BF-904A-98EB-658EA7FC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B8C6-FF40-7F4E-99BC-4986F4F8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same as the previous one</a:t>
            </a:r>
          </a:p>
          <a:p>
            <a:r>
              <a:rPr lang="en-US" dirty="0"/>
              <a:t>Replace a single CA with a chain of CA  </a:t>
            </a:r>
          </a:p>
        </p:txBody>
      </p:sp>
    </p:spTree>
    <p:extLst>
      <p:ext uri="{BB962C8B-B14F-4D97-AF65-F5344CB8AC3E}">
        <p14:creationId xmlns:p14="http://schemas.microsoft.com/office/powerpoint/2010/main" val="105189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28EB-8C37-5D42-8B27-8A64228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to 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5180-226F-9642-BCA4-CA90A7C9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DNS server on attacker’s node</a:t>
            </a:r>
          </a:p>
          <a:p>
            <a:r>
              <a:rPr lang="en-US" dirty="0"/>
              <a:t>Setup web server on server’s node</a:t>
            </a:r>
          </a:p>
          <a:p>
            <a:r>
              <a:rPr lang="en-US" dirty="0"/>
              <a:t>Install tool-</a:t>
            </a:r>
            <a:r>
              <a:rPr lang="en-US" dirty="0" err="1"/>
              <a:t>sslsplit</a:t>
            </a:r>
            <a:r>
              <a:rPr lang="en-US" dirty="0"/>
              <a:t> on attacker’s node</a:t>
            </a:r>
          </a:p>
          <a:p>
            <a:r>
              <a:rPr lang="en-US" dirty="0"/>
              <a:t>Connect web server from client</a:t>
            </a:r>
          </a:p>
          <a:p>
            <a:r>
              <a:rPr lang="en-US" dirty="0"/>
              <a:t>Check whether attacker did intercept messages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B4-7C51-1645-BCC7-D44C7ADCC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7778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674A5A-6087-184C-8CD9-EAC465547A45}"/>
              </a:ext>
            </a:extLst>
          </p:cNvPr>
          <p:cNvGrpSpPr/>
          <p:nvPr/>
        </p:nvGrpSpPr>
        <p:grpSpPr>
          <a:xfrm>
            <a:off x="948928" y="2162873"/>
            <a:ext cx="10294143" cy="3050718"/>
            <a:chOff x="948929" y="1526059"/>
            <a:chExt cx="10294143" cy="3050718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57D0B824-0BE2-2146-BB94-D78F3CA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929" y="1833577"/>
              <a:ext cx="2743200" cy="2743200"/>
            </a:xfrm>
            <a:prstGeom prst="rect">
              <a:avLst/>
            </a:prstGeom>
          </p:spPr>
        </p:pic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19A9BD2B-4DF0-6B44-A8F4-4900D5D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9872" y="1833577"/>
              <a:ext cx="2743200" cy="2743200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648186C9-724F-C341-AB61-47823EF3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2888137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Lock">
              <a:extLst>
                <a:ext uri="{FF2B5EF4-FFF2-40B4-BE49-F238E27FC236}">
                  <a16:creationId xmlns:a16="http://schemas.microsoft.com/office/drawing/2014/main" id="{AB1CC7F6-30DD-B643-B246-16AFA17A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81600" y="2888137"/>
              <a:ext cx="914400" cy="914400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3F37D2F-F665-E74E-A73E-7D34315AAC6D}"/>
                </a:ext>
              </a:extLst>
            </p:cNvPr>
            <p:cNvSpPr/>
            <p:nvPr/>
          </p:nvSpPr>
          <p:spPr>
            <a:xfrm>
              <a:off x="4160043" y="2309827"/>
              <a:ext cx="3871913" cy="2143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BD70465-EF90-D943-B41F-3229A0B57944}"/>
                </a:ext>
              </a:extLst>
            </p:cNvPr>
            <p:cNvSpPr/>
            <p:nvPr/>
          </p:nvSpPr>
          <p:spPr>
            <a:xfrm flipH="1">
              <a:off x="4160042" y="3676665"/>
              <a:ext cx="3871913" cy="21431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aphic 30" descr="Envelope">
              <a:extLst>
                <a:ext uri="{FF2B5EF4-FFF2-40B4-BE49-F238E27FC236}">
                  <a16:creationId xmlns:a16="http://schemas.microsoft.com/office/drawing/2014/main" id="{6334DE8E-090D-2948-906D-51AE035D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152605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Lock">
              <a:extLst>
                <a:ext uri="{FF2B5EF4-FFF2-40B4-BE49-F238E27FC236}">
                  <a16:creationId xmlns:a16="http://schemas.microsoft.com/office/drawing/2014/main" id="{AA3D52EB-A778-B84F-92BC-833F2738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81600" y="152605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5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674A5A-6087-184C-8CD9-EAC465547A45}"/>
              </a:ext>
            </a:extLst>
          </p:cNvPr>
          <p:cNvGrpSpPr/>
          <p:nvPr/>
        </p:nvGrpSpPr>
        <p:grpSpPr>
          <a:xfrm>
            <a:off x="948928" y="2162873"/>
            <a:ext cx="10294143" cy="3050718"/>
            <a:chOff x="948929" y="1526059"/>
            <a:chExt cx="10294143" cy="3050718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57D0B824-0BE2-2146-BB94-D78F3CA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929" y="1833577"/>
              <a:ext cx="2743200" cy="2743200"/>
            </a:xfrm>
            <a:prstGeom prst="rect">
              <a:avLst/>
            </a:prstGeom>
          </p:spPr>
        </p:pic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19A9BD2B-4DF0-6B44-A8F4-4900D5D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9872" y="1833577"/>
              <a:ext cx="2743200" cy="2743200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648186C9-724F-C341-AB61-47823EF3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2888137"/>
              <a:ext cx="914400" cy="914400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3F37D2F-F665-E74E-A73E-7D34315AAC6D}"/>
                </a:ext>
              </a:extLst>
            </p:cNvPr>
            <p:cNvSpPr/>
            <p:nvPr/>
          </p:nvSpPr>
          <p:spPr>
            <a:xfrm>
              <a:off x="4160043" y="2309827"/>
              <a:ext cx="3871913" cy="2143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BD70465-EF90-D943-B41F-3229A0B57944}"/>
                </a:ext>
              </a:extLst>
            </p:cNvPr>
            <p:cNvSpPr/>
            <p:nvPr/>
          </p:nvSpPr>
          <p:spPr>
            <a:xfrm flipH="1">
              <a:off x="4160042" y="3676665"/>
              <a:ext cx="3871913" cy="21431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aphic 30" descr="Envelope">
              <a:extLst>
                <a:ext uri="{FF2B5EF4-FFF2-40B4-BE49-F238E27FC236}">
                  <a16:creationId xmlns:a16="http://schemas.microsoft.com/office/drawing/2014/main" id="{6334DE8E-090D-2948-906D-51AE035D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152605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422CC9-7FD4-8E49-B2AE-85ED2838985E}"/>
              </a:ext>
            </a:extLst>
          </p:cNvPr>
          <p:cNvSpPr txBox="1"/>
          <p:nvPr/>
        </p:nvSpPr>
        <p:spPr>
          <a:xfrm>
            <a:off x="5114296" y="2275806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Enc</a:t>
            </a:r>
            <a:r>
              <a:rPr lang="en-US" sz="3600" baseline="-25000" dirty="0" err="1">
                <a:solidFill>
                  <a:srgbClr val="0070C0"/>
                </a:solidFill>
              </a:rPr>
              <a:t>k</a:t>
            </a:r>
            <a:r>
              <a:rPr lang="en-US" sz="3600" dirty="0">
                <a:solidFill>
                  <a:srgbClr val="0070C0"/>
                </a:solidFill>
              </a:rPr>
              <a:t>(      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15D1A-9542-A749-8B5F-A59556B92040}"/>
              </a:ext>
            </a:extLst>
          </p:cNvPr>
          <p:cNvSpPr txBox="1"/>
          <p:nvPr/>
        </p:nvSpPr>
        <p:spPr>
          <a:xfrm>
            <a:off x="5124837" y="3667148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Enc</a:t>
            </a:r>
            <a:r>
              <a:rPr lang="en-US" sz="3600" baseline="-25000" dirty="0" err="1">
                <a:solidFill>
                  <a:srgbClr val="C00000"/>
                </a:solidFill>
              </a:rPr>
              <a:t>k</a:t>
            </a:r>
            <a:r>
              <a:rPr lang="en-US" sz="3600" dirty="0">
                <a:solidFill>
                  <a:srgbClr val="C00000"/>
                </a:solidFill>
              </a:rPr>
              <a:t>(        )</a:t>
            </a:r>
          </a:p>
        </p:txBody>
      </p:sp>
    </p:spTree>
    <p:extLst>
      <p:ext uri="{BB962C8B-B14F-4D97-AF65-F5344CB8AC3E}">
        <p14:creationId xmlns:p14="http://schemas.microsoft.com/office/powerpoint/2010/main" val="314332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674A5A-6087-184C-8CD9-EAC465547A45}"/>
              </a:ext>
            </a:extLst>
          </p:cNvPr>
          <p:cNvGrpSpPr/>
          <p:nvPr/>
        </p:nvGrpSpPr>
        <p:grpSpPr>
          <a:xfrm>
            <a:off x="948928" y="2162873"/>
            <a:ext cx="10294143" cy="3050718"/>
            <a:chOff x="948929" y="1526059"/>
            <a:chExt cx="10294143" cy="3050718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57D0B824-0BE2-2146-BB94-D78F3CA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929" y="1833577"/>
              <a:ext cx="2743200" cy="2743200"/>
            </a:xfrm>
            <a:prstGeom prst="rect">
              <a:avLst/>
            </a:prstGeom>
          </p:spPr>
        </p:pic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19A9BD2B-4DF0-6B44-A8F4-4900D5D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9872" y="1833577"/>
              <a:ext cx="2743200" cy="2743200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648186C9-724F-C341-AB61-47823EF3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2888137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Lock">
              <a:extLst>
                <a:ext uri="{FF2B5EF4-FFF2-40B4-BE49-F238E27FC236}">
                  <a16:creationId xmlns:a16="http://schemas.microsoft.com/office/drawing/2014/main" id="{AB1CC7F6-30DD-B643-B246-16AFA17A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81600" y="2888137"/>
              <a:ext cx="914400" cy="914400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3F37D2F-F665-E74E-A73E-7D34315AAC6D}"/>
                </a:ext>
              </a:extLst>
            </p:cNvPr>
            <p:cNvSpPr/>
            <p:nvPr/>
          </p:nvSpPr>
          <p:spPr>
            <a:xfrm>
              <a:off x="4160043" y="2309827"/>
              <a:ext cx="3871913" cy="2143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BD70465-EF90-D943-B41F-3229A0B57944}"/>
                </a:ext>
              </a:extLst>
            </p:cNvPr>
            <p:cNvSpPr/>
            <p:nvPr/>
          </p:nvSpPr>
          <p:spPr>
            <a:xfrm flipH="1">
              <a:off x="4160042" y="3676665"/>
              <a:ext cx="3871913" cy="21431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aphic 30" descr="Envelope">
              <a:extLst>
                <a:ext uri="{FF2B5EF4-FFF2-40B4-BE49-F238E27FC236}">
                  <a16:creationId xmlns:a16="http://schemas.microsoft.com/office/drawing/2014/main" id="{6334DE8E-090D-2948-906D-51AE035D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152605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Lock">
              <a:extLst>
                <a:ext uri="{FF2B5EF4-FFF2-40B4-BE49-F238E27FC236}">
                  <a16:creationId xmlns:a16="http://schemas.microsoft.com/office/drawing/2014/main" id="{AA3D52EB-A778-B84F-92BC-833F2738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81600" y="152605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57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674A5A-6087-184C-8CD9-EAC465547A45}"/>
              </a:ext>
            </a:extLst>
          </p:cNvPr>
          <p:cNvGrpSpPr/>
          <p:nvPr/>
        </p:nvGrpSpPr>
        <p:grpSpPr>
          <a:xfrm>
            <a:off x="948928" y="2162873"/>
            <a:ext cx="10294143" cy="3050718"/>
            <a:chOff x="948929" y="1526059"/>
            <a:chExt cx="10294143" cy="3050718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57D0B824-0BE2-2146-BB94-D78F3CA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929" y="1833577"/>
              <a:ext cx="2743200" cy="2743200"/>
            </a:xfrm>
            <a:prstGeom prst="rect">
              <a:avLst/>
            </a:prstGeom>
          </p:spPr>
        </p:pic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19A9BD2B-4DF0-6B44-A8F4-4900D5D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9872" y="1833577"/>
              <a:ext cx="2743200" cy="2743200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648186C9-724F-C341-AB61-47823EF3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2888137"/>
              <a:ext cx="914400" cy="914400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3F37D2F-F665-E74E-A73E-7D34315AAC6D}"/>
                </a:ext>
              </a:extLst>
            </p:cNvPr>
            <p:cNvSpPr/>
            <p:nvPr/>
          </p:nvSpPr>
          <p:spPr>
            <a:xfrm>
              <a:off x="4160043" y="2309827"/>
              <a:ext cx="3871913" cy="2143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BD70465-EF90-D943-B41F-3229A0B57944}"/>
                </a:ext>
              </a:extLst>
            </p:cNvPr>
            <p:cNvSpPr/>
            <p:nvPr/>
          </p:nvSpPr>
          <p:spPr>
            <a:xfrm flipH="1">
              <a:off x="4160042" y="3676665"/>
              <a:ext cx="3871913" cy="21431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Graphic 30" descr="Envelope">
              <a:extLst>
                <a:ext uri="{FF2B5EF4-FFF2-40B4-BE49-F238E27FC236}">
                  <a16:creationId xmlns:a16="http://schemas.microsoft.com/office/drawing/2014/main" id="{6334DE8E-090D-2948-906D-51AE035D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152605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422CC9-7FD4-8E49-B2AE-85ED2838985E}"/>
              </a:ext>
            </a:extLst>
          </p:cNvPr>
          <p:cNvSpPr txBox="1"/>
          <p:nvPr/>
        </p:nvSpPr>
        <p:spPr>
          <a:xfrm>
            <a:off x="4624434" y="2275806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</a:rPr>
              <a:t>Enc</a:t>
            </a:r>
            <a:r>
              <a:rPr lang="en-US" sz="3600" baseline="-25000" dirty="0" err="1">
                <a:solidFill>
                  <a:srgbClr val="0070C0"/>
                </a:solidFill>
              </a:rPr>
              <a:t>pk_A</a:t>
            </a:r>
            <a:r>
              <a:rPr lang="en-US" sz="3600" dirty="0">
                <a:solidFill>
                  <a:srgbClr val="0070C0"/>
                </a:solidFill>
              </a:rPr>
              <a:t>(      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15D1A-9542-A749-8B5F-A59556B92040}"/>
              </a:ext>
            </a:extLst>
          </p:cNvPr>
          <p:cNvSpPr txBox="1"/>
          <p:nvPr/>
        </p:nvSpPr>
        <p:spPr>
          <a:xfrm>
            <a:off x="4634979" y="3667148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Enc</a:t>
            </a:r>
            <a:r>
              <a:rPr lang="en-US" sz="3600" baseline="-25000" dirty="0" err="1">
                <a:solidFill>
                  <a:srgbClr val="C00000"/>
                </a:solidFill>
              </a:rPr>
              <a:t>pk_B</a:t>
            </a:r>
            <a:r>
              <a:rPr lang="en-US" sz="3600" dirty="0">
                <a:solidFill>
                  <a:srgbClr val="C00000"/>
                </a:solidFill>
              </a:rPr>
              <a:t>(        )</a:t>
            </a:r>
          </a:p>
        </p:txBody>
      </p:sp>
    </p:spTree>
    <p:extLst>
      <p:ext uri="{BB962C8B-B14F-4D97-AF65-F5344CB8AC3E}">
        <p14:creationId xmlns:p14="http://schemas.microsoft.com/office/powerpoint/2010/main" val="156378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and Authenticity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57D0B824-0BE2-2146-BB94-D78F3CA2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929" y="1833577"/>
            <a:ext cx="2743200" cy="27432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19A9BD2B-4DF0-6B44-A8F4-4900D5D9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872" y="1833577"/>
            <a:ext cx="2743200" cy="2743200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648186C9-724F-C341-AB61-47823EF3F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1543058"/>
            <a:ext cx="914400" cy="914400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33F37D2F-F665-E74E-A73E-7D34315AAC6D}"/>
              </a:ext>
            </a:extLst>
          </p:cNvPr>
          <p:cNvSpPr/>
          <p:nvPr/>
        </p:nvSpPr>
        <p:spPr>
          <a:xfrm>
            <a:off x="4160043" y="2309827"/>
            <a:ext cx="3871913" cy="2143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D70465-EF90-D943-B41F-3229A0B57944}"/>
              </a:ext>
            </a:extLst>
          </p:cNvPr>
          <p:cNvSpPr/>
          <p:nvPr/>
        </p:nvSpPr>
        <p:spPr>
          <a:xfrm flipH="1">
            <a:off x="4160042" y="3676665"/>
            <a:ext cx="3871913" cy="21431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Walk">
            <a:extLst>
              <a:ext uri="{FF2B5EF4-FFF2-40B4-BE49-F238E27FC236}">
                <a16:creationId xmlns:a16="http://schemas.microsoft.com/office/drawing/2014/main" id="{AAE5741C-2FEC-C84B-AF34-CBED72A06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398" y="3890977"/>
            <a:ext cx="2743200" cy="2743200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2BAF54F0-8BCD-BF4D-BA65-8F600B1E2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798" y="2914658"/>
            <a:ext cx="914400" cy="914400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46473335-A546-9D4F-A2D2-C604B9AF5D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4798" y="4962554"/>
            <a:ext cx="914400" cy="914400"/>
          </a:xfrm>
          <a:prstGeom prst="rect">
            <a:avLst/>
          </a:prstGeom>
        </p:spPr>
      </p:pic>
      <p:pic>
        <p:nvPicPr>
          <p:cNvPr id="12" name="Graphic 11" descr="OpenEnvelope">
            <a:extLst>
              <a:ext uri="{FF2B5EF4-FFF2-40B4-BE49-F238E27FC236}">
                <a16:creationId xmlns:a16="http://schemas.microsoft.com/office/drawing/2014/main" id="{64CC8FC4-0C68-FB4C-93D2-EEF8D78E88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0398" y="4931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A5A-08EF-4A40-8554-8391CBBE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and Authenticity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ED301F-90D8-F54F-8435-D46C628046F0}"/>
              </a:ext>
            </a:extLst>
          </p:cNvPr>
          <p:cNvGrpSpPr/>
          <p:nvPr/>
        </p:nvGrpSpPr>
        <p:grpSpPr>
          <a:xfrm>
            <a:off x="948926" y="2604415"/>
            <a:ext cx="10294148" cy="3033719"/>
            <a:chOff x="948924" y="1543058"/>
            <a:chExt cx="10294148" cy="3033719"/>
          </a:xfrm>
        </p:grpSpPr>
        <p:pic>
          <p:nvPicPr>
            <p:cNvPr id="11" name="Graphic 10" descr="Woman">
              <a:extLst>
                <a:ext uri="{FF2B5EF4-FFF2-40B4-BE49-F238E27FC236}">
                  <a16:creationId xmlns:a16="http://schemas.microsoft.com/office/drawing/2014/main" id="{19A9BD2B-4DF0-6B44-A8F4-4900D5D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99872" y="1833577"/>
              <a:ext cx="2743200" cy="2743200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648186C9-724F-C341-AB61-47823EF3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798" y="1543058"/>
              <a:ext cx="914400" cy="914400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3F37D2F-F665-E74E-A73E-7D34315AAC6D}"/>
                </a:ext>
              </a:extLst>
            </p:cNvPr>
            <p:cNvSpPr/>
            <p:nvPr/>
          </p:nvSpPr>
          <p:spPr>
            <a:xfrm>
              <a:off x="4160043" y="2309827"/>
              <a:ext cx="3871913" cy="21431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DBD70465-EF90-D943-B41F-3229A0B57944}"/>
                </a:ext>
              </a:extLst>
            </p:cNvPr>
            <p:cNvSpPr/>
            <p:nvPr/>
          </p:nvSpPr>
          <p:spPr>
            <a:xfrm flipH="1">
              <a:off x="4160042" y="3676665"/>
              <a:ext cx="3871913" cy="21431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Walk">
              <a:extLst>
                <a:ext uri="{FF2B5EF4-FFF2-40B4-BE49-F238E27FC236}">
                  <a16:creationId xmlns:a16="http://schemas.microsoft.com/office/drawing/2014/main" id="{AAE5741C-2FEC-C84B-AF34-CBED72A06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924" y="1833577"/>
              <a:ext cx="2743200" cy="2743200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2BAF54F0-8BCD-BF4D-BA65-8F600B1E2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798" y="29146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0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446</Words>
  <Application>Microsoft Macintosh PowerPoint</Application>
  <PresentationFormat>Widescreen</PresentationFormat>
  <Paragraphs>101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Courier</vt:lpstr>
      <vt:lpstr>Office Theme</vt:lpstr>
      <vt:lpstr>Public Key Infrastructure</vt:lpstr>
      <vt:lpstr>Content</vt:lpstr>
      <vt:lpstr>Public Key Infrastructure</vt:lpstr>
      <vt:lpstr>Symmetric Cryptography</vt:lpstr>
      <vt:lpstr>Symmetric Cryptography</vt:lpstr>
      <vt:lpstr>Asymmetric Cryptography</vt:lpstr>
      <vt:lpstr>Symmetric Cryptography</vt:lpstr>
      <vt:lpstr>Confidentiality and Authenticity</vt:lpstr>
      <vt:lpstr>Confidentiality and Authenticity</vt:lpstr>
      <vt:lpstr>Computational Complexity</vt:lpstr>
      <vt:lpstr>Key Exchange Protocols</vt:lpstr>
      <vt:lpstr>Key Exchange Protocols</vt:lpstr>
      <vt:lpstr>Man in the Middle attack</vt:lpstr>
      <vt:lpstr>Certificate</vt:lpstr>
      <vt:lpstr>Transport Layer Security</vt:lpstr>
      <vt:lpstr>Public Key Infrastructure</vt:lpstr>
      <vt:lpstr>x509 and Openssl</vt:lpstr>
      <vt:lpstr>x509</vt:lpstr>
      <vt:lpstr>Openssl</vt:lpstr>
      <vt:lpstr>Openssl</vt:lpstr>
      <vt:lpstr>Openssl</vt:lpstr>
      <vt:lpstr>Sample commands</vt:lpstr>
      <vt:lpstr>Domain Name System</vt:lpstr>
      <vt:lpstr>Domain names and IP addresses</vt:lpstr>
      <vt:lpstr>Connect to DNS through DHCP and ARP</vt:lpstr>
      <vt:lpstr>Lab Materials</vt:lpstr>
      <vt:lpstr>Issuing and Revoking Certificates</vt:lpstr>
      <vt:lpstr>Hierarchy of Certificate Authority</vt:lpstr>
      <vt:lpstr>Threat to Public Key Infrastructure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Yu-Tsern Jou</dc:creator>
  <cp:lastModifiedBy>Yu-Tsern Jou</cp:lastModifiedBy>
  <cp:revision>31</cp:revision>
  <dcterms:created xsi:type="dcterms:W3CDTF">2018-06-03T02:08:55Z</dcterms:created>
  <dcterms:modified xsi:type="dcterms:W3CDTF">2018-06-05T21:09:20Z</dcterms:modified>
</cp:coreProperties>
</file>