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2" r:id="rId6"/>
    <p:sldId id="271" r:id="rId7"/>
    <p:sldId id="268" r:id="rId8"/>
    <p:sldId id="273" r:id="rId9"/>
    <p:sldId id="269" r:id="rId10"/>
    <p:sldId id="263" r:id="rId11"/>
    <p:sldId id="270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d-r/entity-recognition-datas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Natural Language Processing and Text Mining: HW#2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Apr. 10,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Due: three weeks, </a:t>
            </a:r>
            <a:r>
              <a:rPr lang="en-US" altLang="zh-TW" dirty="0" smtClean="0">
                <a:solidFill>
                  <a:srgbClr val="FF0000"/>
                </a:solidFill>
              </a:rPr>
              <a:t>May 1 , 2023 (Mon.)</a:t>
            </a:r>
          </a:p>
          <a:p>
            <a:endParaRPr lang="en-US" altLang="zh-TW" dirty="0"/>
          </a:p>
          <a:p>
            <a:r>
              <a:rPr lang="en-US" altLang="zh-TW" dirty="0" smtClean="0"/>
              <a:t>For programming exercises, please submit it online to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</a:p>
          <a:p>
            <a:pPr lvl="1"/>
            <a:r>
              <a:rPr lang="en-US" altLang="zh-TW" dirty="0" smtClean="0"/>
              <a:t>Under the item [Assignments]\[HW#2]</a:t>
            </a:r>
          </a:p>
          <a:p>
            <a:endParaRPr lang="en-US" altLang="zh-TW" dirty="0"/>
          </a:p>
          <a:p>
            <a:r>
              <a:rPr lang="en-US" altLang="zh-TW" dirty="0" smtClean="0"/>
              <a:t>Please include program source codes and documents</a:t>
            </a:r>
          </a:p>
          <a:p>
            <a:pPr lvl="1"/>
            <a:r>
              <a:rPr lang="en-US" altLang="zh-TW" dirty="0" smtClean="0"/>
              <a:t>specifying your team members and responsible parts in the homework</a:t>
            </a:r>
          </a:p>
          <a:p>
            <a:pPr lvl="1"/>
            <a:r>
              <a:rPr lang="en-US" altLang="zh-TW" dirty="0" smtClean="0"/>
              <a:t>Indicating configuration and installation steps of necessary packages on the specified platform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sb-DE" altLang="zh-TW" dirty="0"/>
              <a:t>Broad Twitter Corpus: A Diverse Named Entity Recognition Resource. Leon Derczynski, Kalina Bontcheva, and Ian Roberts. Proceedings of COLING, pages </a:t>
            </a:r>
            <a:r>
              <a:rPr lang="hsb-DE" altLang="zh-TW" dirty="0" smtClean="0"/>
              <a:t>1169-1179, </a:t>
            </a:r>
            <a:r>
              <a:rPr lang="hsb-DE" altLang="zh-TW" dirty="0"/>
              <a:t>2016</a:t>
            </a:r>
            <a:r>
              <a:rPr lang="hsb-DE" altLang="zh-TW" dirty="0" smtClean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20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 #2: 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</a:t>
            </a:r>
            <a:r>
              <a:rPr lang="en-US" altLang="zh-TW" dirty="0" smtClean="0">
                <a:solidFill>
                  <a:srgbClr val="0000FF"/>
                </a:solidFill>
              </a:rPr>
              <a:t>Named Entity Recognition </a:t>
            </a:r>
            <a:r>
              <a:rPr lang="en-US" altLang="zh-TW" dirty="0" smtClean="0"/>
              <a:t>on open datasets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BTC NER dataset (to be detailed later)</a:t>
            </a:r>
            <a:endParaRPr lang="en-US" altLang="zh-TW" i="1" dirty="0" smtClean="0">
              <a:solidFill>
                <a:srgbClr val="0000FF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Output: Training a model to recognize the named entity types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82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and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Tasks</a:t>
            </a:r>
          </a:p>
          <a:p>
            <a:pPr lvl="1"/>
            <a:r>
              <a:rPr lang="en-US" altLang="zh-TW" dirty="0" smtClean="0"/>
              <a:t>Performing NER on Twitter data (as detailed in the following slides)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Data: an open dataset available from </a:t>
            </a:r>
            <a:r>
              <a:rPr lang="en-US" altLang="zh-TW" dirty="0" smtClean="0">
                <a:solidFill>
                  <a:srgbClr val="0000FF"/>
                </a:solidFill>
              </a:rPr>
              <a:t>GitHub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 have to submit the result of NER in terms of the F1 score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0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smtClean="0"/>
              <a:t>Broad Twitter </a:t>
            </a:r>
            <a:r>
              <a:rPr lang="en-US" altLang="zh-TW" b="1" dirty="0"/>
              <a:t>Corpus</a:t>
            </a:r>
            <a:r>
              <a:rPr lang="en-US" altLang="zh-TW" dirty="0" smtClean="0"/>
              <a:t>] available from GitHub</a:t>
            </a:r>
          </a:p>
          <a:p>
            <a:pPr lvl="1"/>
            <a:r>
              <a:rPr lang="en-US" altLang="zh-TW" dirty="0" smtClean="0"/>
              <a:t>Available at:</a:t>
            </a:r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github.com/juand-r/entity-recognition-datasets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Format: </a:t>
            </a:r>
          </a:p>
          <a:p>
            <a:pPr lvl="1"/>
            <a:r>
              <a:rPr lang="en-US" altLang="zh-TW" dirty="0" smtClean="0"/>
              <a:t>6 files in </a:t>
            </a:r>
            <a:r>
              <a:rPr lang="en-US" altLang="zh-TW" dirty="0" err="1" smtClean="0"/>
              <a:t>CoNLL</a:t>
            </a:r>
            <a:r>
              <a:rPr lang="en-US" altLang="zh-TW" dirty="0" smtClean="0"/>
              <a:t> format</a:t>
            </a:r>
          </a:p>
          <a:p>
            <a:pPr lvl="1"/>
            <a:r>
              <a:rPr lang="en-US" altLang="zh-TW" dirty="0" smtClean="0"/>
              <a:t>Each line contains: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olidFill>
                  <a:srgbClr val="0000FF"/>
                </a:solidFill>
              </a:rPr>
              <a:t>token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ner_tag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2"/>
            <a:r>
              <a:rPr lang="en-US" altLang="zh-TW" dirty="0" smtClean="0"/>
              <a:t>BIO or IOB format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IOB Format (Inside-Outside-Beginning)</a:t>
            </a:r>
            <a:br>
              <a:rPr lang="en-US" altLang="zh-TW" dirty="0" smtClean="0"/>
            </a:br>
            <a:r>
              <a:rPr lang="en-US" altLang="zh-TW" dirty="0" smtClean="0"/>
              <a:t>– An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sb-DE" altLang="zh-TW" dirty="0" smtClean="0"/>
              <a:t>IOB format: </a:t>
            </a:r>
          </a:p>
          <a:p>
            <a:pPr lvl="1"/>
            <a:r>
              <a:rPr lang="hsb-DE" altLang="zh-TW" dirty="0" smtClean="0"/>
              <a:t>Alex </a:t>
            </a:r>
            <a:r>
              <a:rPr lang="hsb-DE" altLang="zh-TW" dirty="0"/>
              <a:t>I-PER</a:t>
            </a:r>
          </a:p>
          <a:p>
            <a:pPr lvl="1"/>
            <a:r>
              <a:rPr lang="hsb-DE" altLang="zh-TW" dirty="0"/>
              <a:t>is </a:t>
            </a:r>
            <a:r>
              <a:rPr lang="hsb-DE" altLang="zh-TW" dirty="0" smtClean="0"/>
              <a:t>O</a:t>
            </a:r>
            <a:endParaRPr lang="hsb-DE" altLang="zh-TW" dirty="0"/>
          </a:p>
          <a:p>
            <a:pPr lvl="1"/>
            <a:r>
              <a:rPr lang="hsb-DE" altLang="zh-TW" dirty="0"/>
              <a:t>going O</a:t>
            </a:r>
          </a:p>
          <a:p>
            <a:pPr lvl="1"/>
            <a:r>
              <a:rPr lang="hsb-DE" altLang="zh-TW" dirty="0"/>
              <a:t>to O</a:t>
            </a:r>
          </a:p>
          <a:p>
            <a:pPr lvl="1"/>
            <a:r>
              <a:rPr lang="hsb-DE" altLang="zh-TW" dirty="0"/>
              <a:t>Los I-LOC</a:t>
            </a:r>
          </a:p>
          <a:p>
            <a:pPr lvl="1"/>
            <a:r>
              <a:rPr lang="hsb-DE" altLang="zh-TW" dirty="0"/>
              <a:t>Angeles I-LOC</a:t>
            </a:r>
          </a:p>
          <a:p>
            <a:pPr lvl="1"/>
            <a:r>
              <a:rPr lang="hsb-DE" altLang="zh-TW" dirty="0"/>
              <a:t>in O</a:t>
            </a:r>
          </a:p>
          <a:p>
            <a:pPr lvl="1"/>
            <a:r>
              <a:rPr lang="hsb-DE" altLang="zh-TW" dirty="0"/>
              <a:t>California I-LOC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sb-DE" altLang="zh-TW" dirty="0" smtClean="0">
                <a:solidFill>
                  <a:srgbClr val="0000FF"/>
                </a:solidFill>
              </a:rPr>
              <a:t>IOB2</a:t>
            </a:r>
            <a:r>
              <a:rPr lang="hsb-DE" altLang="zh-TW" dirty="0" smtClean="0"/>
              <a:t> format:</a:t>
            </a:r>
          </a:p>
          <a:p>
            <a:pPr lvl="1"/>
            <a:r>
              <a:rPr lang="hsb-DE" altLang="zh-TW" dirty="0" smtClean="0"/>
              <a:t>Alex </a:t>
            </a:r>
            <a:r>
              <a:rPr lang="hsb-DE" altLang="zh-TW" dirty="0"/>
              <a:t>B-PER</a:t>
            </a:r>
          </a:p>
          <a:p>
            <a:pPr lvl="1"/>
            <a:r>
              <a:rPr lang="hsb-DE" altLang="zh-TW" dirty="0"/>
              <a:t>is O</a:t>
            </a:r>
          </a:p>
          <a:p>
            <a:pPr lvl="1"/>
            <a:r>
              <a:rPr lang="hsb-DE" altLang="zh-TW" dirty="0"/>
              <a:t>going O</a:t>
            </a:r>
          </a:p>
          <a:p>
            <a:pPr lvl="1"/>
            <a:r>
              <a:rPr lang="hsb-DE" altLang="zh-TW" dirty="0"/>
              <a:t>to O</a:t>
            </a:r>
          </a:p>
          <a:p>
            <a:pPr lvl="1"/>
            <a:r>
              <a:rPr lang="hsb-DE" altLang="zh-TW" dirty="0"/>
              <a:t>Los B-LOC</a:t>
            </a:r>
          </a:p>
          <a:p>
            <a:pPr lvl="1"/>
            <a:r>
              <a:rPr lang="hsb-DE" altLang="zh-TW" dirty="0"/>
              <a:t>Angeles I-LOC</a:t>
            </a:r>
          </a:p>
          <a:p>
            <a:pPr lvl="1"/>
            <a:r>
              <a:rPr lang="hsb-DE" altLang="zh-TW" dirty="0"/>
              <a:t>in O</a:t>
            </a:r>
          </a:p>
          <a:p>
            <a:pPr lvl="1"/>
            <a:r>
              <a:rPr lang="hsb-DE" altLang="zh-TW" dirty="0"/>
              <a:t>California B-LOC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85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Sections in the dataset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838200" y="1951514"/>
          <a:ext cx="10515600" cy="40995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5154035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594790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340961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00384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98270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3179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Section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Region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Collection period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Description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Annotators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Tweet count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58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A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UK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2012.01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General collection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1000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99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B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UK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2012.01-02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Non-directed tweets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2000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3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E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Global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2014.07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Related to MH17 disaster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Crowd &amp; 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200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43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F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Stratified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2009-2014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Twitterati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Crowd &amp; 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2000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62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G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Stratified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2011-2014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Mainstream news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Crowd &amp; 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2351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0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H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Non-UK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2014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General collection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Crowd &amp; 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2000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57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9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in this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train a </a:t>
            </a:r>
            <a:r>
              <a:rPr lang="en-US" altLang="zh-TW" dirty="0"/>
              <a:t>model to recognize the named entity types in </a:t>
            </a:r>
            <a:r>
              <a:rPr lang="en-US" altLang="zh-TW" dirty="0" smtClean="0">
                <a:solidFill>
                  <a:srgbClr val="0000FF"/>
                </a:solidFill>
              </a:rPr>
              <a:t>English</a:t>
            </a:r>
          </a:p>
          <a:p>
            <a:pPr lvl="1"/>
            <a:r>
              <a:rPr lang="en-US" altLang="zh-TW" dirty="0" smtClean="0"/>
              <a:t>The program could be written in any programming language</a:t>
            </a:r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 smtClean="0"/>
              <a:t>can write your own models or call </a:t>
            </a:r>
            <a:r>
              <a:rPr lang="en-US" altLang="zh-TW" dirty="0" smtClean="0"/>
              <a:t>existing open source </a:t>
            </a:r>
            <a:r>
              <a:rPr lang="en-US" altLang="zh-TW" dirty="0" smtClean="0"/>
              <a:t>APIs in your program</a:t>
            </a:r>
          </a:p>
          <a:p>
            <a:pPr lvl="1"/>
            <a:r>
              <a:rPr lang="en-US" altLang="zh-TW" dirty="0" smtClean="0"/>
              <a:t>Please </a:t>
            </a:r>
            <a:r>
              <a:rPr lang="en-US" altLang="zh-TW" dirty="0" smtClean="0"/>
              <a:t>specify the platform and compilation instructions in your documentation</a:t>
            </a:r>
          </a:p>
          <a:p>
            <a:r>
              <a:rPr lang="en-US" altLang="zh-TW" dirty="0" smtClean="0"/>
              <a:t>To output the result </a:t>
            </a:r>
            <a:r>
              <a:rPr lang="en-US" altLang="zh-TW" dirty="0"/>
              <a:t>of NER in terms of the F1 score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46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example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Open source APIs or libraries</a:t>
            </a:r>
          </a:p>
          <a:p>
            <a:pPr lvl="1"/>
            <a:r>
              <a:rPr lang="en-US" altLang="zh-TW" dirty="0" err="1" smtClean="0"/>
              <a:t>Nltk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SpaCy</a:t>
            </a:r>
            <a:r>
              <a:rPr lang="en-US" altLang="zh-TW" dirty="0" smtClean="0"/>
              <a:t> </a:t>
            </a:r>
            <a:r>
              <a:rPr lang="en-US" altLang="zh-TW" dirty="0" smtClean="0"/>
              <a:t>(in Python)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Stanford </a:t>
            </a:r>
            <a:r>
              <a:rPr lang="en-US" altLang="zh-TW" dirty="0" smtClean="0"/>
              <a:t>NER, </a:t>
            </a:r>
            <a:r>
              <a:rPr lang="en-US" altLang="zh-TW" dirty="0" err="1" smtClean="0"/>
              <a:t>OpenNLP</a:t>
            </a:r>
            <a:r>
              <a:rPr lang="en-US" altLang="zh-TW" dirty="0" smtClean="0"/>
              <a:t> (in Java)</a:t>
            </a:r>
          </a:p>
          <a:p>
            <a:pPr lvl="1"/>
            <a:r>
              <a:rPr lang="en-US" altLang="zh-TW" dirty="0" err="1" smtClean="0"/>
              <a:t>HanLP</a:t>
            </a:r>
            <a:r>
              <a:rPr lang="en-US" altLang="zh-TW" dirty="0" smtClean="0"/>
              <a:t>, CKIP </a:t>
            </a:r>
            <a:r>
              <a:rPr lang="en-US" altLang="zh-TW" dirty="0" err="1" smtClean="0"/>
              <a:t>CoreNLP</a:t>
            </a:r>
            <a:r>
              <a:rPr lang="en-US" altLang="zh-TW" dirty="0" smtClean="0"/>
              <a:t> (for Chinese)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Implementation methods:</a:t>
            </a:r>
          </a:p>
          <a:p>
            <a:pPr lvl="1"/>
            <a:r>
              <a:rPr lang="en-US" altLang="zh-TW" dirty="0" smtClean="0"/>
              <a:t>CRF: Conditional Random Field</a:t>
            </a:r>
          </a:p>
          <a:p>
            <a:pPr lvl="1"/>
            <a:r>
              <a:rPr lang="en-US" altLang="zh-TW" dirty="0" smtClean="0"/>
              <a:t>HMM: Hidden Markov Model</a:t>
            </a:r>
          </a:p>
          <a:p>
            <a:pPr lvl="1"/>
            <a:r>
              <a:rPr lang="en-US" altLang="zh-TW" dirty="0" smtClean="0"/>
              <a:t>RNN, LSTM</a:t>
            </a:r>
          </a:p>
          <a:p>
            <a:pPr lvl="1"/>
            <a:r>
              <a:rPr lang="en-US" altLang="zh-TW" dirty="0" smtClean="0"/>
              <a:t>BERT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19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recognition results</a:t>
            </a:r>
          </a:p>
          <a:p>
            <a:pPr lvl="1"/>
            <a:r>
              <a:rPr lang="en-US" altLang="zh-TW" dirty="0" smtClean="0"/>
              <a:t>Precision</a:t>
            </a:r>
          </a:p>
          <a:p>
            <a:pPr lvl="1"/>
            <a:r>
              <a:rPr lang="en-US" altLang="zh-TW" dirty="0" smtClean="0"/>
              <a:t>Recall</a:t>
            </a:r>
          </a:p>
          <a:p>
            <a:pPr lvl="1"/>
            <a:r>
              <a:rPr lang="en-US" altLang="zh-TW" dirty="0" smtClean="0"/>
              <a:t>F-measure</a:t>
            </a:r>
          </a:p>
          <a:p>
            <a:pPr lvl="1"/>
            <a:r>
              <a:rPr lang="en-US" altLang="zh-TW" dirty="0" smtClean="0"/>
              <a:t>Accuracy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0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2C3D2F836E4CD4CA5693AF3C79AA935" ma:contentTypeVersion="2" ma:contentTypeDescription="建立新的文件。" ma:contentTypeScope="" ma:versionID="76b86823b2122b25121b84412f1eaaec">
  <xsd:schema xmlns:xsd="http://www.w3.org/2001/XMLSchema" xmlns:xs="http://www.w3.org/2001/XMLSchema" xmlns:p="http://schemas.microsoft.com/office/2006/metadata/properties" xmlns:ns2="27c9c4ae-7513-4301-bb9e-107035a7af00" targetNamespace="http://schemas.microsoft.com/office/2006/metadata/properties" ma:root="true" ma:fieldsID="ec2f9784f8d893ae06012c08adb1da2f" ns2:_="">
    <xsd:import namespace="27c9c4ae-7513-4301-bb9e-107035a7a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9c4ae-7513-4301-bb9e-107035a7af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2393F7-7DDE-4681-9E15-97A483DD177F}"/>
</file>

<file path=customXml/itemProps2.xml><?xml version="1.0" encoding="utf-8"?>
<ds:datastoreItem xmlns:ds="http://schemas.openxmlformats.org/officeDocument/2006/customXml" ds:itemID="{712CB0A3-6DB0-418B-97C9-A7427600E2F8}"/>
</file>

<file path=customXml/itemProps3.xml><?xml version="1.0" encoding="utf-8"?>
<ds:datastoreItem xmlns:ds="http://schemas.openxmlformats.org/officeDocument/2006/customXml" ds:itemID="{B76A504A-2144-4295-9DC1-1873686E16DA}"/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453</Words>
  <Application>Microsoft Office PowerPoint</Application>
  <PresentationFormat>寬螢幕</PresentationFormat>
  <Paragraphs>125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Natural Language Processing and Text Mining: HW#2</vt:lpstr>
      <vt:lpstr>Programming Exercise #2: NER</vt:lpstr>
      <vt:lpstr>Tasks and Data </vt:lpstr>
      <vt:lpstr>Input Data </vt:lpstr>
      <vt:lpstr>IOB Format (Inside-Outside-Beginning) – An Example</vt:lpstr>
      <vt:lpstr>Sections in the dataset</vt:lpstr>
      <vt:lpstr>Tasks in this Homework</vt:lpstr>
      <vt:lpstr>Some example implementation</vt:lpstr>
      <vt:lpstr>Output Format</vt:lpstr>
      <vt:lpstr>Homework Submission</vt:lpstr>
      <vt:lpstr>References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Windows 使用者</cp:lastModifiedBy>
  <cp:revision>34</cp:revision>
  <dcterms:created xsi:type="dcterms:W3CDTF">2017-03-16T10:08:31Z</dcterms:created>
  <dcterms:modified xsi:type="dcterms:W3CDTF">2023-04-11T01:31:56Z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0x010100F2C3D2F836E4CD4CA5693AF3C79AA935</vt:lpwstr>
  </property>
</Properties>
</file>