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843" r:id="rId2"/>
  </p:sldMasterIdLst>
  <p:notesMasterIdLst>
    <p:notesMasterId r:id="rId14"/>
  </p:notesMasterIdLst>
  <p:handoutMasterIdLst>
    <p:handoutMasterId r:id="rId15"/>
  </p:handoutMasterIdLst>
  <p:sldIdLst>
    <p:sldId id="429" r:id="rId3"/>
    <p:sldId id="698" r:id="rId4"/>
    <p:sldId id="715" r:id="rId5"/>
    <p:sldId id="716" r:id="rId6"/>
    <p:sldId id="717" r:id="rId7"/>
    <p:sldId id="723" r:id="rId8"/>
    <p:sldId id="724" r:id="rId9"/>
    <p:sldId id="725" r:id="rId10"/>
    <p:sldId id="718" r:id="rId11"/>
    <p:sldId id="719" r:id="rId12"/>
    <p:sldId id="492"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7" userDrawn="1">
          <p15:clr>
            <a:srgbClr val="A4A3A4"/>
          </p15:clr>
        </p15:guide>
        <p15:guide id="2" pos="46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DFF"/>
    <a:srgbClr val="00FF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7" autoAdjust="0"/>
    <p:restoredTop sz="82022" autoAdjust="0"/>
  </p:normalViewPr>
  <p:slideViewPr>
    <p:cSldViewPr>
      <p:cViewPr varScale="1">
        <p:scale>
          <a:sx n="95" d="100"/>
          <a:sy n="95" d="100"/>
        </p:scale>
        <p:origin x="1032" y="84"/>
      </p:cViewPr>
      <p:guideLst>
        <p:guide orient="horz" pos="3067"/>
        <p:guide pos="464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0" d="100"/>
          <a:sy n="80" d="100"/>
        </p:scale>
        <p:origin x="-210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EE8131-96DB-4B24-8CD3-F821EB7C3943}" type="datetimeFigureOut">
              <a:rPr lang="zh-CN" altLang="en-US" smtClean="0"/>
              <a:pPr/>
              <a:t>2020/10/28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0166BF-CED9-4B35-A1E0-081FD7EF89A1}" type="slidenum">
              <a:rPr lang="zh-CN" altLang="en-US" smtClean="0"/>
              <a:pPr/>
              <a:t>‹#›</a:t>
            </a:fld>
            <a:endParaRPr lang="zh-CN" altLang="en-US"/>
          </a:p>
        </p:txBody>
      </p:sp>
    </p:spTree>
    <p:extLst>
      <p:ext uri="{BB962C8B-B14F-4D97-AF65-F5344CB8AC3E}">
        <p14:creationId xmlns:p14="http://schemas.microsoft.com/office/powerpoint/2010/main" val="636192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0E998-9799-47DA-A6C6-F2A826EFB00B}" type="datetimeFigureOut">
              <a:rPr lang="zh-CN" altLang="en-US" smtClean="0"/>
              <a:pPr/>
              <a:t>2020/10/28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6E1FB4-26FC-4CAE-AD61-769E23F257D5}" type="slidenum">
              <a:rPr lang="zh-CN" altLang="en-US" smtClean="0"/>
              <a:pPr/>
              <a:t>‹#›</a:t>
            </a:fld>
            <a:endParaRPr lang="zh-CN" altLang="en-US"/>
          </a:p>
        </p:txBody>
      </p:sp>
    </p:spTree>
    <p:extLst>
      <p:ext uri="{BB962C8B-B14F-4D97-AF65-F5344CB8AC3E}">
        <p14:creationId xmlns:p14="http://schemas.microsoft.com/office/powerpoint/2010/main" val="318969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尊敬的各位老师下午好</a:t>
            </a:r>
            <a:r>
              <a:rPr lang="zh-CN" altLang="en-US" dirty="0" smtClean="0"/>
              <a:t>，我的</a:t>
            </a:r>
            <a:r>
              <a:rPr lang="zh-CN" altLang="en-US" dirty="0" smtClean="0"/>
              <a:t>毕业设计题目</a:t>
            </a:r>
            <a:r>
              <a:rPr lang="zh-CN" altLang="en-US" dirty="0" smtClean="0"/>
              <a:t>是基于空间信息的船舶航行路线智能辅助方法，接下来我</a:t>
            </a:r>
            <a:r>
              <a:rPr lang="zh-CN" altLang="en-US" dirty="0" smtClean="0"/>
              <a:t>将报告我的毕设中期工作进展。</a:t>
            </a:r>
            <a:endParaRPr lang="zh-CN" altLang="en-US" dirty="0"/>
          </a:p>
        </p:txBody>
      </p:sp>
      <p:sp>
        <p:nvSpPr>
          <p:cNvPr id="4" name="灯片编号占位符 3"/>
          <p:cNvSpPr>
            <a:spLocks noGrp="1"/>
          </p:cNvSpPr>
          <p:nvPr>
            <p:ph type="sldNum" sz="quarter" idx="10"/>
          </p:nvPr>
        </p:nvSpPr>
        <p:spPr/>
        <p:txBody>
          <a:bodyPr/>
          <a:lstStyle/>
          <a:p>
            <a:fld id="{F76E1FB4-26FC-4CAE-AD61-769E23F257D5}" type="slidenum">
              <a:rPr lang="zh-CN" altLang="en-US" smtClean="0"/>
              <a:pPr/>
              <a:t>1</a:t>
            </a:fld>
            <a:endParaRPr lang="zh-CN" altLang="en-US"/>
          </a:p>
        </p:txBody>
      </p:sp>
    </p:spTree>
    <p:extLst>
      <p:ext uri="{BB962C8B-B14F-4D97-AF65-F5344CB8AC3E}">
        <p14:creationId xmlns:p14="http://schemas.microsoft.com/office/powerpoint/2010/main" val="222344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我的中期进展报告汇报完毕，敬请各位老师批评指正，谢谢。</a:t>
            </a:r>
            <a:endParaRPr lang="zh-CN" altLang="en-US" dirty="0"/>
          </a:p>
        </p:txBody>
      </p:sp>
      <p:sp>
        <p:nvSpPr>
          <p:cNvPr id="4" name="灯片编号占位符 3"/>
          <p:cNvSpPr>
            <a:spLocks noGrp="1"/>
          </p:cNvSpPr>
          <p:nvPr>
            <p:ph type="sldNum" sz="quarter" idx="10"/>
          </p:nvPr>
        </p:nvSpPr>
        <p:spPr/>
        <p:txBody>
          <a:bodyPr/>
          <a:lstStyle/>
          <a:p>
            <a:fld id="{F76E1FB4-26FC-4CAE-AD61-769E23F257D5}" type="slidenum">
              <a:rPr lang="zh-CN" altLang="en-US" smtClean="0"/>
              <a:pPr/>
              <a:t>11</a:t>
            </a:fld>
            <a:endParaRPr lang="zh-CN" altLang="en-US"/>
          </a:p>
        </p:txBody>
      </p:sp>
    </p:spTree>
    <p:extLst>
      <p:ext uri="{BB962C8B-B14F-4D97-AF65-F5344CB8AC3E}">
        <p14:creationId xmlns:p14="http://schemas.microsoft.com/office/powerpoint/2010/main" val="134352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首先我介绍我的研究内容，我</a:t>
            </a:r>
            <a:r>
              <a:rPr lang="zh-CN" altLang="en-US" sz="1200" kern="1200" dirty="0" smtClean="0">
                <a:solidFill>
                  <a:schemeClr val="tx1"/>
                </a:solidFill>
                <a:effectLst/>
                <a:latin typeface="+mn-lt"/>
                <a:ea typeface="+mn-ea"/>
                <a:cs typeface="+mn-cs"/>
              </a:rPr>
              <a:t>的毕设是</a:t>
            </a:r>
            <a:r>
              <a:rPr lang="zh-CN" altLang="zh-CN" sz="1200" kern="1200" dirty="0" smtClean="0">
                <a:solidFill>
                  <a:schemeClr val="tx1"/>
                </a:solidFill>
                <a:effectLst/>
                <a:latin typeface="+mn-lt"/>
                <a:ea typeface="+mn-ea"/>
                <a:cs typeface="+mn-cs"/>
              </a:rPr>
              <a:t>以开发设计出一套基于空间信息的船舶航行路线智能辅助系统为目标</a:t>
            </a:r>
            <a:r>
              <a:rPr lang="zh-CN" altLang="en-US" sz="1200" kern="1200" dirty="0" smtClean="0">
                <a:solidFill>
                  <a:schemeClr val="tx1"/>
                </a:solidFill>
                <a:effectLst/>
                <a:latin typeface="+mn-lt"/>
                <a:ea typeface="+mn-ea"/>
                <a:cs typeface="+mn-cs"/>
              </a:rPr>
              <a:t>，主要包括以下三个研究内容</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是</a:t>
            </a:r>
            <a:r>
              <a:rPr lang="zh-CN" altLang="zh-CN" dirty="0" smtClean="0"/>
              <a:t>基于船舶领域模型的船舶航行碰撞危险辨识方法</a:t>
            </a:r>
            <a:r>
              <a:rPr lang="en-US" altLang="zh-CN" dirty="0" smtClean="0"/>
              <a:t>  2</a:t>
            </a:r>
            <a:r>
              <a:rPr lang="zh-CN" altLang="en-US" dirty="0" smtClean="0"/>
              <a:t>是海洋气象与碍航物对航行影响程度的表达 </a:t>
            </a:r>
            <a:r>
              <a:rPr lang="en-US" altLang="zh-CN" dirty="0" smtClean="0"/>
              <a:t>3</a:t>
            </a:r>
            <a:r>
              <a:rPr lang="zh-CN" altLang="en-US" dirty="0" smtClean="0"/>
              <a:t>是船舶局部航行路线的优化研究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5"/>
          </p:nvPr>
        </p:nvSpPr>
        <p:spPr/>
        <p:txBody>
          <a:bodyPr/>
          <a:lstStyle/>
          <a:p>
            <a:fld id="{F76E1FB4-26FC-4CAE-AD61-769E23F257D5}" type="slidenum">
              <a:rPr lang="zh-CN" altLang="en-US" smtClean="0"/>
              <a:pPr/>
              <a:t>2</a:t>
            </a:fld>
            <a:endParaRPr lang="zh-CN" altLang="en-US"/>
          </a:p>
        </p:txBody>
      </p:sp>
    </p:spTree>
    <p:extLst>
      <p:ext uri="{BB962C8B-B14F-4D97-AF65-F5344CB8AC3E}">
        <p14:creationId xmlns:p14="http://schemas.microsoft.com/office/powerpoint/2010/main" val="1721968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基于我的研究内容，我的毕业设计技术路线图如图所示</a:t>
            </a:r>
            <a:endParaRPr lang="zh-CN" altLang="en-US" dirty="0"/>
          </a:p>
        </p:txBody>
      </p:sp>
      <p:sp>
        <p:nvSpPr>
          <p:cNvPr id="4" name="灯片编号占位符 3"/>
          <p:cNvSpPr>
            <a:spLocks noGrp="1"/>
          </p:cNvSpPr>
          <p:nvPr>
            <p:ph type="sldNum" sz="quarter" idx="10"/>
          </p:nvPr>
        </p:nvSpPr>
        <p:spPr/>
        <p:txBody>
          <a:bodyPr/>
          <a:lstStyle/>
          <a:p>
            <a:fld id="{F76E1FB4-26FC-4CAE-AD61-769E23F257D5}" type="slidenum">
              <a:rPr lang="zh-CN" altLang="en-US" smtClean="0"/>
              <a:pPr/>
              <a:t>3</a:t>
            </a:fld>
            <a:endParaRPr lang="zh-CN" altLang="en-US"/>
          </a:p>
        </p:txBody>
      </p:sp>
    </p:spTree>
    <p:extLst>
      <p:ext uri="{BB962C8B-B14F-4D97-AF65-F5344CB8AC3E}">
        <p14:creationId xmlns:p14="http://schemas.microsoft.com/office/powerpoint/2010/main" val="282425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接下来我将介绍我的研究工作进展。</a:t>
            </a:r>
            <a:r>
              <a:rPr lang="zh-CN" altLang="zh-CN" sz="1200" kern="1200" dirty="0" smtClean="0">
                <a:solidFill>
                  <a:schemeClr val="tx1"/>
                </a:solidFill>
                <a:effectLst/>
                <a:latin typeface="+mn-lt"/>
                <a:ea typeface="+mn-ea"/>
                <a:cs typeface="+mn-cs"/>
              </a:rPr>
              <a:t>自从</a:t>
            </a:r>
            <a:r>
              <a:rPr lang="zh-CN" altLang="zh-CN" sz="1200" kern="1200" dirty="0" smtClean="0">
                <a:solidFill>
                  <a:schemeClr val="tx1"/>
                </a:solidFill>
                <a:effectLst/>
                <a:latin typeface="+mn-lt"/>
                <a:ea typeface="+mn-ea"/>
                <a:cs typeface="+mn-cs"/>
              </a:rPr>
              <a:t>论文开题以后，除少量内容根据实验情况有所微调，论文核心内容严格按照开题报告预定计划及研究内容开展研究工作，部分内容已经超出原计划完成。截止目前，研究工作进展情况如下</a:t>
            </a:r>
            <a:r>
              <a:rPr lang="zh-CN" altLang="en-US" sz="1200" kern="1200" dirty="0" smtClean="0">
                <a:solidFill>
                  <a:schemeClr val="tx1"/>
                </a:solidFill>
                <a:effectLst/>
                <a:latin typeface="+mn-lt"/>
                <a:ea typeface="+mn-ea"/>
                <a:cs typeface="+mn-cs"/>
              </a:rPr>
              <a:t>。主要实际完成内容包括</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下面分部介绍具体工作进展。</a:t>
            </a:r>
            <a:endParaRPr lang="zh-CN" altLang="en-US" dirty="0"/>
          </a:p>
        </p:txBody>
      </p:sp>
      <p:sp>
        <p:nvSpPr>
          <p:cNvPr id="4" name="灯片编号占位符 3"/>
          <p:cNvSpPr>
            <a:spLocks noGrp="1"/>
          </p:cNvSpPr>
          <p:nvPr>
            <p:ph type="sldNum" sz="quarter" idx="10"/>
          </p:nvPr>
        </p:nvSpPr>
        <p:spPr/>
        <p:txBody>
          <a:bodyPr/>
          <a:lstStyle/>
          <a:p>
            <a:fld id="{F76E1FB4-26FC-4CAE-AD61-769E23F257D5}" type="slidenum">
              <a:rPr lang="zh-CN" altLang="en-US" smtClean="0"/>
              <a:pPr/>
              <a:t>4</a:t>
            </a:fld>
            <a:endParaRPr lang="zh-CN" altLang="en-US"/>
          </a:p>
        </p:txBody>
      </p:sp>
    </p:spTree>
    <p:extLst>
      <p:ext uri="{BB962C8B-B14F-4D97-AF65-F5344CB8AC3E}">
        <p14:creationId xmlns:p14="http://schemas.microsoft.com/office/powerpoint/2010/main" val="235617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一是船舶</a:t>
            </a:r>
            <a:r>
              <a:rPr lang="zh-CN" altLang="en-US" dirty="0" smtClean="0"/>
              <a:t>会遇危险分析</a:t>
            </a:r>
            <a:r>
              <a:rPr lang="zh-CN" altLang="en-US" dirty="0" smtClean="0"/>
              <a:t>流程：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模拟的</a:t>
            </a:r>
            <a:r>
              <a:rPr lang="en-US" altLang="zh-CN" sz="1200" kern="1200" dirty="0" smtClean="0">
                <a:solidFill>
                  <a:schemeClr val="tx1"/>
                </a:solidFill>
                <a:effectLst/>
                <a:latin typeface="+mn-lt"/>
                <a:ea typeface="+mn-ea"/>
                <a:cs typeface="+mn-cs"/>
              </a:rPr>
              <a:t>AIS</a:t>
            </a:r>
            <a:r>
              <a:rPr lang="zh-CN" altLang="en-US" sz="1200" kern="1200" dirty="0" smtClean="0">
                <a:solidFill>
                  <a:schemeClr val="tx1"/>
                </a:solidFill>
                <a:effectLst/>
                <a:latin typeface="+mn-lt"/>
                <a:ea typeface="+mn-ea"/>
                <a:cs typeface="+mn-cs"/>
              </a:rPr>
              <a:t>数据包括位置、尺寸、对地航向、对地航速等船舶领域模型构建要素。</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构建近似</a:t>
            </a:r>
            <a:r>
              <a:rPr lang="zh-CN" altLang="en-US" sz="1200" kern="1200" dirty="0" smtClean="0">
                <a:solidFill>
                  <a:schemeClr val="tx1"/>
                </a:solidFill>
                <a:effectLst/>
                <a:latin typeface="+mn-lt"/>
                <a:ea typeface="+mn-ea"/>
                <a:cs typeface="+mn-cs"/>
              </a:rPr>
              <a:t>的</a:t>
            </a:r>
            <a:r>
              <a:rPr lang="en-US" altLang="zh-CN" sz="1200" kern="1200" dirty="0" err="1" smtClean="0">
                <a:solidFill>
                  <a:schemeClr val="tx1"/>
                </a:solidFill>
                <a:effectLst/>
                <a:latin typeface="+mn-lt"/>
                <a:ea typeface="+mn-ea"/>
                <a:cs typeface="+mn-cs"/>
              </a:rPr>
              <a:t>Kijimi</a:t>
            </a:r>
            <a:r>
              <a:rPr lang="zh-CN" altLang="en-US" sz="1200" kern="1200" dirty="0" smtClean="0">
                <a:solidFill>
                  <a:schemeClr val="tx1"/>
                </a:solidFill>
                <a:effectLst/>
                <a:latin typeface="+mn-lt"/>
                <a:ea typeface="+mn-ea"/>
                <a:cs typeface="+mn-cs"/>
              </a:rPr>
              <a:t>船舶领域</a:t>
            </a:r>
            <a:r>
              <a:rPr lang="zh-CN" altLang="zh-CN" sz="1200" kern="1200" dirty="0" smtClean="0">
                <a:solidFill>
                  <a:schemeClr val="tx1"/>
                </a:solidFill>
                <a:effectLst/>
                <a:latin typeface="+mn-lt"/>
                <a:ea typeface="+mn-ea"/>
                <a:cs typeface="+mn-cs"/>
              </a:rPr>
              <a:t>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该模型</a:t>
            </a:r>
            <a:r>
              <a:rPr lang="zh-CN" altLang="zh-CN" sz="1200" kern="1200" dirty="0" smtClean="0">
                <a:solidFill>
                  <a:schemeClr val="tx1"/>
                </a:solidFill>
                <a:effectLst/>
                <a:latin typeface="+mn-lt"/>
                <a:ea typeface="+mn-ea"/>
                <a:cs typeface="+mn-cs"/>
              </a:rPr>
              <a:t>充分</a:t>
            </a:r>
            <a:r>
              <a:rPr lang="zh-CN" altLang="zh-CN" sz="1200" kern="1200" dirty="0" smtClean="0">
                <a:solidFill>
                  <a:schemeClr val="tx1"/>
                </a:solidFill>
                <a:effectLst/>
                <a:latin typeface="+mn-lt"/>
                <a:ea typeface="+mn-ea"/>
                <a:cs typeface="+mn-cs"/>
              </a:rPr>
              <a:t>考虑了船速、船舶大小、会遇角度对船舶领域</a:t>
            </a:r>
            <a:r>
              <a:rPr lang="zh-CN" altLang="en-US" sz="1200" kern="1200" dirty="0" smtClean="0">
                <a:solidFill>
                  <a:schemeClr val="tx1"/>
                </a:solidFill>
                <a:effectLst/>
                <a:latin typeface="+mn-lt"/>
                <a:ea typeface="+mn-ea"/>
                <a:cs typeface="+mn-cs"/>
              </a:rPr>
              <a:t>范围</a:t>
            </a:r>
            <a:r>
              <a:rPr lang="zh-CN" altLang="zh-CN" sz="1200" kern="1200" dirty="0" smtClean="0">
                <a:solidFill>
                  <a:schemeClr val="tx1"/>
                </a:solidFill>
                <a:effectLst/>
                <a:latin typeface="+mn-lt"/>
                <a:ea typeface="+mn-ea"/>
                <a:cs typeface="+mn-cs"/>
              </a:rPr>
              <a:t>的影响。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依据模型计算</a:t>
            </a:r>
            <a:r>
              <a:rPr lang="en-US" altLang="zh-CN" sz="1200" kern="1200" dirty="0" smtClean="0">
                <a:solidFill>
                  <a:schemeClr val="tx1"/>
                </a:solidFill>
                <a:effectLst/>
                <a:latin typeface="+mn-lt"/>
                <a:ea typeface="+mn-ea"/>
                <a:cs typeface="+mn-cs"/>
              </a:rPr>
              <a:t>DDV</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TDV</a:t>
            </a:r>
            <a:r>
              <a:rPr lang="zh-CN" altLang="en-US" sz="1200" kern="1200" dirty="0" smtClean="0">
                <a:solidFill>
                  <a:schemeClr val="tx1"/>
                </a:solidFill>
                <a:effectLst/>
                <a:latin typeface="+mn-lt"/>
                <a:ea typeface="+mn-ea"/>
                <a:cs typeface="+mn-cs"/>
              </a:rPr>
              <a:t>并基于</a:t>
            </a:r>
            <a:r>
              <a:rPr lang="en-US" altLang="zh-CN" sz="1200" kern="1200" dirty="0" smtClean="0">
                <a:solidFill>
                  <a:schemeClr val="tx1"/>
                </a:solidFill>
                <a:effectLst/>
                <a:latin typeface="+mn-lt"/>
                <a:ea typeface="+mn-ea"/>
                <a:cs typeface="+mn-cs"/>
              </a:rPr>
              <a:t>DDV</a:t>
            </a:r>
            <a:r>
              <a:rPr lang="zh-CN" altLang="en-US" sz="1200" kern="1200" dirty="0" smtClean="0">
                <a:solidFill>
                  <a:schemeClr val="tx1"/>
                </a:solidFill>
                <a:effectLst/>
                <a:latin typeface="+mn-lt"/>
                <a:ea typeface="+mn-ea"/>
                <a:cs typeface="+mn-cs"/>
              </a:rPr>
              <a:t>将与本船有会遇危险的目标船进行显示，基于</a:t>
            </a:r>
            <a:r>
              <a:rPr lang="en-US" altLang="zh-CN" sz="1200" kern="1200" dirty="0" smtClean="0">
                <a:solidFill>
                  <a:schemeClr val="tx1"/>
                </a:solidFill>
                <a:effectLst/>
                <a:latin typeface="+mn-lt"/>
                <a:ea typeface="+mn-ea"/>
                <a:cs typeface="+mn-cs"/>
              </a:rPr>
              <a:t>TDV</a:t>
            </a:r>
            <a:r>
              <a:rPr lang="zh-CN" altLang="en-US" sz="1200" kern="1200" dirty="0" smtClean="0">
                <a:solidFill>
                  <a:schemeClr val="tx1"/>
                </a:solidFill>
                <a:effectLst/>
                <a:latin typeface="+mn-lt"/>
                <a:ea typeface="+mn-ea"/>
                <a:cs typeface="+mn-cs"/>
              </a:rPr>
              <a:t>与领域将未来有会遇危险的海域进行显示。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rPr>
              <a:t>插值关键点位构建：</a:t>
            </a:r>
            <a:r>
              <a:rPr lang="zh-CN" altLang="en-US" sz="1200" kern="1200" dirty="0" smtClean="0">
                <a:solidFill>
                  <a:schemeClr val="tx1"/>
                </a:solidFill>
                <a:effectLst/>
                <a:latin typeface="+mn-lt"/>
                <a:ea typeface="+mn-ea"/>
                <a:cs typeface="+mn-cs"/>
              </a:rPr>
              <a:t>首先进行要素合并，并用</a:t>
            </a:r>
            <a:r>
              <a:rPr lang="en-US" altLang="zh-CN" sz="1200" kern="1200" dirty="0" smtClean="0">
                <a:solidFill>
                  <a:schemeClr val="tx1"/>
                </a:solidFill>
                <a:effectLst/>
                <a:latin typeface="+mn-lt"/>
                <a:ea typeface="+mn-ea"/>
                <a:cs typeface="+mn-cs"/>
              </a:rPr>
              <a:t>800</a:t>
            </a:r>
            <a:r>
              <a:rPr lang="zh-CN" altLang="en-US" sz="1200" kern="1200" dirty="0" smtClean="0">
                <a:solidFill>
                  <a:schemeClr val="tx1"/>
                </a:solidFill>
                <a:effectLst/>
                <a:latin typeface="+mn-lt"/>
                <a:ea typeface="+mn-ea"/>
                <a:cs typeface="+mn-cs"/>
              </a:rPr>
              <a:t>的点近似椭圆外围</a:t>
            </a:r>
            <a:r>
              <a:rPr lang="zh-CN" altLang="en-US" sz="1200" kern="1200" dirty="0" smtClean="0">
                <a:solidFill>
                  <a:schemeClr val="tx1"/>
                </a:solidFill>
                <a:effectLst/>
                <a:latin typeface="+mn-lt"/>
                <a:ea typeface="+mn-ea"/>
                <a:cs typeface="+mn-cs"/>
              </a:rPr>
              <a:t>，内部则是以</a:t>
            </a:r>
            <a:r>
              <a:rPr lang="en-US" altLang="zh-CN" sz="1200" kern="1200" dirty="0" smtClean="0">
                <a:solidFill>
                  <a:schemeClr val="tx1"/>
                </a:solidFill>
                <a:effectLst/>
                <a:latin typeface="+mn-lt"/>
                <a:ea typeface="+mn-ea"/>
                <a:cs typeface="+mn-cs"/>
              </a:rPr>
              <a:t>100</a:t>
            </a:r>
            <a:r>
              <a:rPr lang="zh-CN" altLang="en-US" sz="1200" kern="1200" dirty="0" smtClean="0">
                <a:solidFill>
                  <a:schemeClr val="tx1"/>
                </a:solidFill>
                <a:effectLst/>
                <a:latin typeface="+mn-lt"/>
                <a:ea typeface="+mn-ea"/>
                <a:cs typeface="+mn-cs"/>
              </a:rPr>
              <a:t>米为步长构建的目标</a:t>
            </a:r>
            <a:r>
              <a:rPr lang="zh-CN" altLang="en-US" sz="1200" kern="1200" dirty="0" smtClean="0">
                <a:solidFill>
                  <a:schemeClr val="tx1"/>
                </a:solidFill>
                <a:effectLst/>
                <a:latin typeface="+mn-lt"/>
                <a:ea typeface="+mn-ea"/>
                <a:cs typeface="+mn-cs"/>
              </a:rPr>
              <a:t>船位航迹点。</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最后利用</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次幂反距离插值构建目标船碍航度栅格图。</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76E1FB4-26FC-4CAE-AD61-769E23F257D5}" type="slidenum">
              <a:rPr lang="zh-CN" altLang="en-US" smtClean="0"/>
              <a:pPr/>
              <a:t>5</a:t>
            </a:fld>
            <a:endParaRPr lang="zh-CN" altLang="en-US"/>
          </a:p>
        </p:txBody>
      </p:sp>
    </p:spTree>
    <p:extLst>
      <p:ext uri="{BB962C8B-B14F-4D97-AF65-F5344CB8AC3E}">
        <p14:creationId xmlns:p14="http://schemas.microsoft.com/office/powerpoint/2010/main" val="370670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二是海洋</a:t>
            </a:r>
            <a:r>
              <a:rPr lang="zh-CN" altLang="en-US" dirty="0" smtClean="0"/>
              <a:t>气象要素分析</a:t>
            </a:r>
            <a:r>
              <a:rPr lang="zh-CN" altLang="en-US" dirty="0" smtClean="0"/>
              <a:t>流程：</a:t>
            </a:r>
            <a:endParaRPr lang="zh-CN" altLang="en-US" dirty="0" smtClean="0"/>
          </a:p>
          <a:p>
            <a:r>
              <a:rPr lang="zh-CN" altLang="en-US" dirty="0" smtClean="0"/>
              <a:t>从国家海洋环境预报中心获取浪场信息，从中央气象台获取风场信息，并制作配准文件，以期未来</a:t>
            </a:r>
            <a:r>
              <a:rPr lang="zh-CN" altLang="en-US" dirty="0" smtClean="0"/>
              <a:t>实现快速配准</a:t>
            </a:r>
            <a:r>
              <a:rPr lang="zh-CN" altLang="en-US" dirty="0" smtClean="0"/>
              <a:t>。</a:t>
            </a:r>
            <a:endParaRPr lang="en-US" altLang="zh-CN" dirty="0" smtClean="0"/>
          </a:p>
          <a:p>
            <a:r>
              <a:rPr lang="zh-CN" altLang="en-US" dirty="0" smtClean="0"/>
              <a:t>分析风浪场信息波段值，确定相应波段值范围对应的</a:t>
            </a:r>
            <a:r>
              <a:rPr lang="zh-CN" altLang="en-US" dirty="0" smtClean="0"/>
              <a:t>风浪级别。</a:t>
            </a:r>
            <a:endParaRPr lang="en-US" altLang="zh-CN" dirty="0" smtClean="0"/>
          </a:p>
          <a:p>
            <a:r>
              <a:rPr lang="zh-CN" altLang="en-US" dirty="0" smtClean="0"/>
              <a:t>确定局部航线气象影响范围，将该范围栅格化并转点，将相应的栅格波段值提取至点，</a:t>
            </a:r>
            <a:r>
              <a:rPr lang="zh-CN" altLang="en-US" dirty="0" smtClean="0"/>
              <a:t>并确定风浪</a:t>
            </a:r>
            <a:r>
              <a:rPr lang="zh-CN" altLang="en-US" dirty="0" smtClean="0"/>
              <a:t>级别以及气象碍航程度。</a:t>
            </a:r>
            <a:endParaRPr lang="en-US" altLang="zh-CN" dirty="0" smtClean="0"/>
          </a:p>
          <a:p>
            <a:r>
              <a:rPr lang="zh-CN" altLang="en-US" dirty="0" smtClean="0"/>
              <a:t>最后利用高斯模型的克里金插值，利用该范围点值</a:t>
            </a:r>
            <a:r>
              <a:rPr lang="zh-CN" altLang="en-US" sz="1200" kern="1200" dirty="0" smtClean="0">
                <a:solidFill>
                  <a:schemeClr val="tx1"/>
                </a:solidFill>
                <a:effectLst/>
                <a:latin typeface="+mn-lt"/>
                <a:ea typeface="+mn-ea"/>
                <a:cs typeface="+mn-cs"/>
              </a:rPr>
              <a:t>构建气象碍航度栅格图。</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F76E1FB4-26FC-4CAE-AD61-769E23F257D5}" type="slidenum">
              <a:rPr lang="zh-CN" altLang="en-US" smtClean="0"/>
              <a:pPr/>
              <a:t>6</a:t>
            </a:fld>
            <a:endParaRPr lang="zh-CN" altLang="en-US"/>
          </a:p>
        </p:txBody>
      </p:sp>
    </p:spTree>
    <p:extLst>
      <p:ext uri="{BB962C8B-B14F-4D97-AF65-F5344CB8AC3E}">
        <p14:creationId xmlns:p14="http://schemas.microsoft.com/office/powerpoint/2010/main" val="261984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三是静态</a:t>
            </a:r>
            <a:r>
              <a:rPr lang="zh-CN" altLang="en-US" dirty="0" smtClean="0"/>
              <a:t>碍航物分析</a:t>
            </a:r>
            <a:r>
              <a:rPr lang="zh-CN" altLang="en-US" dirty="0" smtClean="0"/>
              <a:t>流程</a:t>
            </a:r>
            <a:endParaRPr lang="zh-CN" altLang="en-US" dirty="0" smtClean="0"/>
          </a:p>
          <a:p>
            <a:r>
              <a:rPr lang="zh-CN" altLang="en-US" dirty="0" smtClean="0"/>
              <a:t>渔区</a:t>
            </a:r>
            <a:r>
              <a:rPr lang="zh-CN" altLang="en-US" dirty="0" smtClean="0"/>
              <a:t>禁航区碍航程度为常量，可将面状区域直接</a:t>
            </a:r>
            <a:r>
              <a:rPr lang="zh-CN" altLang="en-US" dirty="0" smtClean="0"/>
              <a:t>转化为栅格参与计算。点状碍航物表示沉船，礁石等，面状碍航物代表岛屿等。查阅相关文献，确定其碍航程度与影响范围，构建静态碍航物插值关键点，</a:t>
            </a:r>
            <a:r>
              <a:rPr lang="zh-CN" altLang="en-US" dirty="0" smtClean="0"/>
              <a:t>利用</a:t>
            </a:r>
            <a:r>
              <a:rPr lang="en-US" altLang="zh-CN" dirty="0" smtClean="0"/>
              <a:t>2</a:t>
            </a:r>
            <a:r>
              <a:rPr lang="zh-CN" altLang="en-US" dirty="0" smtClean="0"/>
              <a:t>次</a:t>
            </a:r>
            <a:r>
              <a:rPr lang="zh-CN" altLang="en-US" dirty="0" smtClean="0"/>
              <a:t>幂反距离插值构建静态碍航物</a:t>
            </a:r>
            <a:r>
              <a:rPr lang="zh-CN" altLang="en-US" sz="1200" kern="1200" dirty="0" smtClean="0">
                <a:solidFill>
                  <a:schemeClr val="tx1"/>
                </a:solidFill>
                <a:effectLst/>
                <a:latin typeface="+mn-lt"/>
                <a:ea typeface="+mn-ea"/>
                <a:cs typeface="+mn-cs"/>
              </a:rPr>
              <a:t>碍航度栅格图</a:t>
            </a:r>
            <a:endParaRPr lang="zh-CN" altLang="en-US" dirty="0"/>
          </a:p>
        </p:txBody>
      </p:sp>
      <p:sp>
        <p:nvSpPr>
          <p:cNvPr id="4" name="灯片编号占位符 3"/>
          <p:cNvSpPr>
            <a:spLocks noGrp="1"/>
          </p:cNvSpPr>
          <p:nvPr>
            <p:ph type="sldNum" sz="quarter" idx="5"/>
          </p:nvPr>
        </p:nvSpPr>
        <p:spPr/>
        <p:txBody>
          <a:bodyPr/>
          <a:lstStyle/>
          <a:p>
            <a:fld id="{F76E1FB4-26FC-4CAE-AD61-769E23F257D5}" type="slidenum">
              <a:rPr lang="zh-CN" altLang="en-US" smtClean="0"/>
              <a:pPr/>
              <a:t>7</a:t>
            </a:fld>
            <a:endParaRPr lang="zh-CN" altLang="en-US"/>
          </a:p>
        </p:txBody>
      </p:sp>
    </p:spTree>
    <p:extLst>
      <p:ext uri="{BB962C8B-B14F-4D97-AF65-F5344CB8AC3E}">
        <p14:creationId xmlns:p14="http://schemas.microsoft.com/office/powerpoint/2010/main" val="205469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四是局部</a:t>
            </a:r>
            <a:r>
              <a:rPr lang="zh-CN" altLang="en-US" dirty="0" smtClean="0"/>
              <a:t>航线优化分析</a:t>
            </a:r>
            <a:r>
              <a:rPr lang="zh-CN" altLang="en-US" dirty="0" smtClean="0"/>
              <a:t>流程</a:t>
            </a:r>
            <a:endParaRPr lang="zh-CN" altLang="en-US" dirty="0" smtClean="0"/>
          </a:p>
          <a:p>
            <a:r>
              <a:rPr lang="zh-CN" altLang="en-US" dirty="0" smtClean="0"/>
              <a:t>将目标船、气象、静态碍航物栅格图进行叠加处理，生成最终</a:t>
            </a:r>
            <a:r>
              <a:rPr lang="zh-CN" altLang="en-US" dirty="0" smtClean="0"/>
              <a:t>的航行障碍度栅</a:t>
            </a:r>
            <a:r>
              <a:rPr lang="zh-CN" altLang="en-US" dirty="0" smtClean="0"/>
              <a:t>格图。基于</a:t>
            </a:r>
            <a:r>
              <a:rPr lang="en-US" altLang="zh-CN" sz="1200" dirty="0" smtClean="0">
                <a:solidFill>
                  <a:schemeClr val="bg1"/>
                </a:solidFill>
              </a:rPr>
              <a:t>Dijkstra</a:t>
            </a:r>
            <a:r>
              <a:rPr lang="zh-CN" altLang="en-US" sz="1200" dirty="0" smtClean="0">
                <a:solidFill>
                  <a:schemeClr val="bg1"/>
                </a:solidFill>
              </a:rPr>
              <a:t>算法进行最优航线解算，并</a:t>
            </a:r>
            <a:r>
              <a:rPr lang="zh-CN" altLang="en-US" sz="1200" dirty="0" smtClean="0">
                <a:solidFill>
                  <a:schemeClr val="bg1"/>
                </a:solidFill>
              </a:rPr>
              <a:t>根据尽量</a:t>
            </a:r>
            <a:r>
              <a:rPr lang="zh-CN" altLang="en-US" sz="1200" dirty="0" smtClean="0">
                <a:solidFill>
                  <a:schemeClr val="bg1"/>
                </a:solidFill>
              </a:rPr>
              <a:t>减少转向点的要求，对该算法生成的航线利用不同的线简化方法进行对比</a:t>
            </a:r>
            <a:r>
              <a:rPr lang="zh-CN" altLang="en-US" sz="1200" dirty="0" smtClean="0">
                <a:solidFill>
                  <a:schemeClr val="bg1"/>
                </a:solidFill>
              </a:rPr>
              <a:t>，最终选用</a:t>
            </a:r>
            <a:r>
              <a:rPr lang="zh-CN" altLang="en-US" sz="1200" dirty="0" smtClean="0">
                <a:solidFill>
                  <a:schemeClr val="bg1"/>
                </a:solidFill>
              </a:rPr>
              <a:t>保留关键点的道格拉斯</a:t>
            </a:r>
            <a:r>
              <a:rPr lang="en-US" altLang="zh-CN" sz="1200" dirty="0" smtClean="0">
                <a:solidFill>
                  <a:schemeClr val="bg1"/>
                </a:solidFill>
              </a:rPr>
              <a:t>-</a:t>
            </a:r>
            <a:r>
              <a:rPr lang="zh-CN" altLang="en-US" sz="1200" dirty="0" smtClean="0">
                <a:solidFill>
                  <a:schemeClr val="bg1"/>
                </a:solidFill>
              </a:rPr>
              <a:t>普克算法生成局部优化航线。</a:t>
            </a:r>
            <a:endParaRPr lang="zh-CN" altLang="en-US" dirty="0"/>
          </a:p>
        </p:txBody>
      </p:sp>
      <p:sp>
        <p:nvSpPr>
          <p:cNvPr id="4" name="灯片编号占位符 3"/>
          <p:cNvSpPr>
            <a:spLocks noGrp="1"/>
          </p:cNvSpPr>
          <p:nvPr>
            <p:ph type="sldNum" sz="quarter" idx="5"/>
          </p:nvPr>
        </p:nvSpPr>
        <p:spPr/>
        <p:txBody>
          <a:bodyPr/>
          <a:lstStyle/>
          <a:p>
            <a:fld id="{F76E1FB4-26FC-4CAE-AD61-769E23F257D5}" type="slidenum">
              <a:rPr lang="zh-CN" altLang="en-US" smtClean="0"/>
              <a:pPr/>
              <a:t>8</a:t>
            </a:fld>
            <a:endParaRPr lang="zh-CN" altLang="en-US"/>
          </a:p>
        </p:txBody>
      </p:sp>
    </p:spTree>
    <p:extLst>
      <p:ext uri="{BB962C8B-B14F-4D97-AF65-F5344CB8AC3E}">
        <p14:creationId xmlns:p14="http://schemas.microsoft.com/office/powerpoint/2010/main" val="368763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a:t>
            </a:r>
            <a:r>
              <a:rPr lang="zh-CN" altLang="en-US" dirty="0" smtClean="0"/>
              <a:t>一阶段工作将如上所述有序</a:t>
            </a:r>
            <a:r>
              <a:rPr lang="zh-CN" altLang="en-US" dirty="0" smtClean="0"/>
              <a:t>进行，</a:t>
            </a:r>
            <a:r>
              <a:rPr lang="zh-CN" altLang="en-US" sz="1200" dirty="0" smtClean="0">
                <a:solidFill>
                  <a:srgbClr val="FF0000"/>
                </a:solidFill>
              </a:rPr>
              <a:t>预计于</a:t>
            </a:r>
            <a:r>
              <a:rPr lang="en-US" altLang="zh-CN" sz="1200" dirty="0" smtClean="0">
                <a:solidFill>
                  <a:srgbClr val="FF0000"/>
                </a:solidFill>
              </a:rPr>
              <a:t>2020</a:t>
            </a:r>
            <a:r>
              <a:rPr lang="zh-CN" altLang="en-US" sz="1200" dirty="0" smtClean="0">
                <a:solidFill>
                  <a:srgbClr val="FF0000"/>
                </a:solidFill>
              </a:rPr>
              <a:t>年</a:t>
            </a:r>
            <a:r>
              <a:rPr lang="en-US" altLang="zh-CN" sz="1200" dirty="0" smtClean="0">
                <a:solidFill>
                  <a:srgbClr val="FF0000"/>
                </a:solidFill>
              </a:rPr>
              <a:t>3</a:t>
            </a:r>
            <a:r>
              <a:rPr lang="zh-CN" altLang="en-US" sz="1200" dirty="0" smtClean="0">
                <a:solidFill>
                  <a:srgbClr val="FF0000"/>
                </a:solidFill>
              </a:rPr>
              <a:t>月完成论文初稿，并且在答辩前进行修改完善</a:t>
            </a:r>
          </a:p>
          <a:p>
            <a:endParaRPr lang="zh-CN" altLang="en-US" dirty="0"/>
          </a:p>
        </p:txBody>
      </p:sp>
      <p:sp>
        <p:nvSpPr>
          <p:cNvPr id="4" name="灯片编号占位符 3"/>
          <p:cNvSpPr>
            <a:spLocks noGrp="1"/>
          </p:cNvSpPr>
          <p:nvPr>
            <p:ph type="sldNum" sz="quarter" idx="10"/>
          </p:nvPr>
        </p:nvSpPr>
        <p:spPr/>
        <p:txBody>
          <a:bodyPr/>
          <a:lstStyle/>
          <a:p>
            <a:fld id="{F76E1FB4-26FC-4CAE-AD61-769E23F257D5}" type="slidenum">
              <a:rPr lang="zh-CN" altLang="en-US" smtClean="0"/>
              <a:pPr/>
              <a:t>10</a:t>
            </a:fld>
            <a:endParaRPr lang="zh-CN" altLang="en-US"/>
          </a:p>
        </p:txBody>
      </p:sp>
    </p:spTree>
    <p:extLst>
      <p:ext uri="{BB962C8B-B14F-4D97-AF65-F5344CB8AC3E}">
        <p14:creationId xmlns:p14="http://schemas.microsoft.com/office/powerpoint/2010/main" val="38500266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3145" name="Rectangle 73"/>
          <p:cNvSpPr>
            <a:spLocks noChangeArrowheads="1"/>
          </p:cNvSpPr>
          <p:nvPr/>
        </p:nvSpPr>
        <p:spPr bwMode="gray">
          <a:xfrm>
            <a:off x="1698625" y="3705225"/>
            <a:ext cx="742950" cy="742950"/>
          </a:xfrm>
          <a:prstGeom prst="rect">
            <a:avLst/>
          </a:prstGeom>
          <a:solidFill>
            <a:schemeClr val="accent1">
              <a:alpha val="50000"/>
            </a:schemeClr>
          </a:solidFill>
          <a:ln w="9525">
            <a:noFill/>
            <a:miter lim="800000"/>
            <a:headEnd/>
            <a:tailEnd/>
          </a:ln>
          <a:effectLst/>
        </p:spPr>
        <p:txBody>
          <a:bodyPr wrap="none" anchor="ctr"/>
          <a:lstStyle/>
          <a:p>
            <a:endParaRPr lang="zh-CN" altLang="en-US"/>
          </a:p>
        </p:txBody>
      </p:sp>
      <p:sp>
        <p:nvSpPr>
          <p:cNvPr id="3116" name="Rectangle 44" descr="3"/>
          <p:cNvSpPr>
            <a:spLocks noChangeArrowheads="1"/>
          </p:cNvSpPr>
          <p:nvPr/>
        </p:nvSpPr>
        <p:spPr bwMode="gray">
          <a:xfrm>
            <a:off x="2492375" y="4510088"/>
            <a:ext cx="742950" cy="744537"/>
          </a:xfrm>
          <a:prstGeom prst="rect">
            <a:avLst/>
          </a:prstGeom>
          <a:blipFill dpi="0" rotWithShape="1">
            <a:blip r:embed="rId2" cstate="email"/>
            <a:srcRect/>
            <a:stretch>
              <a:fillRect/>
            </a:stretch>
          </a:blipFill>
          <a:ln w="9525">
            <a:noFill/>
            <a:miter lim="800000"/>
            <a:headEnd/>
            <a:tailEnd/>
          </a:ln>
          <a:effectLst/>
        </p:spPr>
        <p:txBody>
          <a:bodyPr wrap="none" anchor="ctr"/>
          <a:lstStyle/>
          <a:p>
            <a:endParaRPr lang="zh-CN" altLang="en-US"/>
          </a:p>
        </p:txBody>
      </p:sp>
      <p:sp>
        <p:nvSpPr>
          <p:cNvPr id="3106" name="Rectangle 34" descr="5"/>
          <p:cNvSpPr>
            <a:spLocks noChangeArrowheads="1"/>
          </p:cNvSpPr>
          <p:nvPr/>
        </p:nvSpPr>
        <p:spPr bwMode="gray">
          <a:xfrm>
            <a:off x="915988" y="4510088"/>
            <a:ext cx="742950" cy="744537"/>
          </a:xfrm>
          <a:prstGeom prst="rect">
            <a:avLst/>
          </a:prstGeom>
          <a:blipFill dpi="0" rotWithShape="1">
            <a:blip r:embed="rId3" cstate="email"/>
            <a:srcRect/>
            <a:stretch>
              <a:fillRect/>
            </a:stretch>
          </a:blipFill>
          <a:ln w="9525">
            <a:noFill/>
            <a:miter lim="800000"/>
            <a:headEnd/>
            <a:tailEnd/>
          </a:ln>
          <a:effectLst/>
        </p:spPr>
        <p:txBody>
          <a:bodyPr wrap="none" anchor="ctr"/>
          <a:lstStyle/>
          <a:p>
            <a:endParaRPr lang="zh-CN" altLang="en-US"/>
          </a:p>
        </p:txBody>
      </p:sp>
      <p:sp>
        <p:nvSpPr>
          <p:cNvPr id="3131" name="Rectangle 59"/>
          <p:cNvSpPr>
            <a:spLocks noChangeArrowheads="1"/>
          </p:cNvSpPr>
          <p:nvPr/>
        </p:nvSpPr>
        <p:spPr bwMode="gray">
          <a:xfrm>
            <a:off x="1703388" y="5314950"/>
            <a:ext cx="742950" cy="742950"/>
          </a:xfrm>
          <a:prstGeom prst="rect">
            <a:avLst/>
          </a:prstGeom>
          <a:solidFill>
            <a:srgbClr val="DDDDDD"/>
          </a:solidFill>
          <a:ln w="9525">
            <a:noFill/>
            <a:miter lim="800000"/>
            <a:headEnd/>
            <a:tailEnd/>
          </a:ln>
          <a:effectLst/>
        </p:spPr>
        <p:txBody>
          <a:bodyPr wrap="none" anchor="ctr"/>
          <a:lstStyle/>
          <a:p>
            <a:endParaRPr lang="zh-CN" altLang="en-US"/>
          </a:p>
        </p:txBody>
      </p:sp>
      <p:sp>
        <p:nvSpPr>
          <p:cNvPr id="3126" name="Rectangle 54"/>
          <p:cNvSpPr>
            <a:spLocks noChangeArrowheads="1"/>
          </p:cNvSpPr>
          <p:nvPr/>
        </p:nvSpPr>
        <p:spPr bwMode="gray">
          <a:xfrm>
            <a:off x="128588" y="3705225"/>
            <a:ext cx="742950" cy="742950"/>
          </a:xfrm>
          <a:prstGeom prst="rect">
            <a:avLst/>
          </a:prstGeom>
          <a:solidFill>
            <a:srgbClr val="DDDDDD"/>
          </a:solidFill>
          <a:ln w="9525">
            <a:noFill/>
            <a:miter lim="800000"/>
            <a:headEnd/>
            <a:tailEnd/>
          </a:ln>
          <a:effectLst/>
        </p:spPr>
        <p:txBody>
          <a:bodyPr wrap="none" anchor="ctr"/>
          <a:lstStyle/>
          <a:p>
            <a:endParaRPr lang="zh-CN" altLang="en-US"/>
          </a:p>
        </p:txBody>
      </p:sp>
      <p:sp>
        <p:nvSpPr>
          <p:cNvPr id="3128" name="Rectangle 56"/>
          <p:cNvSpPr>
            <a:spLocks noChangeArrowheads="1"/>
          </p:cNvSpPr>
          <p:nvPr/>
        </p:nvSpPr>
        <p:spPr bwMode="gray">
          <a:xfrm>
            <a:off x="2492375" y="3705225"/>
            <a:ext cx="742950" cy="742950"/>
          </a:xfrm>
          <a:prstGeom prst="rect">
            <a:avLst/>
          </a:prstGeom>
          <a:solidFill>
            <a:srgbClr val="DDDDDD"/>
          </a:solidFill>
          <a:ln w="9525">
            <a:noFill/>
            <a:miter lim="800000"/>
            <a:headEnd/>
            <a:tailEnd/>
          </a:ln>
          <a:effectLst/>
        </p:spPr>
        <p:txBody>
          <a:bodyPr wrap="none" anchor="ctr"/>
          <a:lstStyle/>
          <a:p>
            <a:endParaRPr lang="zh-CN" altLang="en-US"/>
          </a:p>
        </p:txBody>
      </p:sp>
      <p:grpSp>
        <p:nvGrpSpPr>
          <p:cNvPr id="3147" name="Group 75"/>
          <p:cNvGrpSpPr>
            <a:grpSpLocks/>
          </p:cNvGrpSpPr>
          <p:nvPr/>
        </p:nvGrpSpPr>
        <p:grpSpPr bwMode="auto">
          <a:xfrm>
            <a:off x="112713" y="5954713"/>
            <a:ext cx="8936037" cy="631825"/>
            <a:chOff x="71" y="3751"/>
            <a:chExt cx="5629" cy="398"/>
          </a:xfrm>
        </p:grpSpPr>
        <p:sp>
          <p:nvSpPr>
            <p:cNvPr id="3096" name="Freeform 24"/>
            <p:cNvSpPr>
              <a:spLocks/>
            </p:cNvSpPr>
            <p:nvPr userDrawn="1"/>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w="9525">
              <a:noFill/>
              <a:round/>
              <a:headEnd/>
              <a:tailEnd/>
            </a:ln>
            <a:effectLst/>
          </p:spPr>
          <p:txBody>
            <a:bodyPr/>
            <a:lstStyle/>
            <a:p>
              <a:endParaRPr lang="zh-CN" altLang="en-US"/>
            </a:p>
          </p:txBody>
        </p:sp>
        <p:sp>
          <p:nvSpPr>
            <p:cNvPr id="3097" name="Freeform 25"/>
            <p:cNvSpPr>
              <a:spLocks/>
            </p:cNvSpPr>
            <p:nvPr userDrawn="1"/>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w="9525">
              <a:noFill/>
              <a:round/>
              <a:headEnd/>
              <a:tailEnd/>
            </a:ln>
            <a:effectLst/>
          </p:spPr>
          <p:txBody>
            <a:bodyPr/>
            <a:lstStyle/>
            <a:p>
              <a:endParaRPr lang="zh-CN" altLang="en-US"/>
            </a:p>
          </p:txBody>
        </p:sp>
        <p:sp>
          <p:nvSpPr>
            <p:cNvPr id="3098" name="Freeform 26"/>
            <p:cNvSpPr>
              <a:spLocks/>
            </p:cNvSpPr>
            <p:nvPr userDrawn="1"/>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w="9525">
              <a:noFill/>
              <a:round/>
              <a:headEnd/>
              <a:tailEnd/>
            </a:ln>
            <a:effectLst/>
          </p:spPr>
          <p:txBody>
            <a:bodyPr/>
            <a:lstStyle/>
            <a:p>
              <a:endParaRPr lang="zh-CN" altLang="en-US"/>
            </a:p>
          </p:txBody>
        </p:sp>
      </p:grpSp>
      <p:grpSp>
        <p:nvGrpSpPr>
          <p:cNvPr id="3079" name="Group 7"/>
          <p:cNvGrpSpPr>
            <a:grpSpLocks/>
          </p:cNvGrpSpPr>
          <p:nvPr/>
        </p:nvGrpSpPr>
        <p:grpSpPr bwMode="auto">
          <a:xfrm rot="10800000">
            <a:off x="6003925" y="1778000"/>
            <a:ext cx="2768600" cy="779463"/>
            <a:chOff x="1566" y="164"/>
            <a:chExt cx="1455" cy="425"/>
          </a:xfrm>
        </p:grpSpPr>
        <p:sp>
          <p:nvSpPr>
            <p:cNvPr id="3080"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1"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2"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3"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4"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5"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6"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7"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8"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9"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0"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1"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2"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3"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4"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5"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zh-CN" altLang="en-US"/>
            </a:p>
          </p:txBody>
        </p:sp>
      </p:grpSp>
      <p:sp>
        <p:nvSpPr>
          <p:cNvPr id="3099" name="Freeform 27" descr="Dark upward diagonal"/>
          <p:cNvSpPr>
            <a:spLocks/>
          </p:cNvSpPr>
          <p:nvPr/>
        </p:nvSpPr>
        <p:spPr bwMode="gray">
          <a:xfrm>
            <a:off x="85725" y="76200"/>
            <a:ext cx="8977313" cy="500063"/>
          </a:xfrm>
          <a:custGeom>
            <a:avLst/>
            <a:gdLst/>
            <a:ahLst/>
            <a:cxnLst>
              <a:cxn ang="0">
                <a:pos x="0" y="1"/>
              </a:cxn>
              <a:cxn ang="0">
                <a:pos x="5546" y="0"/>
              </a:cxn>
              <a:cxn ang="0">
                <a:pos x="5655" y="84"/>
              </a:cxn>
              <a:cxn ang="0">
                <a:pos x="5649" y="315"/>
              </a:cxn>
              <a:cxn ang="0">
                <a:pos x="1" y="314"/>
              </a:cxn>
              <a:cxn ang="0">
                <a:pos x="0" y="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w="9525">
            <a:noFill/>
            <a:round/>
            <a:headEnd/>
            <a:tailEnd/>
          </a:ln>
          <a:effectLst/>
        </p:spPr>
        <p:txBody>
          <a:bodyPr/>
          <a:lstStyle/>
          <a:p>
            <a:endParaRPr lang="zh-CN" altLang="en-US"/>
          </a:p>
        </p:txBody>
      </p:sp>
      <p:sp>
        <p:nvSpPr>
          <p:cNvPr id="3100" name="Rectangle 28"/>
          <p:cNvSpPr>
            <a:spLocks noChangeArrowheads="1"/>
          </p:cNvSpPr>
          <p:nvPr/>
        </p:nvSpPr>
        <p:spPr bwMode="gray">
          <a:xfrm>
            <a:off x="114300" y="6610350"/>
            <a:ext cx="8931275" cy="163513"/>
          </a:xfrm>
          <a:prstGeom prst="rect">
            <a:avLst/>
          </a:prstGeom>
          <a:solidFill>
            <a:schemeClr val="accent1"/>
          </a:solidFill>
          <a:ln w="9525">
            <a:noFill/>
            <a:miter lim="800000"/>
            <a:headEnd/>
            <a:tailEnd/>
          </a:ln>
          <a:effectLst/>
        </p:spPr>
        <p:txBody>
          <a:bodyPr wrap="none" anchor="ctr"/>
          <a:lstStyle/>
          <a:p>
            <a:endParaRPr lang="zh-CN" altLang="en-US"/>
          </a:p>
        </p:txBody>
      </p:sp>
      <p:grpSp>
        <p:nvGrpSpPr>
          <p:cNvPr id="3146" name="Group 74"/>
          <p:cNvGrpSpPr>
            <a:grpSpLocks/>
          </p:cNvGrpSpPr>
          <p:nvPr/>
        </p:nvGrpSpPr>
        <p:grpSpPr bwMode="auto">
          <a:xfrm>
            <a:off x="85725" y="854075"/>
            <a:ext cx="8982075" cy="1131888"/>
            <a:chOff x="54" y="538"/>
            <a:chExt cx="5658" cy="713"/>
          </a:xfrm>
        </p:grpSpPr>
        <p:sp>
          <p:nvSpPr>
            <p:cNvPr id="3102" name="Freeform 30"/>
            <p:cNvSpPr>
              <a:spLocks/>
            </p:cNvSpPr>
            <p:nvPr userDrawn="1"/>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w="9525">
              <a:noFill/>
              <a:round/>
              <a:headEnd/>
              <a:tailEnd/>
            </a:ln>
            <a:effectLst/>
          </p:spPr>
          <p:txBody>
            <a:bodyPr/>
            <a:lstStyle/>
            <a:p>
              <a:endParaRPr lang="zh-CN" altLang="en-US"/>
            </a:p>
          </p:txBody>
        </p:sp>
        <p:sp>
          <p:nvSpPr>
            <p:cNvPr id="3103" name="Freeform 31"/>
            <p:cNvSpPr>
              <a:spLocks/>
            </p:cNvSpPr>
            <p:nvPr userDrawn="1"/>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w="9525">
              <a:noFill/>
              <a:round/>
              <a:headEnd/>
              <a:tailEnd/>
            </a:ln>
            <a:effectLst/>
          </p:spPr>
          <p:txBody>
            <a:bodyPr/>
            <a:lstStyle/>
            <a:p>
              <a:endParaRPr lang="zh-CN" altLang="en-US"/>
            </a:p>
          </p:txBody>
        </p:sp>
        <p:sp>
          <p:nvSpPr>
            <p:cNvPr id="3104" name="Freeform 32"/>
            <p:cNvSpPr>
              <a:spLocks/>
            </p:cNvSpPr>
            <p:nvPr userDrawn="1"/>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w="9525">
              <a:noFill/>
              <a:round/>
              <a:headEnd/>
              <a:tailEnd/>
            </a:ln>
            <a:effectLst/>
          </p:spPr>
          <p:txBody>
            <a:bodyPr/>
            <a:lstStyle/>
            <a:p>
              <a:endParaRPr lang="zh-CN" altLang="en-US"/>
            </a:p>
          </p:txBody>
        </p:sp>
      </p:grpSp>
      <p:sp>
        <p:nvSpPr>
          <p:cNvPr id="3105" name="Rectangle 33"/>
          <p:cNvSpPr>
            <a:spLocks noChangeArrowheads="1"/>
          </p:cNvSpPr>
          <p:nvPr/>
        </p:nvSpPr>
        <p:spPr bwMode="gray">
          <a:xfrm>
            <a:off x="85725" y="609600"/>
            <a:ext cx="8982075" cy="185738"/>
          </a:xfrm>
          <a:prstGeom prst="rect">
            <a:avLst/>
          </a:prstGeom>
          <a:solidFill>
            <a:schemeClr val="accent1"/>
          </a:solidFill>
          <a:ln w="9525">
            <a:noFill/>
            <a:miter lim="800000"/>
            <a:headEnd/>
            <a:tailEnd/>
          </a:ln>
          <a:effectLst/>
        </p:spPr>
        <p:txBody>
          <a:bodyPr wrap="none" anchor="ctr"/>
          <a:lstStyle/>
          <a:p>
            <a:endParaRPr lang="zh-CN" altLang="en-US"/>
          </a:p>
        </p:txBody>
      </p:sp>
      <p:sp>
        <p:nvSpPr>
          <p:cNvPr id="3110" name="Rectangle 38" descr="1"/>
          <p:cNvSpPr>
            <a:spLocks noChangeArrowheads="1"/>
          </p:cNvSpPr>
          <p:nvPr/>
        </p:nvSpPr>
        <p:spPr bwMode="gray">
          <a:xfrm>
            <a:off x="4067175" y="4497388"/>
            <a:ext cx="741363" cy="742950"/>
          </a:xfrm>
          <a:prstGeom prst="rect">
            <a:avLst/>
          </a:prstGeom>
          <a:blipFill dpi="0" rotWithShape="1">
            <a:blip r:embed="rId4" cstate="email"/>
            <a:srcRect/>
            <a:stretch>
              <a:fillRect/>
            </a:stretch>
          </a:blipFill>
          <a:ln w="9525">
            <a:noFill/>
            <a:miter lim="800000"/>
            <a:headEnd/>
            <a:tailEnd/>
          </a:ln>
          <a:effectLst/>
        </p:spPr>
        <p:txBody>
          <a:bodyPr wrap="none" anchor="ctr"/>
          <a:lstStyle/>
          <a:p>
            <a:endParaRPr lang="zh-CN" altLang="en-US"/>
          </a:p>
        </p:txBody>
      </p:sp>
      <p:sp>
        <p:nvSpPr>
          <p:cNvPr id="3112" name="Rectangle 40" descr="7"/>
          <p:cNvSpPr>
            <a:spLocks noChangeArrowheads="1"/>
          </p:cNvSpPr>
          <p:nvPr/>
        </p:nvSpPr>
        <p:spPr bwMode="gray">
          <a:xfrm>
            <a:off x="3275013" y="5314950"/>
            <a:ext cx="742950" cy="742950"/>
          </a:xfrm>
          <a:prstGeom prst="rect">
            <a:avLst/>
          </a:prstGeom>
          <a:blipFill dpi="0" rotWithShape="1">
            <a:blip r:embed="rId5" cstate="email"/>
            <a:srcRect/>
            <a:stretch>
              <a:fillRect/>
            </a:stretch>
          </a:blipFill>
          <a:ln w="9525">
            <a:noFill/>
            <a:miter lim="800000"/>
            <a:headEnd/>
            <a:tailEnd/>
          </a:ln>
          <a:effectLst/>
        </p:spPr>
        <p:txBody>
          <a:bodyPr wrap="none" anchor="ctr"/>
          <a:lstStyle/>
          <a:p>
            <a:endParaRPr lang="zh-CN" altLang="en-US"/>
          </a:p>
        </p:txBody>
      </p:sp>
      <p:sp>
        <p:nvSpPr>
          <p:cNvPr id="3114" name="Rectangle 42"/>
          <p:cNvSpPr>
            <a:spLocks noChangeArrowheads="1"/>
          </p:cNvSpPr>
          <p:nvPr/>
        </p:nvSpPr>
        <p:spPr bwMode="gray">
          <a:xfrm>
            <a:off x="3282950" y="4510088"/>
            <a:ext cx="741363" cy="744537"/>
          </a:xfrm>
          <a:prstGeom prst="rect">
            <a:avLst/>
          </a:prstGeom>
          <a:solidFill>
            <a:srgbClr val="D7D7D7"/>
          </a:solidFill>
          <a:ln w="9525">
            <a:noFill/>
            <a:miter lim="800000"/>
            <a:headEnd/>
            <a:tailEnd/>
          </a:ln>
          <a:effectLst/>
        </p:spPr>
        <p:txBody>
          <a:bodyPr wrap="none" anchor="ctr"/>
          <a:lstStyle/>
          <a:p>
            <a:endParaRPr lang="zh-CN" altLang="en-US"/>
          </a:p>
        </p:txBody>
      </p:sp>
      <p:sp>
        <p:nvSpPr>
          <p:cNvPr id="3109" name="Rectangle 37" descr="6"/>
          <p:cNvSpPr>
            <a:spLocks noChangeArrowheads="1"/>
          </p:cNvSpPr>
          <p:nvPr/>
        </p:nvSpPr>
        <p:spPr bwMode="gray">
          <a:xfrm>
            <a:off x="1703388" y="5314950"/>
            <a:ext cx="742950" cy="742950"/>
          </a:xfrm>
          <a:prstGeom prst="rect">
            <a:avLst/>
          </a:prstGeom>
          <a:blipFill dpi="0" rotWithShape="1">
            <a:blip r:embed="rId6" cstate="email"/>
            <a:srcRect/>
            <a:stretch>
              <a:fillRect/>
            </a:stretch>
          </a:blip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itchFamily="18" charset="0"/>
              </a:defRPr>
            </a:lvl1pPr>
          </a:lstStyle>
          <a:p>
            <a:r>
              <a:rPr lang="zh-CN" altLang="en-US"/>
              <a:t>单击此处编辑母版副标题样式</a:t>
            </a:r>
            <a:endParaRPr lang="en-US" altLang="zh-CN"/>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fld id="{A99B1AB6-B3E3-4E62-BF64-18618BB26C2A}" type="datetimeFigureOut">
              <a:rPr lang="zh-CN" altLang="en-US" smtClean="0"/>
              <a:pPr/>
              <a:t>2020/10/28</a:t>
            </a:fld>
            <a:endParaRPr lang="zh-CN" altLang="en-US"/>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zh-CN" altLang="en-US"/>
          </a:p>
        </p:txBody>
      </p:sp>
      <p:sp>
        <p:nvSpPr>
          <p:cNvPr id="3078" name="Rectangle 6"/>
          <p:cNvSpPr>
            <a:spLocks noGrp="1" noChangeArrowheads="1"/>
          </p:cNvSpPr>
          <p:nvPr>
            <p:ph type="sldNum" sz="quarter" idx="4"/>
          </p:nvPr>
        </p:nvSpPr>
        <p:spPr>
          <a:xfrm>
            <a:off x="5700713" y="6445250"/>
            <a:ext cx="2205037" cy="317500"/>
          </a:xfrm>
        </p:spPr>
        <p:txBody>
          <a:bodyPr/>
          <a:lstStyle>
            <a:lvl1pPr>
              <a:defRPr/>
            </a:lvl1pPr>
          </a:lstStyle>
          <a:p>
            <a:fld id="{C95D1613-BB29-41D0-943B-BA58D35D8C1C}" type="slidenum">
              <a:rPr lang="zh-CN" altLang="en-US" smtClean="0"/>
              <a:pPr/>
              <a:t>‹#›</a:t>
            </a:fld>
            <a:endParaRPr lang="zh-CN" altLang="en-US"/>
          </a:p>
        </p:txBody>
      </p:sp>
      <p:sp>
        <p:nvSpPr>
          <p:cNvPr id="3121" name="Rectangle 49"/>
          <p:cNvSpPr>
            <a:spLocks noChangeArrowheads="1"/>
          </p:cNvSpPr>
          <p:nvPr/>
        </p:nvSpPr>
        <p:spPr bwMode="gray">
          <a:xfrm>
            <a:off x="1703388" y="4511675"/>
            <a:ext cx="742950" cy="742950"/>
          </a:xfrm>
          <a:prstGeom prst="rect">
            <a:avLst/>
          </a:prstGeom>
          <a:solidFill>
            <a:schemeClr val="accent1">
              <a:alpha val="50000"/>
            </a:schemeClr>
          </a:solidFill>
          <a:ln w="9525">
            <a:noFill/>
            <a:miter lim="800000"/>
            <a:headEnd/>
            <a:tailEnd/>
          </a:ln>
          <a:effectLst/>
        </p:spPr>
        <p:txBody>
          <a:bodyPr wrap="none" anchor="ctr"/>
          <a:lstStyle/>
          <a:p>
            <a:endParaRPr lang="zh-CN" altLang="en-US"/>
          </a:p>
        </p:txBody>
      </p:sp>
      <p:sp>
        <p:nvSpPr>
          <p:cNvPr id="3122" name="Rectangle 50"/>
          <p:cNvSpPr>
            <a:spLocks noChangeArrowheads="1"/>
          </p:cNvSpPr>
          <p:nvPr/>
        </p:nvSpPr>
        <p:spPr bwMode="gray">
          <a:xfrm>
            <a:off x="128588" y="4511675"/>
            <a:ext cx="741362" cy="742950"/>
          </a:xfrm>
          <a:prstGeom prst="rect">
            <a:avLst/>
          </a:prstGeom>
          <a:solidFill>
            <a:schemeClr val="bg1">
              <a:alpha val="50000"/>
            </a:schemeClr>
          </a:solidFill>
          <a:ln w="9525">
            <a:noFill/>
            <a:miter lim="800000"/>
            <a:headEnd/>
            <a:tailEnd/>
          </a:ln>
          <a:effectLst/>
        </p:spPr>
        <p:txBody>
          <a:bodyPr wrap="none" anchor="ctr"/>
          <a:lstStyle/>
          <a:p>
            <a:endParaRPr lang="zh-CN" altLang="en-US"/>
          </a:p>
        </p:txBody>
      </p:sp>
      <p:sp>
        <p:nvSpPr>
          <p:cNvPr id="3124" name="Rectangle 52"/>
          <p:cNvSpPr>
            <a:spLocks noChangeArrowheads="1"/>
          </p:cNvSpPr>
          <p:nvPr/>
        </p:nvSpPr>
        <p:spPr bwMode="gray">
          <a:xfrm>
            <a:off x="2492375" y="5314950"/>
            <a:ext cx="742950" cy="742950"/>
          </a:xfrm>
          <a:prstGeom prst="rect">
            <a:avLst/>
          </a:prstGeom>
          <a:solidFill>
            <a:schemeClr val="tx1"/>
          </a:solidFill>
          <a:ln w="9525">
            <a:noFill/>
            <a:miter lim="800000"/>
            <a:headEnd/>
            <a:tailEnd/>
          </a:ln>
          <a:effectLst/>
        </p:spPr>
        <p:txBody>
          <a:bodyPr wrap="none" anchor="ctr"/>
          <a:lstStyle/>
          <a:p>
            <a:endParaRPr lang="zh-CN" altLang="en-US"/>
          </a:p>
        </p:txBody>
      </p:sp>
      <p:pic>
        <p:nvPicPr>
          <p:cNvPr id="3115" name="Picture 43" descr="1"/>
          <p:cNvPicPr>
            <a:picLocks noChangeAspect="1" noChangeArrowheads="1"/>
          </p:cNvPicPr>
          <p:nvPr/>
        </p:nvPicPr>
        <p:blipFill>
          <a:blip r:embed="rId7" cstate="email"/>
          <a:srcRect/>
          <a:stretch>
            <a:fillRect/>
          </a:stretch>
        </p:blipFill>
        <p:spPr bwMode="gray">
          <a:xfrm>
            <a:off x="130175" y="2911475"/>
            <a:ext cx="1347788" cy="1531938"/>
          </a:xfrm>
          <a:prstGeom prst="rect">
            <a:avLst/>
          </a:prstGeom>
          <a:noFill/>
        </p:spPr>
      </p:pic>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r>
              <a:rPr lang="zh-CN" altLang="en-US"/>
              <a:t>单击此处编辑母版标题样式</a:t>
            </a:r>
            <a:endParaRPr lang="en-US" altLang="zh-CN"/>
          </a:p>
        </p:txBody>
      </p:sp>
      <p:sp>
        <p:nvSpPr>
          <p:cNvPr id="3142" name="Rectangle 70" descr="2"/>
          <p:cNvSpPr>
            <a:spLocks noChangeArrowheads="1"/>
          </p:cNvSpPr>
          <p:nvPr/>
        </p:nvSpPr>
        <p:spPr bwMode="gray">
          <a:xfrm>
            <a:off x="1701800" y="3705225"/>
            <a:ext cx="744538" cy="742950"/>
          </a:xfrm>
          <a:prstGeom prst="rect">
            <a:avLst/>
          </a:prstGeom>
          <a:blipFill dpi="0" rotWithShape="1">
            <a:blip r:embed="rId8" cstate="email"/>
            <a:srcRect/>
            <a:stretch>
              <a:fillRect/>
            </a:stretch>
          </a:blip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099"/>
                                        </p:tgtEl>
                                        <p:attrNameLst>
                                          <p:attrName>style.visibility</p:attrName>
                                        </p:attrNameLst>
                                      </p:cBhvr>
                                      <p:to>
                                        <p:strVal val="visible"/>
                                      </p:to>
                                    </p:set>
                                    <p:anim calcmode="lin" valueType="num">
                                      <p:cBhvr>
                                        <p:cTn id="7" dur="1000" fill="hold"/>
                                        <p:tgtEl>
                                          <p:spTgt spid="3099"/>
                                        </p:tgtEl>
                                        <p:attrNameLst>
                                          <p:attrName>ppt_x</p:attrName>
                                        </p:attrNameLst>
                                      </p:cBhvr>
                                      <p:tavLst>
                                        <p:tav tm="0">
                                          <p:val>
                                            <p:strVal val="#ppt_x-.2"/>
                                          </p:val>
                                        </p:tav>
                                        <p:tav tm="100000">
                                          <p:val>
                                            <p:strVal val="#ppt_x"/>
                                          </p:val>
                                        </p:tav>
                                      </p:tavLst>
                                    </p:anim>
                                    <p:anim calcmode="lin" valueType="num">
                                      <p:cBhvr>
                                        <p:cTn id="8" dur="1000" fill="hold"/>
                                        <p:tgtEl>
                                          <p:spTgt spid="30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99"/>
                                        </p:tgtEl>
                                      </p:cBhvr>
                                    </p:animEffect>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105"/>
                                        </p:tgtEl>
                                        <p:attrNameLst>
                                          <p:attrName>style.visibility</p:attrName>
                                        </p:attrNameLst>
                                      </p:cBhvr>
                                      <p:to>
                                        <p:strVal val="visible"/>
                                      </p:to>
                                    </p:set>
                                    <p:animEffect transition="in" filter="wipe(right)">
                                      <p:cBhvr>
                                        <p:cTn id="13" dur="500"/>
                                        <p:tgtEl>
                                          <p:spTgt spid="3105"/>
                                        </p:tgtEl>
                                      </p:cBhvr>
                                    </p:animEffect>
                                  </p:childTnLst>
                                </p:cTn>
                              </p:par>
                              <p:par>
                                <p:cTn id="14" presetID="22" presetClass="entr" presetSubtype="8" fill="hold" nodeType="withEffect">
                                  <p:stCondLst>
                                    <p:cond delay="0"/>
                                  </p:stCondLst>
                                  <p:childTnLst>
                                    <p:set>
                                      <p:cBhvr>
                                        <p:cTn id="15" dur="1" fill="hold">
                                          <p:stCondLst>
                                            <p:cond delay="0"/>
                                          </p:stCondLst>
                                        </p:cTn>
                                        <p:tgtEl>
                                          <p:spTgt spid="3146"/>
                                        </p:tgtEl>
                                        <p:attrNameLst>
                                          <p:attrName>style.visibility</p:attrName>
                                        </p:attrNameLst>
                                      </p:cBhvr>
                                      <p:to>
                                        <p:strVal val="visible"/>
                                      </p:to>
                                    </p:set>
                                    <p:animEffect transition="in" filter="wipe(left)">
                                      <p:cBhvr>
                                        <p:cTn id="16" dur="500"/>
                                        <p:tgtEl>
                                          <p:spTgt spid="314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00"/>
                                        </p:tgtEl>
                                        <p:attrNameLst>
                                          <p:attrName>style.visibility</p:attrName>
                                        </p:attrNameLst>
                                      </p:cBhvr>
                                      <p:to>
                                        <p:strVal val="visible"/>
                                      </p:to>
                                    </p:set>
                                    <p:animEffect transition="in" filter="wipe(left)">
                                      <p:cBhvr>
                                        <p:cTn id="19" dur="1000"/>
                                        <p:tgtEl>
                                          <p:spTgt spid="3100"/>
                                        </p:tgtEl>
                                      </p:cBhvr>
                                    </p:animEffect>
                                  </p:childTnLst>
                                </p:cTn>
                              </p:par>
                              <p:par>
                                <p:cTn id="20" presetID="22" presetClass="entr" presetSubtype="2" fill="hold" nodeType="withEffect">
                                  <p:stCondLst>
                                    <p:cond delay="0"/>
                                  </p:stCondLst>
                                  <p:childTnLst>
                                    <p:set>
                                      <p:cBhvr>
                                        <p:cTn id="21" dur="1" fill="hold">
                                          <p:stCondLst>
                                            <p:cond delay="0"/>
                                          </p:stCondLst>
                                        </p:cTn>
                                        <p:tgtEl>
                                          <p:spTgt spid="3147"/>
                                        </p:tgtEl>
                                        <p:attrNameLst>
                                          <p:attrName>style.visibility</p:attrName>
                                        </p:attrNameLst>
                                      </p:cBhvr>
                                      <p:to>
                                        <p:strVal val="visible"/>
                                      </p:to>
                                    </p:set>
                                    <p:animEffect transition="in" filter="wipe(right)">
                                      <p:cBhvr>
                                        <p:cTn id="22" dur="500"/>
                                        <p:tgtEl>
                                          <p:spTgt spid="3147"/>
                                        </p:tgtEl>
                                      </p:cBhvr>
                                    </p:animEffect>
                                  </p:childTnLst>
                                </p:cTn>
                              </p:par>
                            </p:childTnLst>
                          </p:cTn>
                        </p:par>
                        <p:par>
                          <p:cTn id="23" fill="hold">
                            <p:stCondLst>
                              <p:cond delay="2000"/>
                            </p:stCondLst>
                            <p:childTnLst>
                              <p:par>
                                <p:cTn id="24" presetID="29" presetClass="entr" presetSubtype="0" fill="hold" grpId="0" nodeType="after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p:cTn id="26" dur="500" fill="hold"/>
                                        <p:tgtEl>
                                          <p:spTgt spid="3074"/>
                                        </p:tgtEl>
                                        <p:attrNameLst>
                                          <p:attrName>ppt_x</p:attrName>
                                        </p:attrNameLst>
                                      </p:cBhvr>
                                      <p:tavLst>
                                        <p:tav tm="0">
                                          <p:val>
                                            <p:strVal val="#ppt_x-.2"/>
                                          </p:val>
                                        </p:tav>
                                        <p:tav tm="100000">
                                          <p:val>
                                            <p:strVal val="#ppt_x"/>
                                          </p:val>
                                        </p:tav>
                                      </p:tavLst>
                                    </p:anim>
                                    <p:anim calcmode="lin" valueType="num">
                                      <p:cBhvr>
                                        <p:cTn id="27"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28" dur="500"/>
                                        <p:tgtEl>
                                          <p:spTgt spid="3074"/>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wipe(up)">
                                      <p:cBhvr>
                                        <p:cTn id="32" dur="500"/>
                                        <p:tgtEl>
                                          <p:spTgt spid="307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142"/>
                                        </p:tgtEl>
                                        <p:attrNameLst>
                                          <p:attrName>style.visibility</p:attrName>
                                        </p:attrNameLst>
                                      </p:cBhvr>
                                      <p:to>
                                        <p:strVal val="visible"/>
                                      </p:to>
                                    </p:set>
                                    <p:animEffect transition="in" filter="fade">
                                      <p:cBhvr>
                                        <p:cTn id="36" dur="1000"/>
                                        <p:tgtEl>
                                          <p:spTgt spid="3142"/>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3116"/>
                                        </p:tgtEl>
                                        <p:attrNameLst>
                                          <p:attrName>style.visibility</p:attrName>
                                        </p:attrNameLst>
                                      </p:cBhvr>
                                      <p:to>
                                        <p:strVal val="visible"/>
                                      </p:to>
                                    </p:set>
                                    <p:animEffect transition="in" filter="fade">
                                      <p:cBhvr>
                                        <p:cTn id="40" dur="1000"/>
                                        <p:tgtEl>
                                          <p:spTgt spid="3116"/>
                                        </p:tgtEl>
                                      </p:cBhvr>
                                    </p:animEffect>
                                  </p:childTnLst>
                                </p:cTn>
                              </p:par>
                            </p:childTnLst>
                          </p:cTn>
                        </p:par>
                        <p:par>
                          <p:cTn id="41" fill="hold">
                            <p:stCondLst>
                              <p:cond delay="5000"/>
                            </p:stCondLst>
                            <p:childTnLst>
                              <p:par>
                                <p:cTn id="42" presetID="10" presetClass="exit" presetSubtype="0" fill="hold" grpId="0" nodeType="afterEffect">
                                  <p:stCondLst>
                                    <p:cond delay="0"/>
                                  </p:stCondLst>
                                  <p:childTnLst>
                                    <p:animEffect transition="out" filter="fade">
                                      <p:cBhvr>
                                        <p:cTn id="43" dur="1000"/>
                                        <p:tgtEl>
                                          <p:spTgt spid="3128"/>
                                        </p:tgtEl>
                                      </p:cBhvr>
                                    </p:animEffect>
                                    <p:set>
                                      <p:cBhvr>
                                        <p:cTn id="44" dur="1" fill="hold">
                                          <p:stCondLst>
                                            <p:cond delay="999"/>
                                          </p:stCondLst>
                                        </p:cTn>
                                        <p:tgtEl>
                                          <p:spTgt spid="312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109"/>
                                        </p:tgtEl>
                                        <p:attrNameLst>
                                          <p:attrName>style.visibility</p:attrName>
                                        </p:attrNameLst>
                                      </p:cBhvr>
                                      <p:to>
                                        <p:strVal val="visible"/>
                                      </p:to>
                                    </p:set>
                                    <p:animEffect transition="in" filter="fade">
                                      <p:cBhvr>
                                        <p:cTn id="47" dur="1000"/>
                                        <p:tgtEl>
                                          <p:spTgt spid="3109"/>
                                        </p:tgtEl>
                                      </p:cBhvr>
                                    </p:animEffect>
                                  </p:childTnLst>
                                </p:cTn>
                              </p:par>
                              <p:par>
                                <p:cTn id="48" presetID="10" presetClass="entr" presetSubtype="0" fill="hold" nodeType="withEffect">
                                  <p:stCondLst>
                                    <p:cond delay="0"/>
                                  </p:stCondLst>
                                  <p:childTnLst>
                                    <p:set>
                                      <p:cBhvr>
                                        <p:cTn id="49" dur="1" fill="hold">
                                          <p:stCondLst>
                                            <p:cond delay="0"/>
                                          </p:stCondLst>
                                        </p:cTn>
                                        <p:tgtEl>
                                          <p:spTgt spid="3115"/>
                                        </p:tgtEl>
                                        <p:attrNameLst>
                                          <p:attrName>style.visibility</p:attrName>
                                        </p:attrNameLst>
                                      </p:cBhvr>
                                      <p:to>
                                        <p:strVal val="visible"/>
                                      </p:to>
                                    </p:set>
                                    <p:animEffect transition="in" filter="fade">
                                      <p:cBhvr>
                                        <p:cTn id="50" dur="1000"/>
                                        <p:tgtEl>
                                          <p:spTgt spid="3115"/>
                                        </p:tgtEl>
                                      </p:cBhvr>
                                    </p:animEffect>
                                  </p:childTnLst>
                                </p:cTn>
                              </p:par>
                            </p:childTnLst>
                          </p:cTn>
                        </p:par>
                        <p:par>
                          <p:cTn id="51" fill="hold">
                            <p:stCondLst>
                              <p:cond delay="6000"/>
                            </p:stCondLst>
                            <p:childTnLst>
                              <p:par>
                                <p:cTn id="52" presetID="10" presetClass="exit" presetSubtype="0" fill="hold" grpId="0" nodeType="afterEffect">
                                  <p:stCondLst>
                                    <p:cond delay="0"/>
                                  </p:stCondLst>
                                  <p:childTnLst>
                                    <p:animEffect transition="out" filter="fade">
                                      <p:cBhvr>
                                        <p:cTn id="53" dur="1000"/>
                                        <p:tgtEl>
                                          <p:spTgt spid="3121"/>
                                        </p:tgtEl>
                                      </p:cBhvr>
                                    </p:animEffect>
                                    <p:set>
                                      <p:cBhvr>
                                        <p:cTn id="54" dur="1" fill="hold">
                                          <p:stCondLst>
                                            <p:cond delay="999"/>
                                          </p:stCondLst>
                                        </p:cTn>
                                        <p:tgtEl>
                                          <p:spTgt spid="3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6" grpId="0" animBg="1"/>
      <p:bldP spid="3128" grpId="0" animBg="1"/>
      <p:bldP spid="3099" grpId="0" animBg="1"/>
      <p:bldP spid="3100" grpId="0" animBg="1"/>
      <p:bldP spid="3105" grpId="0" animBg="1"/>
      <p:bldP spid="3109" grpId="0" animBg="1"/>
      <p:bldP spid="3121" grpId="0" animBg="1"/>
      <p:bldP spid="3074" grpId="0"/>
      <p:bldP spid="314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lvl1pPr>
              <a:defRPr sz="3600"/>
            </a:lvl1pPr>
          </a:lstStyle>
          <a:p>
            <a:r>
              <a:rPr lang="zh-CN" altLang="en-US" dirty="0"/>
              <a:t>单击此处编辑母版标题样式</a:t>
            </a:r>
          </a:p>
        </p:txBody>
      </p:sp>
      <p:sp>
        <p:nvSpPr>
          <p:cNvPr id="3" name="文本占位符 2"/>
          <p:cNvSpPr>
            <a:spLocks noGrp="1"/>
          </p:cNvSpPr>
          <p:nvPr>
            <p:ph type="body" sz="half" idx="1"/>
          </p:nvPr>
        </p:nvSpPr>
        <p:spPr>
          <a:xfrm>
            <a:off x="457200" y="1438275"/>
            <a:ext cx="4038600" cy="4733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38275"/>
            <a:ext cx="4038600" cy="4733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048000" y="6311900"/>
            <a:ext cx="1712913" cy="290513"/>
          </a:xfrm>
        </p:spPr>
        <p:txBody>
          <a:bodyPr/>
          <a:lstStyle>
            <a:lvl1pPr>
              <a:defRPr/>
            </a:lvl1pPr>
          </a:lstStyle>
          <a:p>
            <a:fld id="{A99B1AB6-B3E3-4E62-BF64-18618BB26C2A}" type="datetimeFigureOut">
              <a:rPr lang="zh-CN" altLang="en-US" smtClean="0"/>
              <a:pPr/>
              <a:t>2020/10/28</a:t>
            </a:fld>
            <a:endParaRPr lang="zh-CN" altLang="en-US"/>
          </a:p>
        </p:txBody>
      </p:sp>
      <p:sp>
        <p:nvSpPr>
          <p:cNvPr id="6" name="页脚占位符 5"/>
          <p:cNvSpPr>
            <a:spLocks noGrp="1"/>
          </p:cNvSpPr>
          <p:nvPr>
            <p:ph type="ftr" sz="quarter" idx="11"/>
          </p:nvPr>
        </p:nvSpPr>
        <p:spPr>
          <a:xfrm>
            <a:off x="4830763" y="6323013"/>
            <a:ext cx="2311400" cy="290512"/>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116763" y="6323013"/>
            <a:ext cx="1616075" cy="290512"/>
          </a:xfrm>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lvl1pPr>
              <a:defRPr sz="3600"/>
            </a:lvl1pPr>
          </a:lstStyle>
          <a:p>
            <a:r>
              <a:rPr lang="zh-CN" altLang="en-US" dirty="0"/>
              <a:t>单击此处编辑母版标题样式</a:t>
            </a:r>
          </a:p>
        </p:txBody>
      </p:sp>
      <p:sp>
        <p:nvSpPr>
          <p:cNvPr id="3" name="表格占位符 2"/>
          <p:cNvSpPr>
            <a:spLocks noGrp="1"/>
          </p:cNvSpPr>
          <p:nvPr>
            <p:ph type="tbl" idx="1"/>
          </p:nvPr>
        </p:nvSpPr>
        <p:spPr>
          <a:xfrm>
            <a:off x="457200" y="1438275"/>
            <a:ext cx="8229600" cy="4733925"/>
          </a:xfrm>
        </p:spPr>
        <p:txBody>
          <a:bodyPr/>
          <a:lstStyle/>
          <a:p>
            <a:r>
              <a:rPr lang="zh-CN" altLang="en-US"/>
              <a:t>单击图标添加表格</a:t>
            </a:r>
          </a:p>
        </p:txBody>
      </p:sp>
      <p:sp>
        <p:nvSpPr>
          <p:cNvPr id="4" name="日期占位符 3"/>
          <p:cNvSpPr>
            <a:spLocks noGrp="1"/>
          </p:cNvSpPr>
          <p:nvPr>
            <p:ph type="dt" sz="half" idx="10"/>
          </p:nvPr>
        </p:nvSpPr>
        <p:spPr>
          <a:xfrm>
            <a:off x="3048000" y="6311900"/>
            <a:ext cx="1712913" cy="290513"/>
          </a:xfrm>
        </p:spPr>
        <p:txBody>
          <a:bodyPr/>
          <a:lstStyle>
            <a:lvl1pPr>
              <a:defRPr/>
            </a:lvl1pPr>
          </a:lstStyle>
          <a:p>
            <a:fld id="{A99B1AB6-B3E3-4E62-BF64-18618BB26C2A}" type="datetimeFigureOut">
              <a:rPr lang="zh-CN" altLang="en-US" smtClean="0"/>
              <a:pPr/>
              <a:t>2020/10/28</a:t>
            </a:fld>
            <a:endParaRPr lang="zh-CN" altLang="en-US"/>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lvl1pPr>
              <a:defRPr sz="3600"/>
            </a:lvl1pPr>
          </a:lstStyle>
          <a:p>
            <a:r>
              <a:rPr lang="zh-CN" altLang="en-US" dirty="0"/>
              <a:t>单击此处编辑母版标题样式</a:t>
            </a:r>
          </a:p>
        </p:txBody>
      </p:sp>
      <p:sp>
        <p:nvSpPr>
          <p:cNvPr id="3" name="图表占位符 2"/>
          <p:cNvSpPr>
            <a:spLocks noGrp="1"/>
          </p:cNvSpPr>
          <p:nvPr>
            <p:ph type="chart" idx="1"/>
          </p:nvPr>
        </p:nvSpPr>
        <p:spPr>
          <a:xfrm>
            <a:off x="457200" y="1438275"/>
            <a:ext cx="8229600" cy="4733925"/>
          </a:xfrm>
        </p:spPr>
        <p:txBody>
          <a:bodyPr/>
          <a:lstStyle/>
          <a:p>
            <a:r>
              <a:rPr lang="zh-CN" altLang="en-US"/>
              <a:t>单击图标添加图表</a:t>
            </a:r>
          </a:p>
        </p:txBody>
      </p:sp>
      <p:sp>
        <p:nvSpPr>
          <p:cNvPr id="4" name="日期占位符 3"/>
          <p:cNvSpPr>
            <a:spLocks noGrp="1"/>
          </p:cNvSpPr>
          <p:nvPr>
            <p:ph type="dt" sz="half" idx="10"/>
          </p:nvPr>
        </p:nvSpPr>
        <p:spPr>
          <a:xfrm>
            <a:off x="3048000" y="6311900"/>
            <a:ext cx="1712913" cy="290513"/>
          </a:xfrm>
        </p:spPr>
        <p:txBody>
          <a:bodyPr/>
          <a:lstStyle>
            <a:lvl1pPr>
              <a:defRPr/>
            </a:lvl1pPr>
          </a:lstStyle>
          <a:p>
            <a:fld id="{A99B1AB6-B3E3-4E62-BF64-18618BB26C2A}" type="datetimeFigureOut">
              <a:rPr lang="zh-CN" altLang="en-US" smtClean="0"/>
              <a:pPr/>
              <a:t>2020/10/28</a:t>
            </a:fld>
            <a:endParaRPr lang="zh-CN" altLang="en-US"/>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lvl1pPr>
              <a:defRPr sz="3600"/>
            </a:lvl1pPr>
          </a:lstStyle>
          <a:p>
            <a:r>
              <a:rPr lang="zh-CN" altLang="en-US" dirty="0"/>
              <a:t>单击此处编辑母版标题样式</a:t>
            </a:r>
          </a:p>
        </p:txBody>
      </p:sp>
      <p:sp>
        <p:nvSpPr>
          <p:cNvPr id="3" name="SmartArt 占位符 2"/>
          <p:cNvSpPr>
            <a:spLocks noGrp="1"/>
          </p:cNvSpPr>
          <p:nvPr>
            <p:ph type="dgm" idx="1"/>
          </p:nvPr>
        </p:nvSpPr>
        <p:spPr>
          <a:xfrm>
            <a:off x="457200" y="1438275"/>
            <a:ext cx="8229600" cy="4733925"/>
          </a:xfrm>
        </p:spPr>
        <p:txBody>
          <a:bodyPr/>
          <a:lstStyle/>
          <a:p>
            <a:r>
              <a:rPr lang="zh-CN" altLang="en-US"/>
              <a:t>单击图标添加 </a:t>
            </a:r>
            <a:r>
              <a:rPr lang="en-US" altLang="zh-CN"/>
              <a:t>SmartArt </a:t>
            </a:r>
            <a:r>
              <a:rPr lang="zh-CN" altLang="en-US"/>
              <a:t>图形</a:t>
            </a:r>
          </a:p>
        </p:txBody>
      </p:sp>
      <p:sp>
        <p:nvSpPr>
          <p:cNvPr id="4" name="日期占位符 3"/>
          <p:cNvSpPr>
            <a:spLocks noGrp="1"/>
          </p:cNvSpPr>
          <p:nvPr>
            <p:ph type="dt" sz="half" idx="10"/>
          </p:nvPr>
        </p:nvSpPr>
        <p:spPr>
          <a:xfrm>
            <a:off x="3048000" y="6311900"/>
            <a:ext cx="1712913" cy="290513"/>
          </a:xfrm>
        </p:spPr>
        <p:txBody>
          <a:bodyPr/>
          <a:lstStyle>
            <a:lvl1pPr>
              <a:defRPr/>
            </a:lvl1pPr>
          </a:lstStyle>
          <a:p>
            <a:fld id="{A99B1AB6-B3E3-4E62-BF64-18618BB26C2A}" type="datetimeFigureOut">
              <a:rPr lang="zh-CN" altLang="en-US" smtClean="0"/>
              <a:pPr/>
              <a:t>2020/10/28</a:t>
            </a:fld>
            <a:endParaRPr lang="zh-CN" altLang="en-US"/>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571502" y="2000256"/>
            <a:ext cx="3500432" cy="4071950"/>
          </a:xfrm>
          <a:prstGeom prst="rect">
            <a:avLst/>
          </a:prstGeom>
        </p:spPr>
        <p:txBody>
          <a:bodyPr rtlCol="0">
            <a:normAutofit/>
          </a:bodyPr>
          <a:lstStyle/>
          <a:p>
            <a:pPr lvl="0"/>
            <a:r>
              <a:rPr lang="zh-CN" altLang="en-US" noProof="0"/>
              <a:t>单击图标添加图片</a:t>
            </a:r>
          </a:p>
        </p:txBody>
      </p:sp>
    </p:spTree>
    <p:extLst>
      <p:ext uri="{BB962C8B-B14F-4D97-AF65-F5344CB8AC3E}">
        <p14:creationId xmlns:p14="http://schemas.microsoft.com/office/powerpoint/2010/main" val="2445313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fld id="{2E1117B1-D692-4CE6-8818-F45057D307B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7488238" y="6489700"/>
            <a:ext cx="1233487" cy="368300"/>
          </a:xfrm>
        </p:spPr>
        <p:txBody>
          <a:bodyPr/>
          <a:lstStyle>
            <a:lvl1pPr>
              <a:defRPr/>
            </a:lvl1pPr>
          </a:lstStyle>
          <a:p>
            <a:pPr>
              <a:defRPr/>
            </a:pPr>
            <a:fld id="{943C0164-3415-4590-9074-A29952A86D7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B843C0-0E66-431A-968D-65D23D00D86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13E0811C-A7B7-46D5-B7F2-06AF2344B53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2A77D8CF-42F2-4978-A080-6434C6097ED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BD758BCC-A26B-4C95-AFB5-61A6ADEFE3F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Rectangle 6"/>
          <p:cNvSpPr>
            <a:spLocks noGrp="1" noChangeArrowheads="1"/>
          </p:cNvSpPr>
          <p:nvPr>
            <p:ph type="sldNum" sz="quarter" idx="10"/>
          </p:nvPr>
        </p:nvSpPr>
        <p:spPr/>
        <p:txBody>
          <a:bodyPr/>
          <a:lstStyle>
            <a:lvl1pPr>
              <a:defRPr/>
            </a:lvl1pPr>
          </a:lstStyle>
          <a:p>
            <a:pPr>
              <a:defRPr/>
            </a:pPr>
            <a:fld id="{BF69F5FF-89BE-44AA-9E97-58D989C1F25B}" type="slidenum">
              <a:rPr lang="en-US" altLang="zh-CN">
                <a:solidFill>
                  <a:srgbClr val="000000"/>
                </a:solidFill>
              </a:rPr>
              <a:pPr>
                <a:defRPr/>
              </a:pPr>
              <a:t>‹#›</a:t>
            </a:fld>
            <a:endParaRPr lang="en-US" altLang="zh-CN">
              <a:solidFill>
                <a:srgbClr val="000000"/>
              </a:solidFill>
            </a:endParaRPr>
          </a:p>
        </p:txBody>
      </p:sp>
      <p:pic>
        <p:nvPicPr>
          <p:cNvPr id="4" name="图片 3" descr="u=1233653272,3107705024&amp;fm=23&amp;gp=0.jpg"/>
          <p:cNvPicPr>
            <a:picLocks noChangeAspect="1"/>
          </p:cNvPicPr>
          <p:nvPr userDrawn="1"/>
        </p:nvPicPr>
        <p:blipFill>
          <a:blip r:embed="rId2" cstate="email"/>
          <a:srcRect/>
          <a:stretch>
            <a:fillRect/>
          </a:stretch>
        </p:blipFill>
        <p:spPr>
          <a:xfrm>
            <a:off x="6470676" y="0"/>
            <a:ext cx="2673324" cy="909603"/>
          </a:xfrm>
          <a:prstGeom prst="rect">
            <a:avLst/>
          </a:prstGeom>
          <a:ln>
            <a:noFill/>
          </a:ln>
          <a:effectLst>
            <a:softEdge rad="112500"/>
          </a:effec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05228C67-3738-4033-BD46-E866E70CDD77}" type="slidenum">
              <a:rPr lang="en-US" altLang="zh-CN">
                <a:solidFill>
                  <a:srgbClr val="000000"/>
                </a:solidFill>
              </a:rPr>
              <a:pPr>
                <a:defRPr/>
              </a:pPr>
              <a:t>‹#›</a:t>
            </a:fld>
            <a:endParaRPr lang="en-US" altLang="zh-CN">
              <a:solidFill>
                <a:srgbClr val="000000"/>
              </a:solidFill>
            </a:endParaRPr>
          </a:p>
        </p:txBody>
      </p:sp>
      <p:pic>
        <p:nvPicPr>
          <p:cNvPr id="7" name="图片 6" descr="u=1233653272,3107705024&amp;fm=23&amp;gp=0.jpg"/>
          <p:cNvPicPr>
            <a:picLocks noChangeAspect="1"/>
          </p:cNvPicPr>
          <p:nvPr userDrawn="1"/>
        </p:nvPicPr>
        <p:blipFill>
          <a:blip r:embed="rId2" cstate="email"/>
          <a:srcRect/>
          <a:stretch>
            <a:fillRect/>
          </a:stretch>
        </p:blipFill>
        <p:spPr>
          <a:xfrm>
            <a:off x="6470676" y="0"/>
            <a:ext cx="2673324" cy="1100757"/>
          </a:xfrm>
          <a:prstGeom prst="rect">
            <a:avLst/>
          </a:prstGeom>
          <a:ln>
            <a:noFill/>
          </a:ln>
          <a:effectLst>
            <a:softEdge rad="112500"/>
          </a:effec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8FACB030-DB42-426C-9092-2D3696B4147E}" type="slidenum">
              <a:rPr lang="en-US" altLang="zh-CN">
                <a:solidFill>
                  <a:srgbClr val="000000"/>
                </a:solidFill>
              </a:rPr>
              <a:pPr>
                <a:defRPr/>
              </a:pPr>
              <a:t>‹#›</a:t>
            </a:fld>
            <a:endParaRPr lang="en-US" altLang="zh-CN">
              <a:solidFill>
                <a:srgbClr val="000000"/>
              </a:solidFill>
            </a:endParaRPr>
          </a:p>
        </p:txBody>
      </p:sp>
      <p:pic>
        <p:nvPicPr>
          <p:cNvPr id="6" name="图片 5" descr="hhl.jpg"/>
          <p:cNvPicPr>
            <a:picLocks noChangeAspect="1"/>
          </p:cNvPicPr>
          <p:nvPr userDrawn="1"/>
        </p:nvPicPr>
        <p:blipFill>
          <a:blip r:embed="rId2" cstate="email"/>
          <a:stretch>
            <a:fillRect/>
          </a:stretch>
        </p:blipFill>
        <p:spPr>
          <a:xfrm>
            <a:off x="6732240" y="-99392"/>
            <a:ext cx="2484276" cy="1044116"/>
          </a:xfrm>
          <a:prstGeom prst="rect">
            <a:avLst/>
          </a:prstGeom>
          <a:ln>
            <a:noFill/>
          </a:ln>
          <a:effectLst>
            <a:softEdge rad="112500"/>
          </a:effectLst>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20CDB27E-0AFF-41FA-A3A2-60E8A35418B8}" type="slidenum">
              <a:rPr lang="en-US" altLang="zh-CN">
                <a:solidFill>
                  <a:srgbClr val="000000"/>
                </a:solidFill>
              </a:rPr>
              <a:pPr>
                <a:defRPr/>
              </a:pPr>
              <a:t>‹#›</a:t>
            </a:fld>
            <a:endParaRPr lang="en-US" altLang="zh-CN">
              <a:solidFill>
                <a:srgbClr val="000000"/>
              </a:solidFill>
            </a:endParaRPr>
          </a:p>
        </p:txBody>
      </p:sp>
      <p:pic>
        <p:nvPicPr>
          <p:cNvPr id="5" name="图片 4" descr="hhl.jpg"/>
          <p:cNvPicPr>
            <a:picLocks noChangeAspect="1"/>
          </p:cNvPicPr>
          <p:nvPr userDrawn="1"/>
        </p:nvPicPr>
        <p:blipFill>
          <a:blip r:embed="rId2" cstate="email"/>
          <a:stretch>
            <a:fillRect/>
          </a:stretch>
        </p:blipFill>
        <p:spPr>
          <a:xfrm>
            <a:off x="6732240" y="-99392"/>
            <a:ext cx="2484276" cy="1044116"/>
          </a:xfrm>
          <a:prstGeom prst="rect">
            <a:avLst/>
          </a:prstGeom>
          <a:ln>
            <a:noFill/>
          </a:ln>
          <a:effectLst>
            <a:softEdge rad="112500"/>
          </a:effectLst>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600200"/>
            <a:ext cx="2171700"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600200"/>
            <a:ext cx="6362700" cy="4525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CAFA0FE9-D0D5-46A2-BE0A-E6A04887C61D}" type="slidenum">
              <a:rPr lang="en-US" altLang="zh-CN">
                <a:solidFill>
                  <a:srgbClr val="000000"/>
                </a:solidFill>
              </a:rPr>
              <a:pPr>
                <a:defRPr/>
              </a:pPr>
              <a:t>‹#›</a:t>
            </a:fld>
            <a:endParaRPr lang="en-US" altLang="zh-CN">
              <a:solidFill>
                <a:srgbClr val="000000"/>
              </a:solidFill>
            </a:endParaRPr>
          </a:p>
        </p:txBody>
      </p:sp>
      <p:pic>
        <p:nvPicPr>
          <p:cNvPr id="5" name="图片 4" descr="hhl.jpg"/>
          <p:cNvPicPr>
            <a:picLocks noChangeAspect="1"/>
          </p:cNvPicPr>
          <p:nvPr userDrawn="1"/>
        </p:nvPicPr>
        <p:blipFill>
          <a:blip r:embed="rId2" cstate="email"/>
          <a:stretch>
            <a:fillRect/>
          </a:stretch>
        </p:blipFill>
        <p:spPr>
          <a:xfrm>
            <a:off x="6732240" y="-99392"/>
            <a:ext cx="2484276" cy="1044116"/>
          </a:xfrm>
          <a:prstGeom prst="rect">
            <a:avLst/>
          </a:prstGeom>
          <a:ln>
            <a:noFill/>
          </a:ln>
          <a:effectLst>
            <a:softEdge rad="11250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A99B1AB6-B3E3-4E62-BF64-18618BB26C2A}"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C95D1613-BB29-41D0-943B-BA58D35D8C1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8.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1" name="Group 7"/>
          <p:cNvGrpSpPr>
            <a:grpSpLocks/>
          </p:cNvGrpSpPr>
          <p:nvPr/>
        </p:nvGrpSpPr>
        <p:grpSpPr bwMode="auto">
          <a:xfrm>
            <a:off x="6553200" y="6013450"/>
            <a:ext cx="2392363" cy="563563"/>
            <a:chOff x="1566" y="164"/>
            <a:chExt cx="1455" cy="425"/>
          </a:xfrm>
        </p:grpSpPr>
        <p:sp>
          <p:nvSpPr>
            <p:cNvPr id="1032" name="Freeform 8"/>
            <p:cNvSpPr>
              <a:spLocks/>
            </p:cNvSpPr>
            <p:nvPr/>
          </p:nvSpPr>
          <p:spPr bwMode="gray">
            <a:xfrm>
              <a:off x="1892" y="468"/>
              <a:ext cx="39" cy="121"/>
            </a:xfrm>
            <a:custGeom>
              <a:avLst/>
              <a:gdLst/>
              <a:ahLst/>
              <a:cxnLst>
                <a:cxn ang="0">
                  <a:pos x="37" y="36"/>
                </a:cxn>
                <a:cxn ang="0">
                  <a:pos x="35" y="36"/>
                </a:cxn>
                <a:cxn ang="0">
                  <a:pos x="30" y="36"/>
                </a:cxn>
                <a:cxn ang="0">
                  <a:pos x="22" y="34"/>
                </a:cxn>
                <a:cxn ang="0">
                  <a:pos x="15" y="30"/>
                </a:cxn>
                <a:cxn ang="0">
                  <a:pos x="7" y="23"/>
                </a:cxn>
                <a:cxn ang="0">
                  <a:pos x="3" y="13"/>
                </a:cxn>
                <a:cxn ang="0">
                  <a:pos x="0" y="0"/>
                </a:cxn>
                <a:cxn ang="0">
                  <a:pos x="3" y="0"/>
                </a:cxn>
                <a:cxn ang="0">
                  <a:pos x="7" y="1"/>
                </a:cxn>
                <a:cxn ang="0">
                  <a:pos x="15" y="3"/>
                </a:cxn>
                <a:cxn ang="0">
                  <a:pos x="23" y="5"/>
                </a:cxn>
                <a:cxn ang="0">
                  <a:pos x="30" y="11"/>
                </a:cxn>
                <a:cxn ang="0">
                  <a:pos x="37" y="20"/>
                </a:cxn>
                <a:cxn ang="0">
                  <a:pos x="39" y="34"/>
                </a:cxn>
                <a:cxn ang="0">
                  <a:pos x="39" y="121"/>
                </a:cxn>
                <a:cxn ang="0">
                  <a:pos x="37" y="121"/>
                </a:cxn>
                <a:cxn ang="0">
                  <a:pos x="37" y="36"/>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3" name="Freeform 9"/>
            <p:cNvSpPr>
              <a:spLocks/>
            </p:cNvSpPr>
            <p:nvPr/>
          </p:nvSpPr>
          <p:spPr bwMode="gray">
            <a:xfrm>
              <a:off x="2271" y="450"/>
              <a:ext cx="45" cy="139"/>
            </a:xfrm>
            <a:custGeom>
              <a:avLst/>
              <a:gdLst/>
              <a:ahLst/>
              <a:cxnLst>
                <a:cxn ang="0">
                  <a:pos x="3" y="42"/>
                </a:cxn>
                <a:cxn ang="0">
                  <a:pos x="6" y="42"/>
                </a:cxn>
                <a:cxn ang="0">
                  <a:pos x="12" y="42"/>
                </a:cxn>
                <a:cxn ang="0">
                  <a:pos x="20" y="39"/>
                </a:cxn>
                <a:cxn ang="0">
                  <a:pos x="29" y="35"/>
                </a:cxn>
                <a:cxn ang="0">
                  <a:pos x="37" y="27"/>
                </a:cxn>
                <a:cxn ang="0">
                  <a:pos x="43" y="17"/>
                </a:cxn>
                <a:cxn ang="0">
                  <a:pos x="45" y="2"/>
                </a:cxn>
                <a:cxn ang="0">
                  <a:pos x="43" y="0"/>
                </a:cxn>
                <a:cxn ang="0">
                  <a:pos x="37" y="2"/>
                </a:cxn>
                <a:cxn ang="0">
                  <a:pos x="29" y="3"/>
                </a:cxn>
                <a:cxn ang="0">
                  <a:pos x="19" y="7"/>
                </a:cxn>
                <a:cxn ang="0">
                  <a:pos x="11" y="14"/>
                </a:cxn>
                <a:cxn ang="0">
                  <a:pos x="4" y="23"/>
                </a:cxn>
                <a:cxn ang="0">
                  <a:pos x="0" y="39"/>
                </a:cxn>
                <a:cxn ang="0">
                  <a:pos x="0" y="139"/>
                </a:cxn>
                <a:cxn ang="0">
                  <a:pos x="3" y="139"/>
                </a:cxn>
                <a:cxn ang="0">
                  <a:pos x="3" y="42"/>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4" name="Freeform 10"/>
            <p:cNvSpPr>
              <a:spLocks/>
            </p:cNvSpPr>
            <p:nvPr/>
          </p:nvSpPr>
          <p:spPr bwMode="gray">
            <a:xfrm>
              <a:off x="1765" y="378"/>
              <a:ext cx="146" cy="211"/>
            </a:xfrm>
            <a:custGeom>
              <a:avLst/>
              <a:gdLst/>
              <a:ahLst/>
              <a:cxnLst>
                <a:cxn ang="0">
                  <a:pos x="68" y="67"/>
                </a:cxn>
                <a:cxn ang="0">
                  <a:pos x="67" y="67"/>
                </a:cxn>
                <a:cxn ang="0">
                  <a:pos x="60" y="66"/>
                </a:cxn>
                <a:cxn ang="0">
                  <a:pos x="50" y="64"/>
                </a:cxn>
                <a:cxn ang="0">
                  <a:pos x="41" y="62"/>
                </a:cxn>
                <a:cxn ang="0">
                  <a:pos x="29" y="55"/>
                </a:cxn>
                <a:cxn ang="0">
                  <a:pos x="18" y="47"/>
                </a:cxn>
                <a:cxn ang="0">
                  <a:pos x="10" y="35"/>
                </a:cxn>
                <a:cxn ang="0">
                  <a:pos x="3" y="20"/>
                </a:cxn>
                <a:cxn ang="0">
                  <a:pos x="0" y="0"/>
                </a:cxn>
                <a:cxn ang="0">
                  <a:pos x="3" y="0"/>
                </a:cxn>
                <a:cxn ang="0">
                  <a:pos x="10" y="0"/>
                </a:cxn>
                <a:cxn ang="0">
                  <a:pos x="19" y="0"/>
                </a:cxn>
                <a:cxn ang="0">
                  <a:pos x="30" y="2"/>
                </a:cxn>
                <a:cxn ang="0">
                  <a:pos x="41" y="6"/>
                </a:cxn>
                <a:cxn ang="0">
                  <a:pos x="53" y="14"/>
                </a:cxn>
                <a:cxn ang="0">
                  <a:pos x="62" y="25"/>
                </a:cxn>
                <a:cxn ang="0">
                  <a:pos x="69" y="41"/>
                </a:cxn>
                <a:cxn ang="0">
                  <a:pos x="73" y="62"/>
                </a:cxn>
                <a:cxn ang="0">
                  <a:pos x="73" y="60"/>
                </a:cxn>
                <a:cxn ang="0">
                  <a:pos x="73" y="55"/>
                </a:cxn>
                <a:cxn ang="0">
                  <a:pos x="75" y="45"/>
                </a:cxn>
                <a:cxn ang="0">
                  <a:pos x="79" y="36"/>
                </a:cxn>
                <a:cxn ang="0">
                  <a:pos x="84" y="25"/>
                </a:cxn>
                <a:cxn ang="0">
                  <a:pos x="92" y="16"/>
                </a:cxn>
                <a:cxn ang="0">
                  <a:pos x="106" y="8"/>
                </a:cxn>
                <a:cxn ang="0">
                  <a:pos x="123" y="2"/>
                </a:cxn>
                <a:cxn ang="0">
                  <a:pos x="146" y="0"/>
                </a:cxn>
                <a:cxn ang="0">
                  <a:pos x="145" y="2"/>
                </a:cxn>
                <a:cxn ang="0">
                  <a:pos x="145" y="8"/>
                </a:cxn>
                <a:cxn ang="0">
                  <a:pos x="143" y="17"/>
                </a:cxn>
                <a:cxn ang="0">
                  <a:pos x="139" y="28"/>
                </a:cxn>
                <a:cxn ang="0">
                  <a:pos x="134" y="39"/>
                </a:cxn>
                <a:cxn ang="0">
                  <a:pos x="126" y="49"/>
                </a:cxn>
                <a:cxn ang="0">
                  <a:pos x="114" y="59"/>
                </a:cxn>
                <a:cxn ang="0">
                  <a:pos x="98" y="64"/>
                </a:cxn>
                <a:cxn ang="0">
                  <a:pos x="79" y="67"/>
                </a:cxn>
                <a:cxn ang="0">
                  <a:pos x="79" y="211"/>
                </a:cxn>
                <a:cxn ang="0">
                  <a:pos x="68" y="211"/>
                </a:cxn>
                <a:cxn ang="0">
                  <a:pos x="68" y="67"/>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5" name="Freeform 11"/>
            <p:cNvSpPr>
              <a:spLocks/>
            </p:cNvSpPr>
            <p:nvPr/>
          </p:nvSpPr>
          <p:spPr bwMode="gray">
            <a:xfrm>
              <a:off x="2792" y="378"/>
              <a:ext cx="144" cy="211"/>
            </a:xfrm>
            <a:custGeom>
              <a:avLst/>
              <a:gdLst/>
              <a:ahLst/>
              <a:cxnLst>
                <a:cxn ang="0">
                  <a:pos x="67" y="67"/>
                </a:cxn>
                <a:cxn ang="0">
                  <a:pos x="66" y="67"/>
                </a:cxn>
                <a:cxn ang="0">
                  <a:pos x="59" y="66"/>
                </a:cxn>
                <a:cxn ang="0">
                  <a:pos x="50" y="64"/>
                </a:cxn>
                <a:cxn ang="0">
                  <a:pos x="39" y="62"/>
                </a:cxn>
                <a:cxn ang="0">
                  <a:pos x="28" y="55"/>
                </a:cxn>
                <a:cxn ang="0">
                  <a:pos x="17" y="47"/>
                </a:cxn>
                <a:cxn ang="0">
                  <a:pos x="9" y="35"/>
                </a:cxn>
                <a:cxn ang="0">
                  <a:pos x="2" y="20"/>
                </a:cxn>
                <a:cxn ang="0">
                  <a:pos x="0" y="0"/>
                </a:cxn>
                <a:cxn ang="0">
                  <a:pos x="2" y="0"/>
                </a:cxn>
                <a:cxn ang="0">
                  <a:pos x="9" y="0"/>
                </a:cxn>
                <a:cxn ang="0">
                  <a:pos x="17" y="0"/>
                </a:cxn>
                <a:cxn ang="0">
                  <a:pos x="28" y="2"/>
                </a:cxn>
                <a:cxn ang="0">
                  <a:pos x="40" y="6"/>
                </a:cxn>
                <a:cxn ang="0">
                  <a:pos x="51" y="14"/>
                </a:cxn>
                <a:cxn ang="0">
                  <a:pos x="62" y="25"/>
                </a:cxn>
                <a:cxn ang="0">
                  <a:pos x="69" y="41"/>
                </a:cxn>
                <a:cxn ang="0">
                  <a:pos x="73" y="62"/>
                </a:cxn>
                <a:cxn ang="0">
                  <a:pos x="73" y="60"/>
                </a:cxn>
                <a:cxn ang="0">
                  <a:pos x="73" y="55"/>
                </a:cxn>
                <a:cxn ang="0">
                  <a:pos x="74" y="45"/>
                </a:cxn>
                <a:cxn ang="0">
                  <a:pos x="77" y="36"/>
                </a:cxn>
                <a:cxn ang="0">
                  <a:pos x="82" y="25"/>
                </a:cxn>
                <a:cxn ang="0">
                  <a:pos x="91" y="16"/>
                </a:cxn>
                <a:cxn ang="0">
                  <a:pos x="105" y="8"/>
                </a:cxn>
                <a:cxn ang="0">
                  <a:pos x="121" y="2"/>
                </a:cxn>
                <a:cxn ang="0">
                  <a:pos x="144" y="0"/>
                </a:cxn>
                <a:cxn ang="0">
                  <a:pos x="144" y="2"/>
                </a:cxn>
                <a:cxn ang="0">
                  <a:pos x="144" y="8"/>
                </a:cxn>
                <a:cxn ang="0">
                  <a:pos x="141" y="17"/>
                </a:cxn>
                <a:cxn ang="0">
                  <a:pos x="139" y="28"/>
                </a:cxn>
                <a:cxn ang="0">
                  <a:pos x="133" y="39"/>
                </a:cxn>
                <a:cxn ang="0">
                  <a:pos x="125" y="49"/>
                </a:cxn>
                <a:cxn ang="0">
                  <a:pos x="113" y="59"/>
                </a:cxn>
                <a:cxn ang="0">
                  <a:pos x="97" y="64"/>
                </a:cxn>
                <a:cxn ang="0">
                  <a:pos x="77" y="67"/>
                </a:cxn>
                <a:cxn ang="0">
                  <a:pos x="77" y="211"/>
                </a:cxn>
                <a:cxn ang="0">
                  <a:pos x="67" y="211"/>
                </a:cxn>
                <a:cxn ang="0">
                  <a:pos x="67" y="67"/>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6" name="Freeform 12"/>
            <p:cNvSpPr>
              <a:spLocks/>
            </p:cNvSpPr>
            <p:nvPr/>
          </p:nvSpPr>
          <p:spPr bwMode="gray">
            <a:xfrm>
              <a:off x="2631" y="457"/>
              <a:ext cx="89" cy="132"/>
            </a:xfrm>
            <a:custGeom>
              <a:avLst/>
              <a:gdLst/>
              <a:ahLst/>
              <a:cxnLst>
                <a:cxn ang="0">
                  <a:pos x="42" y="43"/>
                </a:cxn>
                <a:cxn ang="0">
                  <a:pos x="39" y="42"/>
                </a:cxn>
                <a:cxn ang="0">
                  <a:pos x="33" y="42"/>
                </a:cxn>
                <a:cxn ang="0">
                  <a:pos x="25" y="39"/>
                </a:cxn>
                <a:cxn ang="0">
                  <a:pos x="16" y="35"/>
                </a:cxn>
                <a:cxn ang="0">
                  <a:pos x="8" y="27"/>
                </a:cxn>
                <a:cxn ang="0">
                  <a:pos x="2" y="16"/>
                </a:cxn>
                <a:cxn ang="0">
                  <a:pos x="0" y="0"/>
                </a:cxn>
                <a:cxn ang="0">
                  <a:pos x="2" y="0"/>
                </a:cxn>
                <a:cxn ang="0">
                  <a:pos x="6" y="0"/>
                </a:cxn>
                <a:cxn ang="0">
                  <a:pos x="12" y="1"/>
                </a:cxn>
                <a:cxn ang="0">
                  <a:pos x="21" y="3"/>
                </a:cxn>
                <a:cxn ang="0">
                  <a:pos x="29" y="8"/>
                </a:cxn>
                <a:cxn ang="0">
                  <a:pos x="37" y="15"/>
                </a:cxn>
                <a:cxn ang="0">
                  <a:pos x="42" y="26"/>
                </a:cxn>
                <a:cxn ang="0">
                  <a:pos x="45" y="39"/>
                </a:cxn>
                <a:cxn ang="0">
                  <a:pos x="45" y="38"/>
                </a:cxn>
                <a:cxn ang="0">
                  <a:pos x="45" y="34"/>
                </a:cxn>
                <a:cxn ang="0">
                  <a:pos x="46" y="27"/>
                </a:cxn>
                <a:cxn ang="0">
                  <a:pos x="49" y="20"/>
                </a:cxn>
                <a:cxn ang="0">
                  <a:pos x="54" y="14"/>
                </a:cxn>
                <a:cxn ang="0">
                  <a:pos x="62" y="7"/>
                </a:cxn>
                <a:cxn ang="0">
                  <a:pos x="73" y="3"/>
                </a:cxn>
                <a:cxn ang="0">
                  <a:pos x="89" y="0"/>
                </a:cxn>
                <a:cxn ang="0">
                  <a:pos x="89" y="3"/>
                </a:cxn>
                <a:cxn ang="0">
                  <a:pos x="88" y="10"/>
                </a:cxn>
                <a:cxn ang="0">
                  <a:pos x="87" y="18"/>
                </a:cxn>
                <a:cxn ang="0">
                  <a:pos x="81" y="26"/>
                </a:cxn>
                <a:cxn ang="0">
                  <a:pos x="74" y="34"/>
                </a:cxn>
                <a:cxn ang="0">
                  <a:pos x="64" y="41"/>
                </a:cxn>
                <a:cxn ang="0">
                  <a:pos x="47" y="43"/>
                </a:cxn>
                <a:cxn ang="0">
                  <a:pos x="47" y="132"/>
                </a:cxn>
                <a:cxn ang="0">
                  <a:pos x="42" y="132"/>
                </a:cxn>
                <a:cxn ang="0">
                  <a:pos x="42" y="43"/>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7" name="Freeform 13"/>
            <p:cNvSpPr>
              <a:spLocks/>
            </p:cNvSpPr>
            <p:nvPr/>
          </p:nvSpPr>
          <p:spPr bwMode="gray">
            <a:xfrm>
              <a:off x="2430" y="403"/>
              <a:ext cx="88" cy="186"/>
            </a:xfrm>
            <a:custGeom>
              <a:avLst/>
              <a:gdLst/>
              <a:ahLst/>
              <a:cxnLst>
                <a:cxn ang="0">
                  <a:pos x="43" y="43"/>
                </a:cxn>
                <a:cxn ang="0">
                  <a:pos x="41" y="43"/>
                </a:cxn>
                <a:cxn ang="0">
                  <a:pos x="35" y="43"/>
                </a:cxn>
                <a:cxn ang="0">
                  <a:pos x="27" y="41"/>
                </a:cxn>
                <a:cxn ang="0">
                  <a:pos x="18" y="35"/>
                </a:cxn>
                <a:cxn ang="0">
                  <a:pos x="8" y="28"/>
                </a:cxn>
                <a:cxn ang="0">
                  <a:pos x="3" y="16"/>
                </a:cxn>
                <a:cxn ang="0">
                  <a:pos x="0" y="0"/>
                </a:cxn>
                <a:cxn ang="0">
                  <a:pos x="3" y="0"/>
                </a:cxn>
                <a:cxn ang="0">
                  <a:pos x="8" y="0"/>
                </a:cxn>
                <a:cxn ang="0">
                  <a:pos x="17" y="1"/>
                </a:cxn>
                <a:cxn ang="0">
                  <a:pos x="26" y="6"/>
                </a:cxn>
                <a:cxn ang="0">
                  <a:pos x="35" y="12"/>
                </a:cxn>
                <a:cxn ang="0">
                  <a:pos x="42" y="24"/>
                </a:cxn>
                <a:cxn ang="0">
                  <a:pos x="48" y="41"/>
                </a:cxn>
                <a:cxn ang="0">
                  <a:pos x="48" y="90"/>
                </a:cxn>
                <a:cxn ang="0">
                  <a:pos x="48" y="88"/>
                </a:cxn>
                <a:cxn ang="0">
                  <a:pos x="48" y="82"/>
                </a:cxn>
                <a:cxn ang="0">
                  <a:pos x="50" y="74"/>
                </a:cxn>
                <a:cxn ang="0">
                  <a:pos x="54" y="66"/>
                </a:cxn>
                <a:cxn ang="0">
                  <a:pos x="61" y="58"/>
                </a:cxn>
                <a:cxn ang="0">
                  <a:pos x="72" y="53"/>
                </a:cxn>
                <a:cxn ang="0">
                  <a:pos x="87" y="50"/>
                </a:cxn>
                <a:cxn ang="0">
                  <a:pos x="88" y="51"/>
                </a:cxn>
                <a:cxn ang="0">
                  <a:pos x="88" y="57"/>
                </a:cxn>
                <a:cxn ang="0">
                  <a:pos x="87" y="64"/>
                </a:cxn>
                <a:cxn ang="0">
                  <a:pos x="84" y="72"/>
                </a:cxn>
                <a:cxn ang="0">
                  <a:pos x="80" y="80"/>
                </a:cxn>
                <a:cxn ang="0">
                  <a:pos x="73" y="86"/>
                </a:cxn>
                <a:cxn ang="0">
                  <a:pos x="62" y="92"/>
                </a:cxn>
                <a:cxn ang="0">
                  <a:pos x="48" y="93"/>
                </a:cxn>
                <a:cxn ang="0">
                  <a:pos x="48" y="186"/>
                </a:cxn>
                <a:cxn ang="0">
                  <a:pos x="43" y="186"/>
                </a:cxn>
                <a:cxn ang="0">
                  <a:pos x="43" y="143"/>
                </a:cxn>
                <a:cxn ang="0">
                  <a:pos x="42" y="143"/>
                </a:cxn>
                <a:cxn ang="0">
                  <a:pos x="37" y="142"/>
                </a:cxn>
                <a:cxn ang="0">
                  <a:pos x="29" y="140"/>
                </a:cxn>
                <a:cxn ang="0">
                  <a:pos x="22" y="136"/>
                </a:cxn>
                <a:cxn ang="0">
                  <a:pos x="14" y="130"/>
                </a:cxn>
                <a:cxn ang="0">
                  <a:pos x="8" y="120"/>
                </a:cxn>
                <a:cxn ang="0">
                  <a:pos x="7" y="105"/>
                </a:cxn>
                <a:cxn ang="0">
                  <a:pos x="8" y="105"/>
                </a:cxn>
                <a:cxn ang="0">
                  <a:pos x="12" y="107"/>
                </a:cxn>
                <a:cxn ang="0">
                  <a:pos x="19" y="108"/>
                </a:cxn>
                <a:cxn ang="0">
                  <a:pos x="26" y="111"/>
                </a:cxn>
                <a:cxn ang="0">
                  <a:pos x="34" y="117"/>
                </a:cxn>
                <a:cxn ang="0">
                  <a:pos x="39" y="127"/>
                </a:cxn>
                <a:cxn ang="0">
                  <a:pos x="43" y="140"/>
                </a:cxn>
                <a:cxn ang="0">
                  <a:pos x="43" y="43"/>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8" name="Freeform 14"/>
            <p:cNvSpPr>
              <a:spLocks/>
            </p:cNvSpPr>
            <p:nvPr/>
          </p:nvSpPr>
          <p:spPr bwMode="gray">
            <a:xfrm>
              <a:off x="1914" y="233"/>
              <a:ext cx="166" cy="356"/>
            </a:xfrm>
            <a:custGeom>
              <a:avLst/>
              <a:gdLst/>
              <a:ahLst/>
              <a:cxnLst>
                <a:cxn ang="0">
                  <a:pos x="85" y="84"/>
                </a:cxn>
                <a:cxn ang="0">
                  <a:pos x="101" y="81"/>
                </a:cxn>
                <a:cxn ang="0">
                  <a:pos x="124" y="73"/>
                </a:cxn>
                <a:cxn ang="0">
                  <a:pos x="148" y="56"/>
                </a:cxn>
                <a:cxn ang="0">
                  <a:pos x="163" y="23"/>
                </a:cxn>
                <a:cxn ang="0">
                  <a:pos x="163" y="0"/>
                </a:cxn>
                <a:cxn ang="0">
                  <a:pos x="148" y="0"/>
                </a:cxn>
                <a:cxn ang="0">
                  <a:pos x="125" y="6"/>
                </a:cxn>
                <a:cxn ang="0">
                  <a:pos x="101" y="22"/>
                </a:cxn>
                <a:cxn ang="0">
                  <a:pos x="82" y="54"/>
                </a:cxn>
                <a:cxn ang="0">
                  <a:pos x="77" y="173"/>
                </a:cxn>
                <a:cxn ang="0">
                  <a:pos x="77" y="165"/>
                </a:cxn>
                <a:cxn ang="0">
                  <a:pos x="71" y="146"/>
                </a:cxn>
                <a:cxn ang="0">
                  <a:pos x="60" y="123"/>
                </a:cxn>
                <a:cxn ang="0">
                  <a:pos x="38" y="104"/>
                </a:cxn>
                <a:cxn ang="0">
                  <a:pos x="0" y="96"/>
                </a:cxn>
                <a:cxn ang="0">
                  <a:pos x="0" y="103"/>
                </a:cxn>
                <a:cxn ang="0">
                  <a:pos x="0" y="120"/>
                </a:cxn>
                <a:cxn ang="0">
                  <a:pos x="8" y="143"/>
                </a:cxn>
                <a:cxn ang="0">
                  <a:pos x="24" y="163"/>
                </a:cxn>
                <a:cxn ang="0">
                  <a:pos x="55" y="177"/>
                </a:cxn>
                <a:cxn ang="0">
                  <a:pos x="77" y="356"/>
                </a:cxn>
                <a:cxn ang="0">
                  <a:pos x="82" y="274"/>
                </a:cxn>
                <a:cxn ang="0">
                  <a:pos x="91" y="273"/>
                </a:cxn>
                <a:cxn ang="0">
                  <a:pos x="112" y="267"/>
                </a:cxn>
                <a:cxn ang="0">
                  <a:pos x="135" y="252"/>
                </a:cxn>
                <a:cxn ang="0">
                  <a:pos x="151" y="224"/>
                </a:cxn>
                <a:cxn ang="0">
                  <a:pos x="152" y="203"/>
                </a:cxn>
                <a:cxn ang="0">
                  <a:pos x="137" y="204"/>
                </a:cxn>
                <a:cxn ang="0">
                  <a:pos x="117" y="211"/>
                </a:cxn>
                <a:cxn ang="0">
                  <a:pos x="97" y="231"/>
                </a:cxn>
                <a:cxn ang="0">
                  <a:pos x="82" y="267"/>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9" name="Freeform 15"/>
            <p:cNvSpPr>
              <a:spLocks/>
            </p:cNvSpPr>
            <p:nvPr/>
          </p:nvSpPr>
          <p:spPr bwMode="gray">
            <a:xfrm>
              <a:off x="2514" y="379"/>
              <a:ext cx="92" cy="210"/>
            </a:xfrm>
            <a:custGeom>
              <a:avLst/>
              <a:gdLst/>
              <a:ahLst/>
              <a:cxnLst>
                <a:cxn ang="0">
                  <a:pos x="43" y="162"/>
                </a:cxn>
                <a:cxn ang="0">
                  <a:pos x="36" y="160"/>
                </a:cxn>
                <a:cxn ang="0">
                  <a:pos x="23" y="155"/>
                </a:cxn>
                <a:cxn ang="0">
                  <a:pos x="12" y="141"/>
                </a:cxn>
                <a:cxn ang="0">
                  <a:pos x="12" y="129"/>
                </a:cxn>
                <a:cxn ang="0">
                  <a:pos x="23" y="132"/>
                </a:cxn>
                <a:cxn ang="0">
                  <a:pos x="38" y="145"/>
                </a:cxn>
                <a:cxn ang="0">
                  <a:pos x="43" y="108"/>
                </a:cxn>
                <a:cxn ang="0">
                  <a:pos x="35" y="106"/>
                </a:cxn>
                <a:cxn ang="0">
                  <a:pos x="20" y="101"/>
                </a:cxn>
                <a:cxn ang="0">
                  <a:pos x="7" y="83"/>
                </a:cxn>
                <a:cxn ang="0">
                  <a:pos x="7" y="70"/>
                </a:cxn>
                <a:cxn ang="0">
                  <a:pos x="17" y="71"/>
                </a:cxn>
                <a:cxn ang="0">
                  <a:pos x="31" y="81"/>
                </a:cxn>
                <a:cxn ang="0">
                  <a:pos x="43" y="105"/>
                </a:cxn>
                <a:cxn ang="0">
                  <a:pos x="40" y="43"/>
                </a:cxn>
                <a:cxn ang="0">
                  <a:pos x="26" y="39"/>
                </a:cxn>
                <a:cxn ang="0">
                  <a:pos x="8" y="27"/>
                </a:cxn>
                <a:cxn ang="0">
                  <a:pos x="0" y="0"/>
                </a:cxn>
                <a:cxn ang="0">
                  <a:pos x="7" y="0"/>
                </a:cxn>
                <a:cxn ang="0">
                  <a:pos x="23" y="5"/>
                </a:cxn>
                <a:cxn ang="0">
                  <a:pos x="39" y="23"/>
                </a:cxn>
                <a:cxn ang="0">
                  <a:pos x="46" y="38"/>
                </a:cxn>
                <a:cxn ang="0">
                  <a:pos x="51" y="24"/>
                </a:cxn>
                <a:cxn ang="0">
                  <a:pos x="66" y="8"/>
                </a:cxn>
                <a:cxn ang="0">
                  <a:pos x="92" y="0"/>
                </a:cxn>
                <a:cxn ang="0">
                  <a:pos x="90" y="8"/>
                </a:cxn>
                <a:cxn ang="0">
                  <a:pos x="82" y="25"/>
                </a:cxn>
                <a:cxn ang="0">
                  <a:pos x="63" y="40"/>
                </a:cxn>
                <a:cxn ang="0">
                  <a:pos x="49" y="124"/>
                </a:cxn>
                <a:cxn ang="0">
                  <a:pos x="50" y="116"/>
                </a:cxn>
                <a:cxn ang="0">
                  <a:pos x="59" y="100"/>
                </a:cxn>
                <a:cxn ang="0">
                  <a:pos x="81" y="92"/>
                </a:cxn>
                <a:cxn ang="0">
                  <a:pos x="80" y="98"/>
                </a:cxn>
                <a:cxn ang="0">
                  <a:pos x="73" y="114"/>
                </a:cxn>
                <a:cxn ang="0">
                  <a:pos x="59" y="127"/>
                </a:cxn>
                <a:cxn ang="0">
                  <a:pos x="49" y="210"/>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0" name="Freeform 16"/>
            <p:cNvSpPr>
              <a:spLocks/>
            </p:cNvSpPr>
            <p:nvPr/>
          </p:nvSpPr>
          <p:spPr bwMode="gray">
            <a:xfrm>
              <a:off x="1566" y="297"/>
              <a:ext cx="128" cy="292"/>
            </a:xfrm>
            <a:custGeom>
              <a:avLst/>
              <a:gdLst/>
              <a:ahLst/>
              <a:cxnLst>
                <a:cxn ang="0">
                  <a:pos x="61" y="225"/>
                </a:cxn>
                <a:cxn ang="0">
                  <a:pos x="54" y="225"/>
                </a:cxn>
                <a:cxn ang="0">
                  <a:pos x="38" y="219"/>
                </a:cxn>
                <a:cxn ang="0">
                  <a:pos x="23" y="206"/>
                </a:cxn>
                <a:cxn ang="0">
                  <a:pos x="15" y="180"/>
                </a:cxn>
                <a:cxn ang="0">
                  <a:pos x="23" y="180"/>
                </a:cxn>
                <a:cxn ang="0">
                  <a:pos x="38" y="186"/>
                </a:cxn>
                <a:cxn ang="0">
                  <a:pos x="54" y="205"/>
                </a:cxn>
                <a:cxn ang="0">
                  <a:pos x="61" y="151"/>
                </a:cxn>
                <a:cxn ang="0">
                  <a:pos x="52" y="149"/>
                </a:cxn>
                <a:cxn ang="0">
                  <a:pos x="34" y="144"/>
                </a:cxn>
                <a:cxn ang="0">
                  <a:pos x="16" y="128"/>
                </a:cxn>
                <a:cxn ang="0">
                  <a:pos x="8" y="98"/>
                </a:cxn>
                <a:cxn ang="0">
                  <a:pos x="15" y="97"/>
                </a:cxn>
                <a:cxn ang="0">
                  <a:pos x="29" y="101"/>
                </a:cxn>
                <a:cxn ang="0">
                  <a:pos x="47" y="116"/>
                </a:cxn>
                <a:cxn ang="0">
                  <a:pos x="61" y="147"/>
                </a:cxn>
                <a:cxn ang="0">
                  <a:pos x="58" y="60"/>
                </a:cxn>
                <a:cxn ang="0">
                  <a:pos x="44" y="58"/>
                </a:cxn>
                <a:cxn ang="0">
                  <a:pos x="25" y="50"/>
                </a:cxn>
                <a:cxn ang="0">
                  <a:pos x="8" y="32"/>
                </a:cxn>
                <a:cxn ang="0">
                  <a:pos x="0" y="0"/>
                </a:cxn>
                <a:cxn ang="0">
                  <a:pos x="8" y="0"/>
                </a:cxn>
                <a:cxn ang="0">
                  <a:pos x="27" y="5"/>
                </a:cxn>
                <a:cxn ang="0">
                  <a:pos x="48" y="21"/>
                </a:cxn>
                <a:cxn ang="0">
                  <a:pos x="65" y="56"/>
                </a:cxn>
                <a:cxn ang="0">
                  <a:pos x="66" y="48"/>
                </a:cxn>
                <a:cxn ang="0">
                  <a:pos x="77" y="28"/>
                </a:cxn>
                <a:cxn ang="0">
                  <a:pos x="96" y="9"/>
                </a:cxn>
                <a:cxn ang="0">
                  <a:pos x="128" y="0"/>
                </a:cxn>
                <a:cxn ang="0">
                  <a:pos x="127" y="9"/>
                </a:cxn>
                <a:cxn ang="0">
                  <a:pos x="119" y="31"/>
                </a:cxn>
                <a:cxn ang="0">
                  <a:pos x="101" y="51"/>
                </a:cxn>
                <a:cxn ang="0">
                  <a:pos x="67" y="60"/>
                </a:cxn>
                <a:cxn ang="0">
                  <a:pos x="69" y="170"/>
                </a:cxn>
                <a:cxn ang="0">
                  <a:pos x="73" y="155"/>
                </a:cxn>
                <a:cxn ang="0">
                  <a:pos x="86" y="136"/>
                </a:cxn>
                <a:cxn ang="0">
                  <a:pos x="113" y="128"/>
                </a:cxn>
                <a:cxn ang="0">
                  <a:pos x="112" y="136"/>
                </a:cxn>
                <a:cxn ang="0">
                  <a:pos x="105" y="153"/>
                </a:cxn>
                <a:cxn ang="0">
                  <a:pos x="92" y="172"/>
                </a:cxn>
                <a:cxn ang="0">
                  <a:pos x="67" y="180"/>
                </a:cxn>
                <a:cxn ang="0">
                  <a:pos x="61" y="292"/>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1" name="Freeform 17"/>
            <p:cNvSpPr>
              <a:spLocks/>
            </p:cNvSpPr>
            <p:nvPr/>
          </p:nvSpPr>
          <p:spPr bwMode="gray">
            <a:xfrm>
              <a:off x="2596" y="332"/>
              <a:ext cx="68" cy="257"/>
            </a:xfrm>
            <a:custGeom>
              <a:avLst/>
              <a:gdLst/>
              <a:ahLst/>
              <a:cxnLst>
                <a:cxn ang="0">
                  <a:pos x="31" y="164"/>
                </a:cxn>
                <a:cxn ang="0">
                  <a:pos x="23" y="163"/>
                </a:cxn>
                <a:cxn ang="0">
                  <a:pos x="8" y="155"/>
                </a:cxn>
                <a:cxn ang="0">
                  <a:pos x="0" y="132"/>
                </a:cxn>
                <a:cxn ang="0">
                  <a:pos x="7" y="132"/>
                </a:cxn>
                <a:cxn ang="0">
                  <a:pos x="22" y="139"/>
                </a:cxn>
                <a:cxn ang="0">
                  <a:pos x="31" y="160"/>
                </a:cxn>
                <a:cxn ang="0">
                  <a:pos x="29" y="101"/>
                </a:cxn>
                <a:cxn ang="0">
                  <a:pos x="16" y="97"/>
                </a:cxn>
                <a:cxn ang="0">
                  <a:pos x="3" y="83"/>
                </a:cxn>
                <a:cxn ang="0">
                  <a:pos x="3" y="70"/>
                </a:cxn>
                <a:cxn ang="0">
                  <a:pos x="15" y="74"/>
                </a:cxn>
                <a:cxn ang="0">
                  <a:pos x="27" y="86"/>
                </a:cxn>
                <a:cxn ang="0">
                  <a:pos x="31" y="31"/>
                </a:cxn>
                <a:cxn ang="0">
                  <a:pos x="33" y="23"/>
                </a:cxn>
                <a:cxn ang="0">
                  <a:pos x="41" y="8"/>
                </a:cxn>
                <a:cxn ang="0">
                  <a:pos x="62" y="0"/>
                </a:cxn>
                <a:cxn ang="0">
                  <a:pos x="61" y="8"/>
                </a:cxn>
                <a:cxn ang="0">
                  <a:pos x="53" y="23"/>
                </a:cxn>
                <a:cxn ang="0">
                  <a:pos x="35" y="31"/>
                </a:cxn>
                <a:cxn ang="0">
                  <a:pos x="35" y="75"/>
                </a:cxn>
                <a:cxn ang="0">
                  <a:pos x="39" y="62"/>
                </a:cxn>
                <a:cxn ang="0">
                  <a:pos x="54" y="48"/>
                </a:cxn>
                <a:cxn ang="0">
                  <a:pos x="68" y="48"/>
                </a:cxn>
                <a:cxn ang="0">
                  <a:pos x="66" y="59"/>
                </a:cxn>
                <a:cxn ang="0">
                  <a:pos x="58" y="72"/>
                </a:cxn>
                <a:cxn ang="0">
                  <a:pos x="35" y="82"/>
                </a:cxn>
                <a:cxn ang="0">
                  <a:pos x="35" y="143"/>
                </a:cxn>
                <a:cxn ang="0">
                  <a:pos x="38" y="132"/>
                </a:cxn>
                <a:cxn ang="0">
                  <a:pos x="49" y="122"/>
                </a:cxn>
                <a:cxn ang="0">
                  <a:pos x="60" y="122"/>
                </a:cxn>
                <a:cxn ang="0">
                  <a:pos x="58" y="133"/>
                </a:cxn>
                <a:cxn ang="0">
                  <a:pos x="47" y="144"/>
                </a:cxn>
                <a:cxn ang="0">
                  <a:pos x="35" y="25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2" name="Freeform 18"/>
            <p:cNvSpPr>
              <a:spLocks/>
            </p:cNvSpPr>
            <p:nvPr/>
          </p:nvSpPr>
          <p:spPr bwMode="gray">
            <a:xfrm>
              <a:off x="1672" y="164"/>
              <a:ext cx="111" cy="425"/>
            </a:xfrm>
            <a:custGeom>
              <a:avLst/>
              <a:gdLst/>
              <a:ahLst/>
              <a:cxnLst>
                <a:cxn ang="0">
                  <a:pos x="52" y="272"/>
                </a:cxn>
                <a:cxn ang="0">
                  <a:pos x="44" y="270"/>
                </a:cxn>
                <a:cxn ang="0">
                  <a:pos x="26" y="265"/>
                </a:cxn>
                <a:cxn ang="0">
                  <a:pos x="8" y="249"/>
                </a:cxn>
                <a:cxn ang="0">
                  <a:pos x="0" y="219"/>
                </a:cxn>
                <a:cxn ang="0">
                  <a:pos x="8" y="219"/>
                </a:cxn>
                <a:cxn ang="0">
                  <a:pos x="25" y="223"/>
                </a:cxn>
                <a:cxn ang="0">
                  <a:pos x="41" y="235"/>
                </a:cxn>
                <a:cxn ang="0">
                  <a:pos x="52" y="265"/>
                </a:cxn>
                <a:cxn ang="0">
                  <a:pos x="50" y="168"/>
                </a:cxn>
                <a:cxn ang="0">
                  <a:pos x="35" y="165"/>
                </a:cxn>
                <a:cxn ang="0">
                  <a:pos x="17" y="156"/>
                </a:cxn>
                <a:cxn ang="0">
                  <a:pos x="3" y="134"/>
                </a:cxn>
                <a:cxn ang="0">
                  <a:pos x="3" y="116"/>
                </a:cxn>
                <a:cxn ang="0">
                  <a:pos x="19" y="120"/>
                </a:cxn>
                <a:cxn ang="0">
                  <a:pos x="39" y="133"/>
                </a:cxn>
                <a:cxn ang="0">
                  <a:pos x="52" y="161"/>
                </a:cxn>
                <a:cxn ang="0">
                  <a:pos x="53" y="50"/>
                </a:cxn>
                <a:cxn ang="0">
                  <a:pos x="54" y="36"/>
                </a:cxn>
                <a:cxn ang="0">
                  <a:pos x="65" y="17"/>
                </a:cxn>
                <a:cxn ang="0">
                  <a:pos x="87" y="3"/>
                </a:cxn>
                <a:cxn ang="0">
                  <a:pos x="103" y="3"/>
                </a:cxn>
                <a:cxn ang="0">
                  <a:pos x="99" y="21"/>
                </a:cxn>
                <a:cxn ang="0">
                  <a:pos x="84" y="42"/>
                </a:cxn>
                <a:cxn ang="0">
                  <a:pos x="58" y="52"/>
                </a:cxn>
                <a:cxn ang="0">
                  <a:pos x="58" y="127"/>
                </a:cxn>
                <a:cxn ang="0">
                  <a:pos x="61" y="112"/>
                </a:cxn>
                <a:cxn ang="0">
                  <a:pos x="72" y="94"/>
                </a:cxn>
                <a:cxn ang="0">
                  <a:pos x="93" y="80"/>
                </a:cxn>
                <a:cxn ang="0">
                  <a:pos x="111" y="80"/>
                </a:cxn>
                <a:cxn ang="0">
                  <a:pos x="111" y="91"/>
                </a:cxn>
                <a:cxn ang="0">
                  <a:pos x="107" y="108"/>
                </a:cxn>
                <a:cxn ang="0">
                  <a:pos x="91" y="126"/>
                </a:cxn>
                <a:cxn ang="0">
                  <a:pos x="58" y="135"/>
                </a:cxn>
                <a:cxn ang="0">
                  <a:pos x="58" y="236"/>
                </a:cxn>
                <a:cxn ang="0">
                  <a:pos x="61" y="223"/>
                </a:cxn>
                <a:cxn ang="0">
                  <a:pos x="73" y="208"/>
                </a:cxn>
                <a:cxn ang="0">
                  <a:pos x="97" y="200"/>
                </a:cxn>
                <a:cxn ang="0">
                  <a:pos x="99" y="207"/>
                </a:cxn>
                <a:cxn ang="0">
                  <a:pos x="97" y="220"/>
                </a:cxn>
                <a:cxn ang="0">
                  <a:pos x="87" y="235"/>
                </a:cxn>
                <a:cxn ang="0">
                  <a:pos x="58" y="245"/>
                </a:cxn>
                <a:cxn ang="0">
                  <a:pos x="52" y="42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3" name="Freeform 19"/>
            <p:cNvSpPr>
              <a:spLocks/>
            </p:cNvSpPr>
            <p:nvPr/>
          </p:nvSpPr>
          <p:spPr bwMode="gray">
            <a:xfrm>
              <a:off x="2065" y="361"/>
              <a:ext cx="100" cy="228"/>
            </a:xfrm>
            <a:custGeom>
              <a:avLst/>
              <a:gdLst/>
              <a:ahLst/>
              <a:cxnLst>
                <a:cxn ang="0">
                  <a:pos x="52" y="176"/>
                </a:cxn>
                <a:cxn ang="0">
                  <a:pos x="59" y="176"/>
                </a:cxn>
                <a:cxn ang="0">
                  <a:pos x="74" y="169"/>
                </a:cxn>
                <a:cxn ang="0">
                  <a:pos x="86" y="154"/>
                </a:cxn>
                <a:cxn ang="0">
                  <a:pos x="86" y="141"/>
                </a:cxn>
                <a:cxn ang="0">
                  <a:pos x="74" y="143"/>
                </a:cxn>
                <a:cxn ang="0">
                  <a:pos x="58" y="158"/>
                </a:cxn>
                <a:cxn ang="0">
                  <a:pos x="52" y="118"/>
                </a:cxn>
                <a:cxn ang="0">
                  <a:pos x="61" y="116"/>
                </a:cxn>
                <a:cxn ang="0">
                  <a:pos x="78" y="110"/>
                </a:cxn>
                <a:cxn ang="0">
                  <a:pos x="92" y="92"/>
                </a:cxn>
                <a:cxn ang="0">
                  <a:pos x="92" y="77"/>
                </a:cxn>
                <a:cxn ang="0">
                  <a:pos x="81" y="79"/>
                </a:cxn>
                <a:cxn ang="0">
                  <a:pos x="65" y="88"/>
                </a:cxn>
                <a:cxn ang="0">
                  <a:pos x="52" y="115"/>
                </a:cxn>
                <a:cxn ang="0">
                  <a:pos x="55" y="48"/>
                </a:cxn>
                <a:cxn ang="0">
                  <a:pos x="67" y="45"/>
                </a:cxn>
                <a:cxn ang="0">
                  <a:pos x="85" y="37"/>
                </a:cxn>
                <a:cxn ang="0">
                  <a:pos x="97" y="17"/>
                </a:cxn>
                <a:cxn ang="0">
                  <a:pos x="97" y="0"/>
                </a:cxn>
                <a:cxn ang="0">
                  <a:pos x="83" y="3"/>
                </a:cxn>
                <a:cxn ang="0">
                  <a:pos x="65" y="14"/>
                </a:cxn>
                <a:cxn ang="0">
                  <a:pos x="50" y="45"/>
                </a:cxn>
                <a:cxn ang="0">
                  <a:pos x="47" y="35"/>
                </a:cxn>
                <a:cxn ang="0">
                  <a:pos x="38" y="18"/>
                </a:cxn>
                <a:cxn ang="0">
                  <a:pos x="16" y="3"/>
                </a:cxn>
                <a:cxn ang="0">
                  <a:pos x="1" y="3"/>
                </a:cxn>
                <a:cxn ang="0">
                  <a:pos x="5" y="19"/>
                </a:cxn>
                <a:cxn ang="0">
                  <a:pos x="19" y="38"/>
                </a:cxn>
                <a:cxn ang="0">
                  <a:pos x="47" y="48"/>
                </a:cxn>
                <a:cxn ang="0">
                  <a:pos x="47" y="132"/>
                </a:cxn>
                <a:cxn ang="0">
                  <a:pos x="42" y="118"/>
                </a:cxn>
                <a:cxn ang="0">
                  <a:pos x="25" y="103"/>
                </a:cxn>
                <a:cxn ang="0">
                  <a:pos x="12" y="103"/>
                </a:cxn>
                <a:cxn ang="0">
                  <a:pos x="16" y="116"/>
                </a:cxn>
                <a:cxn ang="0">
                  <a:pos x="25" y="132"/>
                </a:cxn>
                <a:cxn ang="0">
                  <a:pos x="47" y="141"/>
                </a:cxn>
                <a:cxn ang="0">
                  <a:pos x="52" y="228"/>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4" name="Freeform 20"/>
            <p:cNvSpPr>
              <a:spLocks/>
            </p:cNvSpPr>
            <p:nvPr/>
          </p:nvSpPr>
          <p:spPr bwMode="gray">
            <a:xfrm>
              <a:off x="2921" y="361"/>
              <a:ext cx="100" cy="228"/>
            </a:xfrm>
            <a:custGeom>
              <a:avLst/>
              <a:gdLst/>
              <a:ahLst/>
              <a:cxnLst>
                <a:cxn ang="0">
                  <a:pos x="53" y="176"/>
                </a:cxn>
                <a:cxn ang="0">
                  <a:pos x="60" y="176"/>
                </a:cxn>
                <a:cxn ang="0">
                  <a:pos x="74" y="169"/>
                </a:cxn>
                <a:cxn ang="0">
                  <a:pos x="87" y="154"/>
                </a:cxn>
                <a:cxn ang="0">
                  <a:pos x="87" y="141"/>
                </a:cxn>
                <a:cxn ang="0">
                  <a:pos x="74" y="143"/>
                </a:cxn>
                <a:cxn ang="0">
                  <a:pos x="60" y="158"/>
                </a:cxn>
                <a:cxn ang="0">
                  <a:pos x="53" y="118"/>
                </a:cxn>
                <a:cxn ang="0">
                  <a:pos x="61" y="116"/>
                </a:cxn>
                <a:cxn ang="0">
                  <a:pos x="78" y="110"/>
                </a:cxn>
                <a:cxn ang="0">
                  <a:pos x="92" y="92"/>
                </a:cxn>
                <a:cxn ang="0">
                  <a:pos x="92" y="77"/>
                </a:cxn>
                <a:cxn ang="0">
                  <a:pos x="81" y="79"/>
                </a:cxn>
                <a:cxn ang="0">
                  <a:pos x="65" y="88"/>
                </a:cxn>
                <a:cxn ang="0">
                  <a:pos x="53" y="115"/>
                </a:cxn>
                <a:cxn ang="0">
                  <a:pos x="56" y="48"/>
                </a:cxn>
                <a:cxn ang="0">
                  <a:pos x="68" y="45"/>
                </a:cxn>
                <a:cxn ang="0">
                  <a:pos x="85" y="37"/>
                </a:cxn>
                <a:cxn ang="0">
                  <a:pos x="97" y="17"/>
                </a:cxn>
                <a:cxn ang="0">
                  <a:pos x="97" y="0"/>
                </a:cxn>
                <a:cxn ang="0">
                  <a:pos x="84" y="3"/>
                </a:cxn>
                <a:cxn ang="0">
                  <a:pos x="65" y="14"/>
                </a:cxn>
                <a:cxn ang="0">
                  <a:pos x="50" y="45"/>
                </a:cxn>
                <a:cxn ang="0">
                  <a:pos x="47" y="35"/>
                </a:cxn>
                <a:cxn ang="0">
                  <a:pos x="38" y="18"/>
                </a:cxn>
                <a:cxn ang="0">
                  <a:pos x="16" y="3"/>
                </a:cxn>
                <a:cxn ang="0">
                  <a:pos x="2" y="3"/>
                </a:cxn>
                <a:cxn ang="0">
                  <a:pos x="6" y="19"/>
                </a:cxn>
                <a:cxn ang="0">
                  <a:pos x="19" y="38"/>
                </a:cxn>
                <a:cxn ang="0">
                  <a:pos x="47" y="48"/>
                </a:cxn>
                <a:cxn ang="0">
                  <a:pos x="47" y="132"/>
                </a:cxn>
                <a:cxn ang="0">
                  <a:pos x="42" y="118"/>
                </a:cxn>
                <a:cxn ang="0">
                  <a:pos x="26" y="103"/>
                </a:cxn>
                <a:cxn ang="0">
                  <a:pos x="12" y="103"/>
                </a:cxn>
                <a:cxn ang="0">
                  <a:pos x="16" y="116"/>
                </a:cxn>
                <a:cxn ang="0">
                  <a:pos x="26" y="132"/>
                </a:cxn>
                <a:cxn ang="0">
                  <a:pos x="47" y="141"/>
                </a:cxn>
                <a:cxn ang="0">
                  <a:pos x="53" y="228"/>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5" name="Freeform 21"/>
            <p:cNvSpPr>
              <a:spLocks/>
            </p:cNvSpPr>
            <p:nvPr/>
          </p:nvSpPr>
          <p:spPr bwMode="gray">
            <a:xfrm>
              <a:off x="2273" y="187"/>
              <a:ext cx="175" cy="402"/>
            </a:xfrm>
            <a:custGeom>
              <a:avLst/>
              <a:gdLst/>
              <a:ahLst/>
              <a:cxnLst>
                <a:cxn ang="0">
                  <a:pos x="93" y="309"/>
                </a:cxn>
                <a:cxn ang="0">
                  <a:pos x="101" y="309"/>
                </a:cxn>
                <a:cxn ang="0">
                  <a:pos x="118" y="304"/>
                </a:cxn>
                <a:cxn ang="0">
                  <a:pos x="138" y="292"/>
                </a:cxn>
                <a:cxn ang="0">
                  <a:pos x="152" y="266"/>
                </a:cxn>
                <a:cxn ang="0">
                  <a:pos x="152" y="247"/>
                </a:cxn>
                <a:cxn ang="0">
                  <a:pos x="138" y="250"/>
                </a:cxn>
                <a:cxn ang="0">
                  <a:pos x="120" y="259"/>
                </a:cxn>
                <a:cxn ang="0">
                  <a:pos x="99" y="285"/>
                </a:cxn>
                <a:cxn ang="0">
                  <a:pos x="93" y="207"/>
                </a:cxn>
                <a:cxn ang="0">
                  <a:pos x="102" y="205"/>
                </a:cxn>
                <a:cxn ang="0">
                  <a:pos x="122" y="200"/>
                </a:cxn>
                <a:cxn ang="0">
                  <a:pos x="147" y="185"/>
                </a:cxn>
                <a:cxn ang="0">
                  <a:pos x="163" y="155"/>
                </a:cxn>
                <a:cxn ang="0">
                  <a:pos x="163" y="134"/>
                </a:cxn>
                <a:cxn ang="0">
                  <a:pos x="149" y="135"/>
                </a:cxn>
                <a:cxn ang="0">
                  <a:pos x="129" y="142"/>
                </a:cxn>
                <a:cxn ang="0">
                  <a:pos x="107" y="162"/>
                </a:cxn>
                <a:cxn ang="0">
                  <a:pos x="93" y="201"/>
                </a:cxn>
                <a:cxn ang="0">
                  <a:pos x="95" y="83"/>
                </a:cxn>
                <a:cxn ang="0">
                  <a:pos x="110" y="81"/>
                </a:cxn>
                <a:cxn ang="0">
                  <a:pos x="134" y="73"/>
                </a:cxn>
                <a:cxn ang="0">
                  <a:pos x="157" y="54"/>
                </a:cxn>
                <a:cxn ang="0">
                  <a:pos x="174" y="23"/>
                </a:cxn>
                <a:cxn ang="0">
                  <a:pos x="174" y="0"/>
                </a:cxn>
                <a:cxn ang="0">
                  <a:pos x="157" y="2"/>
                </a:cxn>
                <a:cxn ang="0">
                  <a:pos x="133" y="10"/>
                </a:cxn>
                <a:cxn ang="0">
                  <a:pos x="107" y="33"/>
                </a:cxn>
                <a:cxn ang="0">
                  <a:pos x="87" y="77"/>
                </a:cxn>
                <a:cxn ang="0">
                  <a:pos x="85" y="68"/>
                </a:cxn>
                <a:cxn ang="0">
                  <a:pos x="75" y="46"/>
                </a:cxn>
                <a:cxn ang="0">
                  <a:pos x="55" y="21"/>
                </a:cxn>
                <a:cxn ang="0">
                  <a:pos x="22" y="3"/>
                </a:cxn>
                <a:cxn ang="0">
                  <a:pos x="1" y="3"/>
                </a:cxn>
                <a:cxn ang="0">
                  <a:pos x="4" y="18"/>
                </a:cxn>
                <a:cxn ang="0">
                  <a:pos x="12" y="42"/>
                </a:cxn>
                <a:cxn ang="0">
                  <a:pos x="31" y="65"/>
                </a:cxn>
                <a:cxn ang="0">
                  <a:pos x="62" y="81"/>
                </a:cxn>
                <a:cxn ang="0">
                  <a:pos x="82" y="238"/>
                </a:cxn>
                <a:cxn ang="0">
                  <a:pos x="80" y="228"/>
                </a:cxn>
                <a:cxn ang="0">
                  <a:pos x="72" y="207"/>
                </a:cxn>
                <a:cxn ang="0">
                  <a:pos x="55" y="185"/>
                </a:cxn>
                <a:cxn ang="0">
                  <a:pos x="21" y="176"/>
                </a:cxn>
                <a:cxn ang="0">
                  <a:pos x="22" y="185"/>
                </a:cxn>
                <a:cxn ang="0">
                  <a:pos x="28" y="205"/>
                </a:cxn>
                <a:cxn ang="0">
                  <a:pos x="41" y="230"/>
                </a:cxn>
                <a:cxn ang="0">
                  <a:pos x="66" y="246"/>
                </a:cxn>
                <a:cxn ang="0">
                  <a:pos x="82" y="402"/>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6" name="Freeform 22"/>
            <p:cNvSpPr>
              <a:spLocks/>
            </p:cNvSpPr>
            <p:nvPr/>
          </p:nvSpPr>
          <p:spPr bwMode="gray">
            <a:xfrm>
              <a:off x="2161" y="216"/>
              <a:ext cx="97" cy="373"/>
            </a:xfrm>
            <a:custGeom>
              <a:avLst/>
              <a:gdLst/>
              <a:ahLst/>
              <a:cxnLst>
                <a:cxn ang="0">
                  <a:pos x="52" y="237"/>
                </a:cxn>
                <a:cxn ang="0">
                  <a:pos x="59" y="237"/>
                </a:cxn>
                <a:cxn ang="0">
                  <a:pos x="74" y="232"/>
                </a:cxn>
                <a:cxn ang="0">
                  <a:pos x="90" y="218"/>
                </a:cxn>
                <a:cxn ang="0">
                  <a:pos x="97" y="193"/>
                </a:cxn>
                <a:cxn ang="0">
                  <a:pos x="89" y="193"/>
                </a:cxn>
                <a:cxn ang="0">
                  <a:pos x="71" y="197"/>
                </a:cxn>
                <a:cxn ang="0">
                  <a:pos x="56" y="215"/>
                </a:cxn>
                <a:cxn ang="0">
                  <a:pos x="52" y="147"/>
                </a:cxn>
                <a:cxn ang="0">
                  <a:pos x="59" y="147"/>
                </a:cxn>
                <a:cxn ang="0">
                  <a:pos x="74" y="141"/>
                </a:cxn>
                <a:cxn ang="0">
                  <a:pos x="90" y="128"/>
                </a:cxn>
                <a:cxn ang="0">
                  <a:pos x="97" y="102"/>
                </a:cxn>
                <a:cxn ang="0">
                  <a:pos x="89" y="102"/>
                </a:cxn>
                <a:cxn ang="0">
                  <a:pos x="71" y="109"/>
                </a:cxn>
                <a:cxn ang="0">
                  <a:pos x="56" y="126"/>
                </a:cxn>
                <a:cxn ang="0">
                  <a:pos x="52" y="46"/>
                </a:cxn>
                <a:cxn ang="0">
                  <a:pos x="51" y="37"/>
                </a:cxn>
                <a:cxn ang="0">
                  <a:pos x="45" y="23"/>
                </a:cxn>
                <a:cxn ang="0">
                  <a:pos x="32" y="6"/>
                </a:cxn>
                <a:cxn ang="0">
                  <a:pos x="6" y="0"/>
                </a:cxn>
                <a:cxn ang="0">
                  <a:pos x="8" y="9"/>
                </a:cxn>
                <a:cxn ang="0">
                  <a:pos x="16" y="27"/>
                </a:cxn>
                <a:cxn ang="0">
                  <a:pos x="33" y="43"/>
                </a:cxn>
                <a:cxn ang="0">
                  <a:pos x="45" y="113"/>
                </a:cxn>
                <a:cxn ang="0">
                  <a:pos x="45" y="106"/>
                </a:cxn>
                <a:cxn ang="0">
                  <a:pos x="40" y="90"/>
                </a:cxn>
                <a:cxn ang="0">
                  <a:pos x="27" y="75"/>
                </a:cxn>
                <a:cxn ang="0">
                  <a:pos x="1" y="67"/>
                </a:cxn>
                <a:cxn ang="0">
                  <a:pos x="0" y="75"/>
                </a:cxn>
                <a:cxn ang="0">
                  <a:pos x="2" y="91"/>
                </a:cxn>
                <a:cxn ang="0">
                  <a:pos x="14" y="109"/>
                </a:cxn>
                <a:cxn ang="0">
                  <a:pos x="45" y="118"/>
                </a:cxn>
                <a:cxn ang="0">
                  <a:pos x="45" y="207"/>
                </a:cxn>
                <a:cxn ang="0">
                  <a:pos x="43" y="195"/>
                </a:cxn>
                <a:cxn ang="0">
                  <a:pos x="33" y="182"/>
                </a:cxn>
                <a:cxn ang="0">
                  <a:pos x="12" y="175"/>
                </a:cxn>
                <a:cxn ang="0">
                  <a:pos x="10" y="182"/>
                </a:cxn>
                <a:cxn ang="0">
                  <a:pos x="13" y="197"/>
                </a:cxn>
                <a:cxn ang="0">
                  <a:pos x="29" y="211"/>
                </a:cxn>
                <a:cxn ang="0">
                  <a:pos x="45" y="373"/>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7" name="Freeform 23"/>
            <p:cNvSpPr>
              <a:spLocks/>
            </p:cNvSpPr>
            <p:nvPr/>
          </p:nvSpPr>
          <p:spPr bwMode="gray">
            <a:xfrm>
              <a:off x="2708" y="216"/>
              <a:ext cx="97" cy="373"/>
            </a:xfrm>
            <a:custGeom>
              <a:avLst/>
              <a:gdLst/>
              <a:ahLst/>
              <a:cxnLst>
                <a:cxn ang="0">
                  <a:pos x="51" y="237"/>
                </a:cxn>
                <a:cxn ang="0">
                  <a:pos x="60" y="237"/>
                </a:cxn>
                <a:cxn ang="0">
                  <a:pos x="74" y="232"/>
                </a:cxn>
                <a:cxn ang="0">
                  <a:pos x="91" y="218"/>
                </a:cxn>
                <a:cxn ang="0">
                  <a:pos x="97" y="193"/>
                </a:cxn>
                <a:cxn ang="0">
                  <a:pos x="89" y="193"/>
                </a:cxn>
                <a:cxn ang="0">
                  <a:pos x="72" y="197"/>
                </a:cxn>
                <a:cxn ang="0">
                  <a:pos x="55" y="215"/>
                </a:cxn>
                <a:cxn ang="0">
                  <a:pos x="51" y="147"/>
                </a:cxn>
                <a:cxn ang="0">
                  <a:pos x="60" y="147"/>
                </a:cxn>
                <a:cxn ang="0">
                  <a:pos x="74" y="141"/>
                </a:cxn>
                <a:cxn ang="0">
                  <a:pos x="91" y="128"/>
                </a:cxn>
                <a:cxn ang="0">
                  <a:pos x="97" y="102"/>
                </a:cxn>
                <a:cxn ang="0">
                  <a:pos x="89" y="102"/>
                </a:cxn>
                <a:cxn ang="0">
                  <a:pos x="72" y="109"/>
                </a:cxn>
                <a:cxn ang="0">
                  <a:pos x="55" y="126"/>
                </a:cxn>
                <a:cxn ang="0">
                  <a:pos x="51" y="46"/>
                </a:cxn>
                <a:cxn ang="0">
                  <a:pos x="51" y="37"/>
                </a:cxn>
                <a:cxn ang="0">
                  <a:pos x="46" y="23"/>
                </a:cxn>
                <a:cxn ang="0">
                  <a:pos x="33" y="6"/>
                </a:cxn>
                <a:cxn ang="0">
                  <a:pos x="7" y="0"/>
                </a:cxn>
                <a:cxn ang="0">
                  <a:pos x="8" y="9"/>
                </a:cxn>
                <a:cxn ang="0">
                  <a:pos x="16" y="27"/>
                </a:cxn>
                <a:cxn ang="0">
                  <a:pos x="34" y="43"/>
                </a:cxn>
                <a:cxn ang="0">
                  <a:pos x="46" y="113"/>
                </a:cxn>
                <a:cxn ang="0">
                  <a:pos x="46" y="106"/>
                </a:cxn>
                <a:cxn ang="0">
                  <a:pos x="41" y="90"/>
                </a:cxn>
                <a:cxn ang="0">
                  <a:pos x="27" y="75"/>
                </a:cxn>
                <a:cxn ang="0">
                  <a:pos x="0" y="67"/>
                </a:cxn>
                <a:cxn ang="0">
                  <a:pos x="0" y="75"/>
                </a:cxn>
                <a:cxn ang="0">
                  <a:pos x="3" y="91"/>
                </a:cxn>
                <a:cxn ang="0">
                  <a:pos x="15" y="109"/>
                </a:cxn>
                <a:cxn ang="0">
                  <a:pos x="46" y="118"/>
                </a:cxn>
                <a:cxn ang="0">
                  <a:pos x="46" y="207"/>
                </a:cxn>
                <a:cxn ang="0">
                  <a:pos x="43" y="195"/>
                </a:cxn>
                <a:cxn ang="0">
                  <a:pos x="34" y="182"/>
                </a:cxn>
                <a:cxn ang="0">
                  <a:pos x="12" y="175"/>
                </a:cxn>
                <a:cxn ang="0">
                  <a:pos x="11" y="182"/>
                </a:cxn>
                <a:cxn ang="0">
                  <a:pos x="14" y="197"/>
                </a:cxn>
                <a:cxn ang="0">
                  <a:pos x="30" y="211"/>
                </a:cxn>
                <a:cxn ang="0">
                  <a:pos x="46" y="373"/>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zh-CN" altLang="en-US"/>
            </a:p>
          </p:txBody>
        </p:sp>
      </p:grpSp>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zh-CN" alt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zh-CN" altLang="en-US"/>
          </a:p>
        </p:txBody>
      </p:sp>
      <p:sp>
        <p:nvSpPr>
          <p:cNvPr id="1051" name="Freeform 27" descr="Dark upward diagonal"/>
          <p:cNvSpPr>
            <a:spLocks/>
          </p:cNvSpPr>
          <p:nvPr/>
        </p:nvSpPr>
        <p:spPr bwMode="gray">
          <a:xfrm>
            <a:off x="92075" y="98425"/>
            <a:ext cx="8956675" cy="179388"/>
          </a:xfrm>
          <a:custGeom>
            <a:avLst/>
            <a:gdLst/>
            <a:ahLst/>
            <a:cxnLst>
              <a:cxn ang="0">
                <a:pos x="0" y="0"/>
              </a:cxn>
              <a:cxn ang="0">
                <a:pos x="5582" y="0"/>
              </a:cxn>
              <a:cxn ang="0">
                <a:pos x="5639" y="45"/>
              </a:cxn>
              <a:cxn ang="0">
                <a:pos x="5636" y="113"/>
              </a:cxn>
              <a:cxn ang="0">
                <a:pos x="0" y="113"/>
              </a:cxn>
              <a:cxn ang="0">
                <a:pos x="0" y="0"/>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w="9525">
            <a:noFill/>
            <a:round/>
            <a:headEnd/>
            <a:tailEnd/>
          </a:ln>
          <a:effectLst/>
        </p:spPr>
        <p:txBody>
          <a:bodyPr/>
          <a:lstStyle/>
          <a:p>
            <a:endParaRPr lang="zh-CN" altLang="en-US"/>
          </a:p>
        </p:txBody>
      </p:sp>
      <p:sp>
        <p:nvSpPr>
          <p:cNvPr id="1052" name="Freeform 28"/>
          <p:cNvSpPr>
            <a:spLocks/>
          </p:cNvSpPr>
          <p:nvPr/>
        </p:nvSpPr>
        <p:spPr bwMode="gray">
          <a:xfrm>
            <a:off x="92075" y="307975"/>
            <a:ext cx="8955088" cy="938213"/>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zh-CN" altLang="en-US"/>
          </a:p>
        </p:txBody>
      </p:sp>
      <p:sp>
        <p:nvSpPr>
          <p:cNvPr id="1053" name="Freeform 29"/>
          <p:cNvSpPr>
            <a:spLocks/>
          </p:cNvSpPr>
          <p:nvPr/>
        </p:nvSpPr>
        <p:spPr bwMode="gray">
          <a:xfrm>
            <a:off x="92075" y="306388"/>
            <a:ext cx="8955088" cy="836612"/>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zh-CN" alt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059" name="Freeform 35"/>
          <p:cNvSpPr>
            <a:spLocks/>
          </p:cNvSpPr>
          <p:nvPr/>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zh-CN" altLang="en-US"/>
          </a:p>
        </p:txBody>
      </p:sp>
      <p:sp>
        <p:nvSpPr>
          <p:cNvPr id="1026" name="Rectangle 2"/>
          <p:cNvSpPr>
            <a:spLocks noGrp="1" noChangeArrowheads="1"/>
          </p:cNvSpPr>
          <p:nvPr>
            <p:ph type="title"/>
          </p:nvPr>
        </p:nvSpPr>
        <p:spPr bwMode="gray">
          <a:xfrm>
            <a:off x="457200" y="238125"/>
            <a:ext cx="64770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gray">
          <a:xfrm>
            <a:off x="457200" y="1438275"/>
            <a:ext cx="8229600" cy="4733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00000"/>
                </a:solidFill>
                <a:ea typeface="宋体" charset="-122"/>
              </a:defRPr>
            </a:lvl1pPr>
          </a:lstStyle>
          <a:p>
            <a:pPr fontAlgn="base">
              <a:spcBef>
                <a:spcPct val="0"/>
              </a:spcBef>
              <a:spcAft>
                <a:spcPct val="0"/>
              </a:spcAft>
              <a:defRPr/>
            </a:pPr>
            <a:fld id="{7439425A-7F5F-4863-8994-58247A6A2DA4}" type="datetimeFigureOut">
              <a:rPr lang="zh-CN" altLang="en-US" smtClean="0">
                <a:solidFill>
                  <a:srgbClr val="000000"/>
                </a:solidFill>
                <a:ea typeface="宋体" pitchFamily="2" charset="-122"/>
              </a:rPr>
              <a:pPr fontAlgn="base">
                <a:spcBef>
                  <a:spcPct val="0"/>
                </a:spcBef>
                <a:spcAft>
                  <a:spcPct val="0"/>
                </a:spcAft>
                <a:defRPr/>
              </a:pPr>
              <a:t>2020/10/28</a:t>
            </a:fld>
            <a:endParaRPr lang="en-US" altLang="zh-CN">
              <a:solidFill>
                <a:srgbClr val="000000"/>
              </a:solidFill>
              <a:ea typeface="宋体" pitchFamily="2" charset="-122"/>
            </a:endParaRPr>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000000"/>
                </a:solidFill>
                <a:ea typeface="宋体" charset="-122"/>
              </a:defRPr>
            </a:lvl1pPr>
          </a:lstStyle>
          <a:p>
            <a:pPr fontAlgn="base">
              <a:spcBef>
                <a:spcPct val="0"/>
              </a:spcBef>
              <a:spcAft>
                <a:spcPct val="0"/>
              </a:spcAft>
              <a:defRPr/>
            </a:pPr>
            <a:endParaRPr lang="en-US" altLang="zh-CN">
              <a:solidFill>
                <a:srgbClr val="000000"/>
              </a:solidFill>
              <a:ea typeface="宋体" pitchFamily="2" charset="-122"/>
            </a:endParaRPr>
          </a:p>
        </p:txBody>
      </p:sp>
      <p:sp>
        <p:nvSpPr>
          <p:cNvPr id="1030" name="Rectangle 6"/>
          <p:cNvSpPr>
            <a:spLocks noGrp="1" noChangeArrowheads="1"/>
          </p:cNvSpPr>
          <p:nvPr>
            <p:ph type="sldNum" sz="quarter" idx="4"/>
          </p:nvPr>
        </p:nvSpPr>
        <p:spPr bwMode="gray">
          <a:xfrm>
            <a:off x="7116763" y="6323013"/>
            <a:ext cx="1616075"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000000"/>
                </a:solidFill>
                <a:ea typeface="宋体" charset="-122"/>
              </a:defRPr>
            </a:lvl1pPr>
          </a:lstStyle>
          <a:p>
            <a:pPr fontAlgn="base">
              <a:spcBef>
                <a:spcPct val="0"/>
              </a:spcBef>
              <a:spcAft>
                <a:spcPct val="0"/>
              </a:spcAft>
              <a:defRPr/>
            </a:pPr>
            <a:fld id="{97669CFB-3C25-4240-8FA9-84A1D5907787}" type="slidenum">
              <a:rPr lang="zh-CN" altLang="en-US" smtClean="0">
                <a:solidFill>
                  <a:srgbClr val="000000"/>
                </a:solidFill>
                <a:ea typeface="宋体" pitchFamily="2" charset="-122"/>
              </a:rPr>
              <a:pPr fontAlgn="base">
                <a:spcBef>
                  <a:spcPct val="0"/>
                </a:spcBef>
                <a:spcAft>
                  <a:spcPct val="0"/>
                </a:spcAft>
                <a:defRPr/>
              </a:pPr>
              <a:t>‹#›</a:t>
            </a:fld>
            <a:endParaRPr lang="en-US" altLang="zh-CN">
              <a:solidFill>
                <a:srgbClr val="000000"/>
              </a:solidFill>
              <a:ea typeface="宋体" pitchFamily="2" charset="-122"/>
            </a:endParaRPr>
          </a:p>
        </p:txBody>
      </p:sp>
    </p:spTree>
  </p:cSld>
  <p:clrMap bg1="dk2" tx1="lt1" bg2="dk1"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133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7488238" y="6381750"/>
            <a:ext cx="12334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400" b="0">
                <a:solidFill>
                  <a:schemeClr val="tx1"/>
                </a:solidFill>
                <a:latin typeface="Arial" charset="0"/>
                <a:ea typeface="+mn-ea"/>
              </a:defRPr>
            </a:lvl1pPr>
          </a:lstStyle>
          <a:p>
            <a:pPr fontAlgn="base">
              <a:spcBef>
                <a:spcPct val="0"/>
              </a:spcBef>
              <a:spcAft>
                <a:spcPct val="0"/>
              </a:spcAft>
              <a:defRPr/>
            </a:pPr>
            <a:fld id="{711845FD-1830-4FA5-AC68-A27F0426382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grpSp>
        <p:nvGrpSpPr>
          <p:cNvPr id="3" name="组合 1"/>
          <p:cNvGrpSpPr>
            <a:grpSpLocks/>
          </p:cNvGrpSpPr>
          <p:nvPr/>
        </p:nvGrpSpPr>
        <p:grpSpPr bwMode="auto">
          <a:xfrm>
            <a:off x="30222" y="364244"/>
            <a:ext cx="9113778" cy="6341356"/>
            <a:chOff x="30224" y="364233"/>
            <a:chExt cx="9114284" cy="6341131"/>
          </a:xfrm>
        </p:grpSpPr>
        <p:sp>
          <p:nvSpPr>
            <p:cNvPr id="2" name="矩形 9"/>
            <p:cNvSpPr>
              <a:spLocks noChangeArrowheads="1"/>
            </p:cNvSpPr>
            <p:nvPr userDrawn="1"/>
          </p:nvSpPr>
          <p:spPr bwMode="auto">
            <a:xfrm>
              <a:off x="6408712" y="6201308"/>
              <a:ext cx="2735796" cy="504056"/>
            </a:xfrm>
            <a:prstGeom prst="rect">
              <a:avLst/>
            </a:prstGeom>
            <a:solidFill>
              <a:schemeClr val="bg1"/>
            </a:solidFill>
            <a:ln w="19050" algn="ctr">
              <a:solidFill>
                <a:schemeClr val="bg1"/>
              </a:solidFill>
              <a:round/>
              <a:headEnd/>
              <a:tailEnd/>
            </a:ln>
          </p:spPr>
          <p:txBody>
            <a:bodyPr anchor="ctr"/>
            <a:lstStyle/>
            <a:p>
              <a:pPr algn="ctr" fontAlgn="base">
                <a:lnSpc>
                  <a:spcPct val="140000"/>
                </a:lnSpc>
                <a:spcBef>
                  <a:spcPct val="0"/>
                </a:spcBef>
                <a:spcAft>
                  <a:spcPct val="0"/>
                </a:spcAft>
              </a:pPr>
              <a:endParaRPr lang="zh-CN" altLang="en-US" sz="2400" b="1">
                <a:solidFill>
                  <a:srgbClr val="0000FF"/>
                </a:solidFill>
                <a:ea typeface="华文中宋" pitchFamily="2" charset="-122"/>
              </a:endParaRPr>
            </a:p>
          </p:txBody>
        </p:sp>
        <p:grpSp>
          <p:nvGrpSpPr>
            <p:cNvPr id="4" name="组合 4"/>
            <p:cNvGrpSpPr>
              <a:grpSpLocks/>
            </p:cNvGrpSpPr>
            <p:nvPr userDrawn="1"/>
          </p:nvGrpSpPr>
          <p:grpSpPr bwMode="auto">
            <a:xfrm>
              <a:off x="30224" y="364233"/>
              <a:ext cx="9084572" cy="6108645"/>
              <a:chOff x="30224" y="364233"/>
              <a:chExt cx="9084572" cy="6108645"/>
            </a:xfrm>
          </p:grpSpPr>
          <p:sp>
            <p:nvSpPr>
              <p:cNvPr id="1032" name="矩形 5"/>
              <p:cNvSpPr>
                <a:spLocks noChangeArrowheads="1"/>
              </p:cNvSpPr>
              <p:nvPr/>
            </p:nvSpPr>
            <p:spPr bwMode="auto">
              <a:xfrm>
                <a:off x="30224" y="364233"/>
                <a:ext cx="4685792" cy="489842"/>
              </a:xfrm>
              <a:prstGeom prst="rect">
                <a:avLst/>
              </a:prstGeom>
              <a:solidFill>
                <a:schemeClr val="bg1"/>
              </a:solidFill>
              <a:ln w="19050" algn="ctr">
                <a:solidFill>
                  <a:schemeClr val="bg1"/>
                </a:solidFill>
                <a:round/>
                <a:headEnd/>
                <a:tailEnd/>
              </a:ln>
            </p:spPr>
            <p:txBody>
              <a:bodyPr anchor="ctr"/>
              <a:lstStyle/>
              <a:p>
                <a:pPr algn="ctr" fontAlgn="base">
                  <a:lnSpc>
                    <a:spcPct val="140000"/>
                  </a:lnSpc>
                  <a:spcBef>
                    <a:spcPct val="0"/>
                  </a:spcBef>
                  <a:spcAft>
                    <a:spcPct val="0"/>
                  </a:spcAft>
                </a:pPr>
                <a:endParaRPr lang="zh-CN" altLang="en-US" sz="2400" b="1">
                  <a:solidFill>
                    <a:srgbClr val="0000FF"/>
                  </a:solidFill>
                  <a:ea typeface="华文中宋" pitchFamily="2" charset="-122"/>
                </a:endParaRPr>
              </a:p>
            </p:txBody>
          </p:sp>
          <p:sp>
            <p:nvSpPr>
              <p:cNvPr id="1034" name="AutoShape 12"/>
              <p:cNvSpPr>
                <a:spLocks noChangeArrowheads="1"/>
              </p:cNvSpPr>
              <p:nvPr/>
            </p:nvSpPr>
            <p:spPr bwMode="gray">
              <a:xfrm>
                <a:off x="1895064" y="440669"/>
                <a:ext cx="2327795" cy="51440"/>
              </a:xfrm>
              <a:prstGeom prst="roundRect">
                <a:avLst>
                  <a:gd name="adj" fmla="val 11505"/>
                </a:avLst>
              </a:prstGeom>
              <a:gradFill rotWithShape="1">
                <a:gsLst>
                  <a:gs pos="0">
                    <a:schemeClr val="accent2"/>
                  </a:gs>
                  <a:gs pos="100000">
                    <a:schemeClr val="bg1"/>
                  </a:gs>
                </a:gsLst>
                <a:lin ang="0" scaled="1"/>
              </a:gradFill>
              <a:ln w="6350" algn="ctr">
                <a:noFill/>
                <a:prstDash val="sysDot"/>
                <a:round/>
                <a:headEnd/>
                <a:tailEnd/>
              </a:ln>
            </p:spPr>
            <p:txBody>
              <a:bodyPr wrap="none" anchor="ctr"/>
              <a:lstStyle/>
              <a:p>
                <a:pPr algn="ctr" fontAlgn="base">
                  <a:lnSpc>
                    <a:spcPct val="140000"/>
                  </a:lnSpc>
                  <a:spcBef>
                    <a:spcPct val="0"/>
                  </a:spcBef>
                  <a:spcAft>
                    <a:spcPct val="0"/>
                  </a:spcAft>
                </a:pPr>
                <a:endParaRPr lang="zh-CN" altLang="zh-CN" sz="2400" b="1">
                  <a:solidFill>
                    <a:srgbClr val="0000FF"/>
                  </a:solidFill>
                  <a:ea typeface="华文中宋" pitchFamily="2" charset="-122"/>
                </a:endParaRPr>
              </a:p>
            </p:txBody>
          </p:sp>
          <p:sp>
            <p:nvSpPr>
              <p:cNvPr id="1035" name="AutoShape 12"/>
              <p:cNvSpPr>
                <a:spLocks noChangeArrowheads="1"/>
              </p:cNvSpPr>
              <p:nvPr/>
            </p:nvSpPr>
            <p:spPr bwMode="gray">
              <a:xfrm flipH="1">
                <a:off x="6787001" y="6421438"/>
                <a:ext cx="2327795" cy="51440"/>
              </a:xfrm>
              <a:prstGeom prst="roundRect">
                <a:avLst>
                  <a:gd name="adj" fmla="val 11505"/>
                </a:avLst>
              </a:prstGeom>
              <a:gradFill rotWithShape="1">
                <a:gsLst>
                  <a:gs pos="0">
                    <a:schemeClr val="accent2"/>
                  </a:gs>
                  <a:gs pos="100000">
                    <a:schemeClr val="bg1"/>
                  </a:gs>
                </a:gsLst>
                <a:lin ang="0" scaled="1"/>
              </a:gradFill>
              <a:ln w="6350" algn="ctr">
                <a:noFill/>
                <a:prstDash val="sysDot"/>
                <a:round/>
                <a:headEnd/>
                <a:tailEnd/>
              </a:ln>
            </p:spPr>
            <p:txBody>
              <a:bodyPr wrap="none" anchor="ctr"/>
              <a:lstStyle/>
              <a:p>
                <a:pPr algn="ctr" fontAlgn="base">
                  <a:lnSpc>
                    <a:spcPct val="140000"/>
                  </a:lnSpc>
                  <a:spcBef>
                    <a:spcPct val="0"/>
                  </a:spcBef>
                  <a:spcAft>
                    <a:spcPct val="0"/>
                  </a:spcAft>
                </a:pPr>
                <a:endParaRPr lang="zh-CN" altLang="zh-CN" sz="2400" b="1">
                  <a:solidFill>
                    <a:srgbClr val="0000FF"/>
                  </a:solidFill>
                  <a:ea typeface="华文中宋" pitchFamily="2" charset="-122"/>
                </a:endParaRPr>
              </a:p>
            </p:txBody>
          </p:sp>
        </p:grpSp>
      </p:grpSp>
      <p:pic>
        <p:nvPicPr>
          <p:cNvPr id="12" name="Picture 2"/>
          <p:cNvPicPr>
            <a:picLocks noChangeAspect="1" noChangeArrowheads="1"/>
          </p:cNvPicPr>
          <p:nvPr userDrawn="1"/>
        </p:nvPicPr>
        <p:blipFill>
          <a:blip r:embed="rId13" cstate="email">
            <a:clrChange>
              <a:clrFrom>
                <a:srgbClr val="FFFFFF"/>
              </a:clrFrom>
              <a:clrTo>
                <a:srgbClr val="FFFFFF">
                  <a:alpha val="0"/>
                </a:srgbClr>
              </a:clrTo>
            </a:clrChange>
          </a:blip>
          <a:srcRect/>
          <a:stretch>
            <a:fillRect/>
          </a:stretch>
        </p:blipFill>
        <p:spPr bwMode="auto">
          <a:xfrm>
            <a:off x="0" y="44624"/>
            <a:ext cx="2195736" cy="495405"/>
          </a:xfrm>
          <a:prstGeom prst="rect">
            <a:avLst/>
          </a:prstGeom>
          <a:solidFill>
            <a:schemeClr val="bg1"/>
          </a:solid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email"/>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ctrTitle" idx="4294967295"/>
          </p:nvPr>
        </p:nvSpPr>
        <p:spPr>
          <a:xfrm>
            <a:off x="899592" y="1556792"/>
            <a:ext cx="7533853" cy="1656183"/>
          </a:xfrm>
        </p:spPr>
        <p:txBody>
          <a:bodyPr/>
          <a:lstStyle/>
          <a:p>
            <a:pPr algn="ctr"/>
            <a:r>
              <a:rPr lang="zh-CN" altLang="en-US" sz="4000" dirty="0">
                <a:solidFill>
                  <a:schemeClr val="tx2">
                    <a:lumMod val="60000"/>
                    <a:lumOff val="40000"/>
                  </a:schemeClr>
                </a:solidFill>
                <a:latin typeface="Times New Roman" pitchFamily="18" charset="0"/>
                <a:ea typeface="楷体_GB2312" pitchFamily="49" charset="-122"/>
                <a:cs typeface="Times New Roman" pitchFamily="18" charset="0"/>
              </a:rPr>
              <a:t>基于空间信息的船舶</a:t>
            </a:r>
            <a:r>
              <a:rPr lang="zh-CN" altLang="en-US" sz="4000" dirty="0" smtClean="0">
                <a:solidFill>
                  <a:schemeClr val="tx2">
                    <a:lumMod val="60000"/>
                    <a:lumOff val="40000"/>
                  </a:schemeClr>
                </a:solidFill>
                <a:latin typeface="Times New Roman" pitchFamily="18" charset="0"/>
                <a:ea typeface="楷体_GB2312" pitchFamily="49" charset="-122"/>
                <a:cs typeface="Times New Roman" pitchFamily="18" charset="0"/>
              </a:rPr>
              <a:t>航行路线</a:t>
            </a:r>
            <a:r>
              <a:rPr lang="en-US" altLang="zh-CN" sz="4000" dirty="0" smtClean="0">
                <a:solidFill>
                  <a:schemeClr val="tx2">
                    <a:lumMod val="60000"/>
                    <a:lumOff val="40000"/>
                  </a:schemeClr>
                </a:solidFill>
                <a:latin typeface="Times New Roman" pitchFamily="18" charset="0"/>
                <a:ea typeface="楷体_GB2312" pitchFamily="49" charset="-122"/>
                <a:cs typeface="Times New Roman" pitchFamily="18" charset="0"/>
              </a:rPr>
              <a:t/>
            </a:r>
            <a:br>
              <a:rPr lang="en-US" altLang="zh-CN" sz="4000" dirty="0" smtClean="0">
                <a:solidFill>
                  <a:schemeClr val="tx2">
                    <a:lumMod val="60000"/>
                    <a:lumOff val="40000"/>
                  </a:schemeClr>
                </a:solidFill>
                <a:latin typeface="Times New Roman" pitchFamily="18" charset="0"/>
                <a:ea typeface="楷体_GB2312" pitchFamily="49" charset="-122"/>
                <a:cs typeface="Times New Roman" pitchFamily="18" charset="0"/>
              </a:rPr>
            </a:br>
            <a:r>
              <a:rPr lang="zh-CN" altLang="en-US" sz="4000" dirty="0" smtClean="0">
                <a:solidFill>
                  <a:schemeClr val="tx2">
                    <a:lumMod val="60000"/>
                    <a:lumOff val="40000"/>
                  </a:schemeClr>
                </a:solidFill>
                <a:latin typeface="Times New Roman" pitchFamily="18" charset="0"/>
                <a:ea typeface="楷体_GB2312" pitchFamily="49" charset="-122"/>
                <a:cs typeface="Times New Roman" pitchFamily="18" charset="0"/>
              </a:rPr>
              <a:t>智能</a:t>
            </a:r>
            <a:r>
              <a:rPr lang="zh-CN" altLang="en-US" sz="4000" dirty="0">
                <a:solidFill>
                  <a:schemeClr val="tx2">
                    <a:lumMod val="60000"/>
                    <a:lumOff val="40000"/>
                  </a:schemeClr>
                </a:solidFill>
                <a:latin typeface="Times New Roman" pitchFamily="18" charset="0"/>
                <a:ea typeface="楷体_GB2312" pitchFamily="49" charset="-122"/>
                <a:cs typeface="Times New Roman" pitchFamily="18" charset="0"/>
              </a:rPr>
              <a:t>辅助方法</a:t>
            </a:r>
          </a:p>
        </p:txBody>
      </p:sp>
      <p:sp>
        <p:nvSpPr>
          <p:cNvPr id="2" name="文本框 1">
            <a:extLst>
              <a:ext uri="{FF2B5EF4-FFF2-40B4-BE49-F238E27FC236}">
                <a16:creationId xmlns:a16="http://schemas.microsoft.com/office/drawing/2014/main" xmlns="" id="{7FCA4830-1FD2-4FC0-99F7-6C3FA1FA73A0}"/>
              </a:ext>
            </a:extLst>
          </p:cNvPr>
          <p:cNvSpPr txBox="1"/>
          <p:nvPr/>
        </p:nvSpPr>
        <p:spPr>
          <a:xfrm>
            <a:off x="2915815" y="5301208"/>
            <a:ext cx="331236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fontAlgn="base">
              <a:spcBef>
                <a:spcPct val="0"/>
              </a:spcBef>
              <a:spcAft>
                <a:spcPct val="0"/>
              </a:spcAft>
              <a:defRPr sz="4000" b="1">
                <a:solidFill>
                  <a:schemeClr val="tx2">
                    <a:lumMod val="60000"/>
                    <a:lumOff val="40000"/>
                  </a:schemeClr>
                </a:solidFill>
                <a:latin typeface="Times New Roman" pitchFamily="18" charset="0"/>
                <a:ea typeface="楷体_GB2312" pitchFamily="49" charset="-122"/>
                <a:cs typeface="Times New Roman" pitchFamily="18" charset="0"/>
              </a:defRPr>
            </a:lvl1pPr>
            <a:lvl2pPr fontAlgn="base">
              <a:spcBef>
                <a:spcPct val="0"/>
              </a:spcBef>
              <a:spcAft>
                <a:spcPct val="0"/>
              </a:spcAft>
              <a:defRPr sz="4400" b="1">
                <a:solidFill>
                  <a:srgbClr val="FFFFFF"/>
                </a:solidFill>
                <a:latin typeface="Arial" charset="0"/>
              </a:defRPr>
            </a:lvl2pPr>
            <a:lvl3pPr fontAlgn="base">
              <a:spcBef>
                <a:spcPct val="0"/>
              </a:spcBef>
              <a:spcAft>
                <a:spcPct val="0"/>
              </a:spcAft>
              <a:defRPr sz="4400" b="1">
                <a:solidFill>
                  <a:srgbClr val="FFFFFF"/>
                </a:solidFill>
                <a:latin typeface="Arial" charset="0"/>
              </a:defRPr>
            </a:lvl3pPr>
            <a:lvl4pPr fontAlgn="base">
              <a:spcBef>
                <a:spcPct val="0"/>
              </a:spcBef>
              <a:spcAft>
                <a:spcPct val="0"/>
              </a:spcAft>
              <a:defRPr sz="4400" b="1">
                <a:solidFill>
                  <a:srgbClr val="FFFFFF"/>
                </a:solidFill>
                <a:latin typeface="Arial" charset="0"/>
              </a:defRPr>
            </a:lvl4pPr>
            <a:lvl5pPr fontAlgn="base">
              <a:spcBef>
                <a:spcPct val="0"/>
              </a:spcBef>
              <a:spcAft>
                <a:spcPct val="0"/>
              </a:spcAft>
              <a:defRPr sz="4400" b="1">
                <a:solidFill>
                  <a:srgbClr val="FFFFFF"/>
                </a:solidFill>
                <a:latin typeface="Arial" charset="0"/>
              </a:defRPr>
            </a:lvl5pPr>
            <a:lvl6pPr marL="457200" fontAlgn="base">
              <a:spcBef>
                <a:spcPct val="0"/>
              </a:spcBef>
              <a:spcAft>
                <a:spcPct val="0"/>
              </a:spcAft>
              <a:defRPr sz="4400" b="1">
                <a:solidFill>
                  <a:srgbClr val="FFFFFF"/>
                </a:solidFill>
                <a:latin typeface="Arial" charset="0"/>
              </a:defRPr>
            </a:lvl6pPr>
            <a:lvl7pPr marL="914400" fontAlgn="base">
              <a:spcBef>
                <a:spcPct val="0"/>
              </a:spcBef>
              <a:spcAft>
                <a:spcPct val="0"/>
              </a:spcAft>
              <a:defRPr sz="4400" b="1">
                <a:solidFill>
                  <a:srgbClr val="FFFFFF"/>
                </a:solidFill>
                <a:latin typeface="Arial" charset="0"/>
              </a:defRPr>
            </a:lvl7pPr>
            <a:lvl8pPr marL="1371600" fontAlgn="base">
              <a:spcBef>
                <a:spcPct val="0"/>
              </a:spcBef>
              <a:spcAft>
                <a:spcPct val="0"/>
              </a:spcAft>
              <a:defRPr sz="4400" b="1">
                <a:solidFill>
                  <a:srgbClr val="FFFFFF"/>
                </a:solidFill>
                <a:latin typeface="Arial" charset="0"/>
              </a:defRPr>
            </a:lvl8pPr>
            <a:lvl9pPr marL="1828800" fontAlgn="base">
              <a:spcBef>
                <a:spcPct val="0"/>
              </a:spcBef>
              <a:spcAft>
                <a:spcPct val="0"/>
              </a:spcAft>
              <a:defRPr sz="4400" b="1">
                <a:solidFill>
                  <a:srgbClr val="FFFFFF"/>
                </a:solidFill>
                <a:latin typeface="Arial" charset="0"/>
              </a:defRPr>
            </a:lvl9pPr>
          </a:lstStyle>
          <a:p>
            <a:pPr>
              <a:lnSpc>
                <a:spcPct val="125000"/>
              </a:lnSpc>
            </a:pPr>
            <a:r>
              <a:rPr lang="en-US" altLang="zh-CN" sz="2400" dirty="0" smtClean="0">
                <a:latin typeface="微软雅黑" panose="020B0503020204020204" pitchFamily="34" charset="-122"/>
                <a:ea typeface="微软雅黑" panose="020B0503020204020204" pitchFamily="34" charset="-122"/>
              </a:rPr>
              <a:t>2020</a:t>
            </a:r>
            <a:r>
              <a:rPr lang="zh-CN" altLang="en-US" sz="2400" dirty="0" smtClean="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smtClean="0">
                <a:latin typeface="微软雅黑" panose="020B0503020204020204" pitchFamily="34" charset="-122"/>
                <a:ea typeface="微软雅黑" panose="020B0503020204020204" pitchFamily="34" charset="-122"/>
              </a:rPr>
              <a:t>月</a:t>
            </a:r>
            <a:r>
              <a:rPr lang="en-US" altLang="zh-CN" sz="2400" dirty="0" smtClean="0">
                <a:latin typeface="微软雅黑" panose="020B0503020204020204" pitchFamily="34" charset="-122"/>
                <a:ea typeface="微软雅黑" panose="020B0503020204020204" pitchFamily="34" charset="-122"/>
              </a:rPr>
              <a:t>28</a:t>
            </a:r>
            <a:r>
              <a:rPr lang="zh-CN" altLang="en-US" sz="2400" dirty="0" smtClean="0">
                <a:latin typeface="微软雅黑" panose="020B0503020204020204" pitchFamily="34" charset="-122"/>
                <a:ea typeface="微软雅黑" panose="020B0503020204020204" pitchFamily="34" charset="-122"/>
              </a:rPr>
              <a:t>日</a:t>
            </a:r>
            <a:endParaRPr lang="zh-CN" altLang="en-US" sz="24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xmlns="" id="{72D2C96E-B00F-4915-8BC9-6E0B8EC06CEA}"/>
              </a:ext>
            </a:extLst>
          </p:cNvPr>
          <p:cNvSpPr/>
          <p:nvPr/>
        </p:nvSpPr>
        <p:spPr>
          <a:xfrm>
            <a:off x="2609165" y="3457217"/>
            <a:ext cx="3925668" cy="16561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fontAlgn="base">
              <a:lnSpc>
                <a:spcPct val="125000"/>
              </a:lnSpc>
              <a:spcBef>
                <a:spcPct val="0"/>
              </a:spcBef>
              <a:spcAft>
                <a:spcPct val="0"/>
              </a:spcAft>
            </a:pP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答辩人</a:t>
            </a:r>
            <a:r>
              <a:rPr lang="zh-CN" altLang="en-US" sz="2400" b="1" dirty="0" smtClean="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：于文博</a:t>
            </a:r>
            <a:endPar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endParaRPr>
          </a:p>
          <a:p>
            <a:pPr fontAlgn="base">
              <a:lnSpc>
                <a:spcPct val="125000"/>
              </a:lnSpc>
              <a:spcBef>
                <a:spcPct val="0"/>
              </a:spcBef>
              <a:spcAft>
                <a:spcPct val="0"/>
              </a:spcAft>
            </a:pP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专业：交通信息工程及控制</a:t>
            </a:r>
            <a:endPar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endParaRPr>
          </a:p>
          <a:p>
            <a:pPr fontAlgn="base">
              <a:lnSpc>
                <a:spcPct val="125000"/>
              </a:lnSpc>
              <a:spcBef>
                <a:spcPct val="0"/>
              </a:spcBef>
              <a:spcAft>
                <a:spcPct val="0"/>
              </a:spcAft>
            </a:pP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rPr>
              <a:t>指导教师：李颖</a:t>
            </a:r>
            <a:endPar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cs typeface="Times New Roman"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263777-AECD-4FF1-8BED-9EFECD0EA581}"/>
              </a:ext>
            </a:extLst>
          </p:cNvPr>
          <p:cNvSpPr>
            <a:spLocks noGrp="1"/>
          </p:cNvSpPr>
          <p:nvPr>
            <p:ph type="title"/>
          </p:nvPr>
        </p:nvSpPr>
        <p:spPr>
          <a:xfrm>
            <a:off x="457200" y="238125"/>
            <a:ext cx="7931224"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四、下一步工作计划</a:t>
            </a:r>
          </a:p>
        </p:txBody>
      </p:sp>
      <p:graphicFrame>
        <p:nvGraphicFramePr>
          <p:cNvPr id="3" name="表格 2">
            <a:extLst>
              <a:ext uri="{FF2B5EF4-FFF2-40B4-BE49-F238E27FC236}">
                <a16:creationId xmlns:a16="http://schemas.microsoft.com/office/drawing/2014/main" xmlns="" id="{AD2B079A-B68E-4715-A19D-C812FDD5546A}"/>
              </a:ext>
            </a:extLst>
          </p:cNvPr>
          <p:cNvGraphicFramePr>
            <a:graphicFrameLocks noGrp="1"/>
          </p:cNvGraphicFramePr>
          <p:nvPr>
            <p:extLst>
              <p:ext uri="{D42A27DB-BD31-4B8C-83A1-F6EECF244321}">
                <p14:modId xmlns:p14="http://schemas.microsoft.com/office/powerpoint/2010/main" val="4085990559"/>
              </p:ext>
            </p:extLst>
          </p:nvPr>
        </p:nvGraphicFramePr>
        <p:xfrm>
          <a:off x="659650" y="1340768"/>
          <a:ext cx="7824700" cy="4922688"/>
        </p:xfrm>
        <a:graphic>
          <a:graphicData uri="http://schemas.openxmlformats.org/drawingml/2006/table">
            <a:tbl>
              <a:tblPr firstRow="1" bandRow="1">
                <a:tableStyleId>{21E4AEA4-8DFA-4A89-87EB-49C32662AFE0}</a:tableStyleId>
              </a:tblPr>
              <a:tblGrid>
                <a:gridCol w="1694078">
                  <a:extLst>
                    <a:ext uri="{9D8B030D-6E8A-4147-A177-3AD203B41FA5}">
                      <a16:colId xmlns:a16="http://schemas.microsoft.com/office/drawing/2014/main" xmlns="" val="3610574904"/>
                    </a:ext>
                  </a:extLst>
                </a:gridCol>
                <a:gridCol w="6130622">
                  <a:extLst>
                    <a:ext uri="{9D8B030D-6E8A-4147-A177-3AD203B41FA5}">
                      <a16:colId xmlns:a16="http://schemas.microsoft.com/office/drawing/2014/main" xmlns="" val="2942219385"/>
                    </a:ext>
                  </a:extLst>
                </a:gridCol>
              </a:tblGrid>
              <a:tr h="648072">
                <a:tc>
                  <a:txBody>
                    <a:bodyPr/>
                    <a:lstStyle/>
                    <a:p>
                      <a:pPr algn="ctr">
                        <a:lnSpc>
                          <a:spcPct val="125000"/>
                        </a:lnSpc>
                      </a:pPr>
                      <a:r>
                        <a:rPr lang="zh-CN" altLang="en-US" sz="2000" dirty="0"/>
                        <a:t>时间</a:t>
                      </a:r>
                    </a:p>
                  </a:txBody>
                  <a:tcPr anchor="ctr"/>
                </a:tc>
                <a:tc>
                  <a:txBody>
                    <a:bodyPr/>
                    <a:lstStyle/>
                    <a:p>
                      <a:pPr algn="ctr">
                        <a:lnSpc>
                          <a:spcPct val="125000"/>
                        </a:lnSpc>
                      </a:pPr>
                      <a:r>
                        <a:rPr lang="zh-CN" altLang="en-US" sz="2000" dirty="0"/>
                        <a:t>研究计划</a:t>
                      </a:r>
                    </a:p>
                  </a:txBody>
                  <a:tcPr anchor="ctr"/>
                </a:tc>
                <a:extLst>
                  <a:ext uri="{0D108BD9-81ED-4DB2-BD59-A6C34878D82A}">
                    <a16:rowId xmlns:a16="http://schemas.microsoft.com/office/drawing/2014/main" xmlns="" val="1401441244"/>
                  </a:ext>
                </a:extLst>
              </a:tr>
              <a:tr h="1310995">
                <a:tc>
                  <a:txBody>
                    <a:bodyPr/>
                    <a:lstStyle/>
                    <a:p>
                      <a:pPr algn="ctr">
                        <a:lnSpc>
                          <a:spcPct val="100000"/>
                        </a:lnSpc>
                      </a:pPr>
                      <a:r>
                        <a:rPr lang="en-US" altLang="zh-CN" sz="1800" dirty="0" smtClean="0">
                          <a:solidFill>
                            <a:srgbClr val="002060"/>
                          </a:solidFill>
                        </a:rPr>
                        <a:t>2020.10-2020.12</a:t>
                      </a:r>
                      <a:endParaRPr lang="zh-CN" altLang="en-US" sz="1800" dirty="0">
                        <a:solidFill>
                          <a:srgbClr val="002060"/>
                        </a:solidFill>
                      </a:endParaRPr>
                    </a:p>
                  </a:txBody>
                  <a:tcPr anchor="ctr"/>
                </a:tc>
                <a:tc>
                  <a:txBody>
                    <a:bodyPr/>
                    <a:lstStyle/>
                    <a:p>
                      <a:pPr algn="l">
                        <a:lnSpc>
                          <a:spcPct val="125000"/>
                        </a:lnSpc>
                      </a:pPr>
                      <a:r>
                        <a:rPr lang="zh-CN" altLang="en-US" sz="2000" dirty="0" smtClean="0">
                          <a:solidFill>
                            <a:srgbClr val="002060"/>
                          </a:solidFill>
                        </a:rPr>
                        <a:t>      研究基于船舶领域模型的碰撞危险识别方法，精确气象要素、碍航物对船舶航行的影响程度及距离，优化空间分析算法参数。</a:t>
                      </a:r>
                      <a:endParaRPr lang="zh-CN" altLang="en-US" sz="2000" dirty="0">
                        <a:solidFill>
                          <a:srgbClr val="002060"/>
                        </a:solidFill>
                      </a:endParaRPr>
                    </a:p>
                  </a:txBody>
                  <a:tcPr anchor="ctr"/>
                </a:tc>
                <a:extLst>
                  <a:ext uri="{0D108BD9-81ED-4DB2-BD59-A6C34878D82A}">
                    <a16:rowId xmlns:a16="http://schemas.microsoft.com/office/drawing/2014/main" xmlns="" val="1582676394"/>
                  </a:ext>
                </a:extLst>
              </a:tr>
              <a:tr h="1310995">
                <a:tc>
                  <a:txBody>
                    <a:bodyPr/>
                    <a:lstStyle/>
                    <a:p>
                      <a:pPr algn="ctr">
                        <a:lnSpc>
                          <a:spcPct val="100000"/>
                        </a:lnSpc>
                      </a:pPr>
                      <a:r>
                        <a:rPr lang="en-US" altLang="zh-CN" sz="2000" dirty="0" smtClean="0">
                          <a:solidFill>
                            <a:srgbClr val="002060"/>
                          </a:solidFill>
                        </a:rPr>
                        <a:t>2021.01-2021.02</a:t>
                      </a:r>
                      <a:endParaRPr lang="zh-CN" altLang="en-US" sz="2000" dirty="0">
                        <a:solidFill>
                          <a:srgbClr val="002060"/>
                        </a:solidFill>
                      </a:endParaRPr>
                    </a:p>
                  </a:txBody>
                  <a:tcPr anchor="ctr"/>
                </a:tc>
                <a:tc>
                  <a:txBody>
                    <a:bodyPr/>
                    <a:lstStyle/>
                    <a:p>
                      <a:pPr algn="l">
                        <a:lnSpc>
                          <a:spcPct val="125000"/>
                        </a:lnSpc>
                      </a:pPr>
                      <a:r>
                        <a:rPr lang="zh-CN" altLang="en-US" sz="2000" dirty="0" smtClean="0">
                          <a:solidFill>
                            <a:srgbClr val="002060"/>
                          </a:solidFill>
                        </a:rPr>
                        <a:t>      对论文构建的模型进行持续优化，相关程序进行整合调试，完善构建船舶航行路线智能辅助系统。</a:t>
                      </a:r>
                      <a:endParaRPr lang="zh-CN" altLang="en-US" sz="2000" dirty="0">
                        <a:solidFill>
                          <a:srgbClr val="002060"/>
                        </a:solidFill>
                      </a:endParaRPr>
                    </a:p>
                  </a:txBody>
                  <a:tcPr anchor="ctr"/>
                </a:tc>
                <a:extLst>
                  <a:ext uri="{0D108BD9-81ED-4DB2-BD59-A6C34878D82A}">
                    <a16:rowId xmlns:a16="http://schemas.microsoft.com/office/drawing/2014/main" xmlns="" val="4152079821"/>
                  </a:ext>
                </a:extLst>
              </a:tr>
              <a:tr h="894454">
                <a:tc>
                  <a:txBody>
                    <a:bodyPr/>
                    <a:lstStyle/>
                    <a:p>
                      <a:pPr algn="ctr">
                        <a:lnSpc>
                          <a:spcPct val="100000"/>
                        </a:lnSpc>
                      </a:pPr>
                      <a:r>
                        <a:rPr lang="en-US" altLang="zh-CN" sz="2000" dirty="0" smtClean="0">
                          <a:solidFill>
                            <a:srgbClr val="002060"/>
                          </a:solidFill>
                        </a:rPr>
                        <a:t>2021.03-2021.04</a:t>
                      </a:r>
                      <a:endParaRPr lang="zh-CN" altLang="en-US" sz="2000" dirty="0">
                        <a:solidFill>
                          <a:srgbClr val="002060"/>
                        </a:solidFill>
                      </a:endParaRPr>
                    </a:p>
                  </a:txBody>
                  <a:tcPr anchor="ctr"/>
                </a:tc>
                <a:tc>
                  <a:txBody>
                    <a:bodyPr/>
                    <a:lstStyle/>
                    <a:p>
                      <a:pPr algn="l">
                        <a:lnSpc>
                          <a:spcPct val="125000"/>
                        </a:lnSpc>
                      </a:pPr>
                      <a:r>
                        <a:rPr lang="zh-CN" altLang="en-US" sz="2000" dirty="0" smtClean="0">
                          <a:solidFill>
                            <a:srgbClr val="002060"/>
                          </a:solidFill>
                        </a:rPr>
                        <a:t>      系统完善论文全篇内容的撰写及整合，准备论文预答辩相关内容。</a:t>
                      </a:r>
                      <a:endParaRPr lang="zh-CN" altLang="en-US" sz="2000" dirty="0">
                        <a:solidFill>
                          <a:srgbClr val="002060"/>
                        </a:solidFill>
                      </a:endParaRPr>
                    </a:p>
                  </a:txBody>
                  <a:tcPr anchor="ctr"/>
                </a:tc>
                <a:extLst>
                  <a:ext uri="{0D108BD9-81ED-4DB2-BD59-A6C34878D82A}">
                    <a16:rowId xmlns:a16="http://schemas.microsoft.com/office/drawing/2014/main" xmlns="" val="381634372"/>
                  </a:ext>
                </a:extLst>
              </a:tr>
              <a:tr h="758172">
                <a:tc gridSpan="2">
                  <a:txBody>
                    <a:bodyPr/>
                    <a:lstStyle/>
                    <a:p>
                      <a:pPr algn="ctr">
                        <a:lnSpc>
                          <a:spcPct val="125000"/>
                        </a:lnSpc>
                      </a:pPr>
                      <a:r>
                        <a:rPr lang="zh-CN" altLang="en-US" sz="2000" dirty="0">
                          <a:solidFill>
                            <a:srgbClr val="FF0000"/>
                          </a:solidFill>
                        </a:rPr>
                        <a:t>预计于</a:t>
                      </a:r>
                      <a:r>
                        <a:rPr lang="en-US" altLang="zh-CN" sz="2000" dirty="0">
                          <a:solidFill>
                            <a:srgbClr val="FF0000"/>
                          </a:solidFill>
                        </a:rPr>
                        <a:t>2020</a:t>
                      </a:r>
                      <a:r>
                        <a:rPr lang="zh-CN" altLang="en-US" sz="2000" dirty="0">
                          <a:solidFill>
                            <a:srgbClr val="FF0000"/>
                          </a:solidFill>
                        </a:rPr>
                        <a:t>年</a:t>
                      </a:r>
                      <a:r>
                        <a:rPr lang="en-US" altLang="zh-CN" sz="2000" dirty="0">
                          <a:solidFill>
                            <a:srgbClr val="FF0000"/>
                          </a:solidFill>
                        </a:rPr>
                        <a:t>3</a:t>
                      </a:r>
                      <a:r>
                        <a:rPr lang="zh-CN" altLang="en-US" sz="2000" dirty="0">
                          <a:solidFill>
                            <a:srgbClr val="FF0000"/>
                          </a:solidFill>
                        </a:rPr>
                        <a:t>月完成论文初稿，并且在答辩前进行修改完善</a:t>
                      </a:r>
                    </a:p>
                  </a:txBody>
                  <a:tcPr anchor="ctr"/>
                </a:tc>
                <a:tc hMerge="1">
                  <a:txBody>
                    <a:bodyPr/>
                    <a:lstStyle/>
                    <a:p>
                      <a:pPr algn="ctr"/>
                      <a:endParaRPr lang="zh-CN" altLang="en-US" sz="2000" dirty="0"/>
                    </a:p>
                  </a:txBody>
                  <a:tcPr/>
                </a:tc>
                <a:extLst>
                  <a:ext uri="{0D108BD9-81ED-4DB2-BD59-A6C34878D82A}">
                    <a16:rowId xmlns:a16="http://schemas.microsoft.com/office/drawing/2014/main" xmlns="" val="1691912629"/>
                  </a:ext>
                </a:extLst>
              </a:tr>
            </a:tbl>
          </a:graphicData>
        </a:graphic>
      </p:graphicFrame>
    </p:spTree>
    <p:extLst>
      <p:ext uri="{BB962C8B-B14F-4D97-AF65-F5344CB8AC3E}">
        <p14:creationId xmlns:p14="http://schemas.microsoft.com/office/powerpoint/2010/main" val="820944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0"/>
            <a:ext cx="9183757" cy="6858000"/>
          </a:xfrm>
          <a:prstGeom prst="rect">
            <a:avLst/>
          </a:prstGeom>
        </p:spPr>
      </p:pic>
      <p:sp>
        <p:nvSpPr>
          <p:cNvPr id="2" name="矩形 1"/>
          <p:cNvSpPr/>
          <p:nvPr/>
        </p:nvSpPr>
        <p:spPr>
          <a:xfrm>
            <a:off x="3340573" y="3367555"/>
            <a:ext cx="2502608" cy="1015663"/>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6000" b="1" cap="all" spc="0" dirty="0">
                <a:ln/>
                <a:solidFill>
                  <a:srgbClr val="002060"/>
                </a:solidFill>
                <a:effectLst/>
                <a:latin typeface="隶书" panose="02010509060101010101" pitchFamily="49" charset="-122"/>
                <a:ea typeface="隶书" panose="02010509060101010101" pitchFamily="49" charset="-122"/>
              </a:rPr>
              <a:t>谢谢！</a:t>
            </a:r>
          </a:p>
        </p:txBody>
      </p:sp>
      <p:cxnSp>
        <p:nvCxnSpPr>
          <p:cNvPr id="4" name="直接连接符 3">
            <a:extLst>
              <a:ext uri="{FF2B5EF4-FFF2-40B4-BE49-F238E27FC236}">
                <a16:creationId xmlns:a16="http://schemas.microsoft.com/office/drawing/2014/main" xmlns="" id="{5A78955D-8762-4B08-B640-8374A9C83A3E}"/>
              </a:ext>
            </a:extLst>
          </p:cNvPr>
          <p:cNvCxnSpPr>
            <a:cxnSpLocks/>
          </p:cNvCxnSpPr>
          <p:nvPr/>
        </p:nvCxnSpPr>
        <p:spPr>
          <a:xfrm>
            <a:off x="1187624" y="3451369"/>
            <a:ext cx="6875208"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4BCC3F64-1537-4EB2-83C6-132DB8B927C4}"/>
              </a:ext>
            </a:extLst>
          </p:cNvPr>
          <p:cNvSpPr txBox="1"/>
          <p:nvPr/>
        </p:nvSpPr>
        <p:spPr>
          <a:xfrm>
            <a:off x="1716731" y="2505670"/>
            <a:ext cx="575029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defPPr>
              <a:defRPr lang="zh-CN"/>
            </a:defPPr>
            <a:lvl1pPr algn="ctr">
              <a:defRPr sz="6000" b="1" cap="all" spc="0">
                <a:ln/>
                <a:solidFill>
                  <a:srgbClr val="002060"/>
                </a:solidFill>
                <a:effectLst/>
                <a:latin typeface="隶书" panose="02010509060101010101" pitchFamily="49" charset="-122"/>
                <a:ea typeface="隶书" panose="02010509060101010101" pitchFamily="49" charset="-122"/>
              </a:defRPr>
            </a:lvl1pPr>
          </a:lstStyle>
          <a:p>
            <a:r>
              <a:rPr lang="zh-CN" altLang="en-US" sz="5400" dirty="0"/>
              <a:t>敬请各位老师指正</a:t>
            </a:r>
          </a:p>
        </p:txBody>
      </p:sp>
    </p:spTree>
    <p:extLst>
      <p:ext uri="{BB962C8B-B14F-4D97-AF65-F5344CB8AC3E}">
        <p14:creationId xmlns:p14="http://schemas.microsoft.com/office/powerpoint/2010/main" val="3187837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EBB778-D3F3-49E5-94CB-7615C4FEC150}"/>
              </a:ext>
            </a:extLst>
          </p:cNvPr>
          <p:cNvSpPr>
            <a:spLocks noGrp="1"/>
          </p:cNvSpPr>
          <p:nvPr>
            <p:ph type="title"/>
          </p:nvPr>
        </p:nvSpPr>
        <p:spPr>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一、研究内容</a:t>
            </a:r>
          </a:p>
        </p:txBody>
      </p:sp>
      <p:grpSp>
        <p:nvGrpSpPr>
          <p:cNvPr id="17" name="组合 16">
            <a:extLst>
              <a:ext uri="{FF2B5EF4-FFF2-40B4-BE49-F238E27FC236}">
                <a16:creationId xmlns:a16="http://schemas.microsoft.com/office/drawing/2014/main" xmlns="" id="{00C2222F-A2C9-4DDA-8266-2115EA69DEB0}"/>
              </a:ext>
            </a:extLst>
          </p:cNvPr>
          <p:cNvGrpSpPr/>
          <p:nvPr/>
        </p:nvGrpSpPr>
        <p:grpSpPr>
          <a:xfrm>
            <a:off x="681862" y="1556792"/>
            <a:ext cx="7780276" cy="4425472"/>
            <a:chOff x="457200" y="1484784"/>
            <a:chExt cx="7780276" cy="4425472"/>
          </a:xfrm>
        </p:grpSpPr>
        <p:sp>
          <p:nvSpPr>
            <p:cNvPr id="12" name="文本框 11">
              <a:extLst>
                <a:ext uri="{FF2B5EF4-FFF2-40B4-BE49-F238E27FC236}">
                  <a16:creationId xmlns:a16="http://schemas.microsoft.com/office/drawing/2014/main" xmlns="" id="{16961BAC-8313-4AD9-9AA6-0C44FDAE5298}"/>
                </a:ext>
              </a:extLst>
            </p:cNvPr>
            <p:cNvSpPr txBox="1"/>
            <p:nvPr/>
          </p:nvSpPr>
          <p:spPr>
            <a:xfrm>
              <a:off x="460612" y="1484784"/>
              <a:ext cx="7776864" cy="1862048"/>
            </a:xfrm>
            <a:prstGeom prst="rect">
              <a:avLst/>
            </a:prstGeom>
            <a:solidFill>
              <a:schemeClr val="accent2">
                <a:lumMod val="40000"/>
                <a:lumOff val="60000"/>
              </a:schemeClr>
            </a:solidFill>
          </p:spPr>
          <p:txBody>
            <a:bodyPr wrap="square" rtlCol="0">
              <a:spAutoFit/>
            </a:bodyPr>
            <a:lstStyle>
              <a:defPPr>
                <a:defRPr lang="zh-CN"/>
              </a:defPPr>
              <a:lvl1pPr marL="342900" indent="-342900">
                <a:lnSpc>
                  <a:spcPct val="125000"/>
                </a:lnSpc>
                <a:buFont typeface="Wingdings" panose="05000000000000000000" pitchFamily="2" charset="2"/>
                <a:buChar char="Ø"/>
                <a:defRPr sz="2000" b="1">
                  <a:solidFill>
                    <a:schemeClr val="accent5">
                      <a:lumMod val="50000"/>
                    </a:schemeClr>
                  </a:solidFill>
                </a:defRPr>
              </a:lvl1pPr>
            </a:lstStyle>
            <a:p>
              <a:pPr>
                <a:buFont typeface="Wingdings" panose="05000000000000000000" pitchFamily="2" charset="2"/>
                <a:buChar char="u"/>
              </a:pPr>
              <a:r>
                <a:rPr lang="zh-CN" altLang="en-US" dirty="0"/>
                <a:t>（</a:t>
              </a:r>
              <a:r>
                <a:rPr lang="en-US" altLang="zh-CN" dirty="0"/>
                <a:t>1</a:t>
              </a:r>
              <a:r>
                <a:rPr lang="zh-CN" altLang="en-US" dirty="0"/>
                <a:t>）</a:t>
              </a:r>
              <a:r>
                <a:rPr lang="zh-CN" altLang="zh-CN" dirty="0"/>
                <a:t>基于船舶领域模型的船舶航行碰撞危险辨识方法</a:t>
              </a:r>
              <a:endParaRPr lang="en-US" altLang="zh-CN" dirty="0"/>
            </a:p>
            <a:p>
              <a:pPr marL="742950" lvl="1" indent="-285750">
                <a:lnSpc>
                  <a:spcPct val="125000"/>
                </a:lnSpc>
                <a:buFont typeface="Wingdings" panose="05000000000000000000" pitchFamily="2" charset="2"/>
                <a:buChar char="Ø"/>
              </a:pPr>
              <a:r>
                <a:rPr lang="zh-CN" altLang="en-US" dirty="0">
                  <a:solidFill>
                    <a:srgbClr val="002060"/>
                  </a:solidFill>
                </a:rPr>
                <a:t>船舶运动参数获取：雷达、</a:t>
              </a:r>
              <a:r>
                <a:rPr lang="en-US" altLang="zh-CN" dirty="0">
                  <a:solidFill>
                    <a:srgbClr val="002060"/>
                  </a:solidFill>
                </a:rPr>
                <a:t>AIS</a:t>
              </a:r>
              <a:r>
                <a:rPr lang="zh-CN" altLang="en-US" dirty="0">
                  <a:solidFill>
                    <a:srgbClr val="002060"/>
                  </a:solidFill>
                </a:rPr>
                <a:t>等</a:t>
              </a:r>
              <a:endParaRPr lang="en-US" altLang="zh-CN" dirty="0">
                <a:solidFill>
                  <a:srgbClr val="002060"/>
                </a:solidFill>
              </a:endParaRPr>
            </a:p>
            <a:p>
              <a:pPr marL="742950" lvl="1" indent="-285750">
                <a:lnSpc>
                  <a:spcPct val="125000"/>
                </a:lnSpc>
                <a:buFont typeface="Wingdings" panose="05000000000000000000" pitchFamily="2" charset="2"/>
                <a:buChar char="Ø"/>
              </a:pPr>
              <a:r>
                <a:rPr lang="zh-CN" altLang="en-US" dirty="0">
                  <a:solidFill>
                    <a:srgbClr val="002060"/>
                  </a:solidFill>
                </a:rPr>
                <a:t>领域模型构建</a:t>
              </a:r>
              <a:r>
                <a:rPr lang="zh-CN" altLang="en-US" dirty="0" smtClean="0">
                  <a:solidFill>
                    <a:srgbClr val="002060"/>
                  </a:solidFill>
                </a:rPr>
                <a:t>：近似为椭圆</a:t>
              </a:r>
              <a:r>
                <a:rPr lang="en-US" altLang="zh-CN" dirty="0" smtClean="0">
                  <a:solidFill>
                    <a:srgbClr val="002060"/>
                  </a:solidFill>
                </a:rPr>
                <a:t>Kijima</a:t>
              </a:r>
              <a:r>
                <a:rPr lang="zh-CN" altLang="en-US" dirty="0" smtClean="0">
                  <a:solidFill>
                    <a:srgbClr val="002060"/>
                  </a:solidFill>
                </a:rPr>
                <a:t>船舶领域模型</a:t>
              </a:r>
              <a:endParaRPr lang="en-US" altLang="zh-CN" dirty="0" smtClean="0">
                <a:solidFill>
                  <a:srgbClr val="002060"/>
                </a:solidFill>
              </a:endParaRPr>
            </a:p>
            <a:p>
              <a:pPr marL="742950" lvl="1" indent="-285750">
                <a:lnSpc>
                  <a:spcPct val="125000"/>
                </a:lnSpc>
                <a:buFont typeface="Wingdings" panose="05000000000000000000" pitchFamily="2" charset="2"/>
                <a:buChar char="Ø"/>
              </a:pPr>
              <a:r>
                <a:rPr lang="zh-CN" altLang="en-US" dirty="0" smtClean="0">
                  <a:solidFill>
                    <a:srgbClr val="002060"/>
                  </a:solidFill>
                </a:rPr>
                <a:t>碰撞危险</a:t>
              </a:r>
              <a:r>
                <a:rPr lang="zh-CN" altLang="en-US" dirty="0">
                  <a:solidFill>
                    <a:srgbClr val="002060"/>
                  </a:solidFill>
                </a:rPr>
                <a:t>识别</a:t>
              </a:r>
              <a:r>
                <a:rPr lang="zh-CN" altLang="en-US" dirty="0" smtClean="0">
                  <a:solidFill>
                    <a:srgbClr val="002060"/>
                  </a:solidFill>
                </a:rPr>
                <a:t>：</a:t>
              </a:r>
              <a:r>
                <a:rPr lang="zh-CN" altLang="en-US" dirty="0">
                  <a:solidFill>
                    <a:srgbClr val="002060"/>
                  </a:solidFill>
                </a:rPr>
                <a:t>本船</a:t>
              </a:r>
              <a:r>
                <a:rPr lang="zh-CN" altLang="zh-CN" dirty="0" smtClean="0">
                  <a:solidFill>
                    <a:srgbClr val="002060"/>
                  </a:solidFill>
                </a:rPr>
                <a:t>与</a:t>
              </a:r>
              <a:r>
                <a:rPr lang="zh-CN" altLang="en-US" dirty="0" smtClean="0">
                  <a:solidFill>
                    <a:srgbClr val="002060"/>
                  </a:solidFill>
                </a:rPr>
                <a:t>目标船</a:t>
              </a:r>
              <a:r>
                <a:rPr lang="zh-CN" altLang="zh-CN" dirty="0" smtClean="0">
                  <a:solidFill>
                    <a:srgbClr val="002060"/>
                  </a:solidFill>
                </a:rPr>
                <a:t>间</a:t>
              </a:r>
              <a:r>
                <a:rPr lang="zh-CN" altLang="zh-CN" dirty="0">
                  <a:solidFill>
                    <a:srgbClr val="002060"/>
                  </a:solidFill>
                </a:rPr>
                <a:t>相对运动结果</a:t>
              </a:r>
              <a:r>
                <a:rPr lang="zh-CN" altLang="en-US" dirty="0" smtClean="0">
                  <a:solidFill>
                    <a:srgbClr val="002060"/>
                  </a:solidFill>
                </a:rPr>
                <a:t>及基于</a:t>
              </a:r>
              <a:r>
                <a:rPr lang="en-US" altLang="zh-CN" dirty="0" smtClean="0">
                  <a:solidFill>
                    <a:srgbClr val="002060"/>
                  </a:solidFill>
                </a:rPr>
                <a:t>DDV</a:t>
              </a:r>
              <a:r>
                <a:rPr lang="zh-CN" altLang="en-US" dirty="0" smtClean="0">
                  <a:solidFill>
                    <a:srgbClr val="002060"/>
                  </a:solidFill>
                </a:rPr>
                <a:t>、</a:t>
              </a:r>
              <a:r>
                <a:rPr lang="en-US" altLang="zh-CN" dirty="0" smtClean="0">
                  <a:solidFill>
                    <a:srgbClr val="002060"/>
                  </a:solidFill>
                </a:rPr>
                <a:t>TDV</a:t>
              </a:r>
              <a:r>
                <a:rPr lang="zh-CN" altLang="en-US" dirty="0" smtClean="0">
                  <a:solidFill>
                    <a:srgbClr val="002060"/>
                  </a:solidFill>
                </a:rPr>
                <a:t>的会遇危险位置</a:t>
              </a:r>
              <a:r>
                <a:rPr lang="zh-CN" altLang="en-US" dirty="0">
                  <a:solidFill>
                    <a:srgbClr val="002060"/>
                  </a:solidFill>
                </a:rPr>
                <a:t>表达</a:t>
              </a:r>
              <a:endParaRPr lang="en-US" altLang="zh-CN" dirty="0" smtClean="0">
                <a:solidFill>
                  <a:srgbClr val="002060"/>
                </a:solidFill>
              </a:endParaRPr>
            </a:p>
          </p:txBody>
        </p:sp>
        <p:sp>
          <p:nvSpPr>
            <p:cNvPr id="14" name="文本框 13">
              <a:extLst>
                <a:ext uri="{FF2B5EF4-FFF2-40B4-BE49-F238E27FC236}">
                  <a16:creationId xmlns:a16="http://schemas.microsoft.com/office/drawing/2014/main" xmlns="" id="{06529E33-0D27-4FB9-BEC1-E7F68D263907}"/>
                </a:ext>
              </a:extLst>
            </p:cNvPr>
            <p:cNvSpPr txBox="1"/>
            <p:nvPr/>
          </p:nvSpPr>
          <p:spPr>
            <a:xfrm>
              <a:off x="457200" y="3458993"/>
              <a:ext cx="7776864" cy="1169551"/>
            </a:xfrm>
            <a:prstGeom prst="rect">
              <a:avLst/>
            </a:prstGeom>
            <a:solidFill>
              <a:schemeClr val="tx2">
                <a:lumMod val="40000"/>
                <a:lumOff val="60000"/>
              </a:schemeClr>
            </a:solidFill>
          </p:spPr>
          <p:txBody>
            <a:bodyPr wrap="square" rtlCol="0">
              <a:spAutoFit/>
            </a:bodyPr>
            <a:lstStyle>
              <a:defPPr>
                <a:defRPr lang="zh-CN"/>
              </a:defPPr>
              <a:lvl1pPr marL="342900" indent="-342900">
                <a:lnSpc>
                  <a:spcPct val="125000"/>
                </a:lnSpc>
                <a:buFont typeface="Wingdings" panose="05000000000000000000" pitchFamily="2" charset="2"/>
                <a:buChar char="Ø"/>
                <a:defRPr sz="2000" b="1">
                  <a:solidFill>
                    <a:schemeClr val="accent5">
                      <a:lumMod val="50000"/>
                    </a:schemeClr>
                  </a:solidFill>
                </a:defRPr>
              </a:lvl1pPr>
            </a:lstStyle>
            <a:p>
              <a:pPr>
                <a:buFont typeface="Wingdings" panose="05000000000000000000" pitchFamily="2" charset="2"/>
                <a:buChar char="u"/>
              </a:pPr>
              <a:r>
                <a:rPr lang="zh-CN" altLang="en-US" dirty="0"/>
                <a:t>（</a:t>
              </a:r>
              <a:r>
                <a:rPr lang="en-US" altLang="zh-CN" dirty="0"/>
                <a:t>2</a:t>
              </a:r>
              <a:r>
                <a:rPr lang="zh-CN" altLang="en-US" dirty="0" smtClean="0"/>
                <a:t>）海洋气象与碍航物对航行影响程度的表达</a:t>
              </a:r>
              <a:endParaRPr lang="en-US" altLang="zh-CN" dirty="0" smtClean="0"/>
            </a:p>
            <a:p>
              <a:pPr marL="742950" lvl="1" indent="-285750">
                <a:lnSpc>
                  <a:spcPct val="125000"/>
                </a:lnSpc>
                <a:buFont typeface="Wingdings" panose="05000000000000000000" pitchFamily="2" charset="2"/>
                <a:buChar char="Ø"/>
              </a:pPr>
              <a:r>
                <a:rPr lang="zh-CN" altLang="en-US" dirty="0" smtClean="0">
                  <a:solidFill>
                    <a:srgbClr val="002060"/>
                  </a:solidFill>
                </a:rPr>
                <a:t>海洋气象与碍航物的获取与地图显示</a:t>
              </a:r>
              <a:endParaRPr lang="en-US" altLang="zh-CN" dirty="0" smtClean="0">
                <a:solidFill>
                  <a:srgbClr val="002060"/>
                </a:solidFill>
              </a:endParaRPr>
            </a:p>
            <a:p>
              <a:pPr marL="742950" lvl="1" indent="-285750">
                <a:lnSpc>
                  <a:spcPct val="125000"/>
                </a:lnSpc>
                <a:buFont typeface="Wingdings" panose="05000000000000000000" pitchFamily="2" charset="2"/>
                <a:buChar char="Ø"/>
              </a:pPr>
              <a:r>
                <a:rPr lang="zh-CN" altLang="en-US" dirty="0" smtClean="0">
                  <a:solidFill>
                    <a:srgbClr val="002060"/>
                  </a:solidFill>
                </a:rPr>
                <a:t>方法</a:t>
              </a:r>
              <a:r>
                <a:rPr lang="zh-CN" altLang="en-US" dirty="0">
                  <a:solidFill>
                    <a:srgbClr val="002060"/>
                  </a:solidFill>
                </a:rPr>
                <a:t>研究</a:t>
              </a:r>
              <a:r>
                <a:rPr lang="zh-CN" altLang="en-US" dirty="0" smtClean="0">
                  <a:solidFill>
                    <a:srgbClr val="002060"/>
                  </a:solidFill>
                </a:rPr>
                <a:t>：影响程度、影响距离确定及方法参数优化</a:t>
              </a:r>
              <a:endParaRPr lang="zh-CN" altLang="en-US" dirty="0">
                <a:solidFill>
                  <a:srgbClr val="002060"/>
                </a:solidFill>
              </a:endParaRPr>
            </a:p>
          </p:txBody>
        </p:sp>
        <p:sp>
          <p:nvSpPr>
            <p:cNvPr id="16" name="文本框 15">
              <a:extLst>
                <a:ext uri="{FF2B5EF4-FFF2-40B4-BE49-F238E27FC236}">
                  <a16:creationId xmlns:a16="http://schemas.microsoft.com/office/drawing/2014/main" xmlns="" id="{4956688D-6792-467F-AC5D-9CBF17CEAB32}"/>
                </a:ext>
              </a:extLst>
            </p:cNvPr>
            <p:cNvSpPr txBox="1"/>
            <p:nvPr/>
          </p:nvSpPr>
          <p:spPr>
            <a:xfrm>
              <a:off x="457200" y="4740705"/>
              <a:ext cx="7776864" cy="1169551"/>
            </a:xfrm>
            <a:prstGeom prst="rect">
              <a:avLst/>
            </a:prstGeom>
            <a:solidFill>
              <a:schemeClr val="accent5">
                <a:lumMod val="40000"/>
                <a:lumOff val="60000"/>
              </a:schemeClr>
            </a:solidFill>
          </p:spPr>
          <p:txBody>
            <a:bodyPr wrap="square" rtlCol="0">
              <a:spAutoFit/>
            </a:bodyPr>
            <a:lstStyle>
              <a:defPPr>
                <a:defRPr lang="zh-CN"/>
              </a:defPPr>
              <a:lvl1pPr marL="342900" indent="-342900">
                <a:lnSpc>
                  <a:spcPct val="125000"/>
                </a:lnSpc>
                <a:buFont typeface="Wingdings" panose="05000000000000000000" pitchFamily="2" charset="2"/>
                <a:buChar char="Ø"/>
                <a:defRPr sz="2000" b="1">
                  <a:solidFill>
                    <a:schemeClr val="accent5">
                      <a:lumMod val="50000"/>
                    </a:schemeClr>
                  </a:solidFill>
                </a:defRPr>
              </a:lvl1pPr>
            </a:lstStyle>
            <a:p>
              <a:pPr>
                <a:buFont typeface="Wingdings" panose="05000000000000000000" pitchFamily="2" charset="2"/>
                <a:buChar char="u"/>
              </a:pPr>
              <a:r>
                <a:rPr lang="zh-CN" altLang="en-US" dirty="0"/>
                <a:t>（</a:t>
              </a:r>
              <a:r>
                <a:rPr lang="en-US" altLang="zh-CN" dirty="0"/>
                <a:t>3</a:t>
              </a:r>
              <a:r>
                <a:rPr lang="zh-CN" altLang="en-US" dirty="0" smtClean="0"/>
                <a:t>）</a:t>
              </a:r>
              <a:r>
                <a:rPr lang="zh-CN" altLang="zh-CN" dirty="0" smtClean="0"/>
                <a:t>船舶</a:t>
              </a:r>
              <a:r>
                <a:rPr lang="zh-CN" altLang="zh-CN" dirty="0"/>
                <a:t>局部航行</a:t>
              </a:r>
              <a:r>
                <a:rPr lang="zh-CN" altLang="zh-CN" dirty="0" smtClean="0"/>
                <a:t>路线</a:t>
              </a:r>
              <a:r>
                <a:rPr lang="zh-CN" altLang="en-US" dirty="0" smtClean="0"/>
                <a:t>优化</a:t>
              </a:r>
              <a:r>
                <a:rPr lang="zh-CN" altLang="zh-CN" dirty="0" smtClean="0"/>
                <a:t>研究</a:t>
              </a:r>
              <a:endParaRPr lang="en-US" altLang="zh-CN" dirty="0" smtClean="0"/>
            </a:p>
            <a:p>
              <a:pPr marL="742950" lvl="1" indent="-285750">
                <a:lnSpc>
                  <a:spcPct val="125000"/>
                </a:lnSpc>
                <a:buFont typeface="Wingdings" panose="05000000000000000000" pitchFamily="2" charset="2"/>
                <a:buChar char="Ø"/>
              </a:pPr>
              <a:r>
                <a:rPr lang="zh-CN" altLang="zh-CN" dirty="0" smtClean="0">
                  <a:solidFill>
                    <a:srgbClr val="002060"/>
                  </a:solidFill>
                </a:rPr>
                <a:t>船舶</a:t>
              </a:r>
              <a:r>
                <a:rPr lang="zh-CN" altLang="en-US" dirty="0" smtClean="0">
                  <a:solidFill>
                    <a:srgbClr val="002060"/>
                  </a:solidFill>
                </a:rPr>
                <a:t>航线设计方法研究：</a:t>
              </a:r>
              <a:r>
                <a:rPr lang="en-US" altLang="zh-CN" dirty="0" smtClean="0">
                  <a:solidFill>
                    <a:srgbClr val="002060"/>
                  </a:solidFill>
                </a:rPr>
                <a:t>Dijkstra</a:t>
              </a:r>
              <a:r>
                <a:rPr lang="zh-CN" altLang="en-US" dirty="0" smtClean="0">
                  <a:solidFill>
                    <a:srgbClr val="002060"/>
                  </a:solidFill>
                </a:rPr>
                <a:t>算法、</a:t>
              </a:r>
              <a:r>
                <a:rPr lang="en-US" altLang="zh-CN" dirty="0" smtClean="0">
                  <a:solidFill>
                    <a:srgbClr val="002060"/>
                  </a:solidFill>
                </a:rPr>
                <a:t>A*</a:t>
              </a:r>
              <a:r>
                <a:rPr lang="zh-CN" altLang="en-US" dirty="0" smtClean="0">
                  <a:solidFill>
                    <a:srgbClr val="002060"/>
                  </a:solidFill>
                </a:rPr>
                <a:t>算法</a:t>
              </a:r>
              <a:endParaRPr lang="en-US" altLang="zh-CN" dirty="0" smtClean="0">
                <a:solidFill>
                  <a:srgbClr val="002060"/>
                </a:solidFill>
              </a:endParaRPr>
            </a:p>
            <a:p>
              <a:pPr marL="742950" lvl="1" indent="-285750">
                <a:lnSpc>
                  <a:spcPct val="125000"/>
                </a:lnSpc>
                <a:buFont typeface="Wingdings" panose="05000000000000000000" pitchFamily="2" charset="2"/>
                <a:buChar char="Ø"/>
              </a:pPr>
              <a:r>
                <a:rPr lang="zh-CN" altLang="zh-CN" dirty="0" smtClean="0">
                  <a:solidFill>
                    <a:srgbClr val="002060"/>
                  </a:solidFill>
                </a:rPr>
                <a:t>航</a:t>
              </a:r>
              <a:r>
                <a:rPr lang="zh-CN" altLang="en-US" dirty="0" smtClean="0">
                  <a:solidFill>
                    <a:srgbClr val="002060"/>
                  </a:solidFill>
                </a:rPr>
                <a:t>行路线简化方法：</a:t>
              </a:r>
              <a:r>
                <a:rPr lang="en-US" altLang="zh-CN" dirty="0">
                  <a:solidFill>
                    <a:srgbClr val="002060"/>
                  </a:solidFill>
                </a:rPr>
                <a:t>Douglas-</a:t>
              </a:r>
              <a:r>
                <a:rPr lang="en-US" altLang="zh-CN" dirty="0" err="1">
                  <a:solidFill>
                    <a:srgbClr val="002060"/>
                  </a:solidFill>
                </a:rPr>
                <a:t>Peucker</a:t>
              </a:r>
              <a:r>
                <a:rPr lang="zh-CN" altLang="en-US" dirty="0" smtClean="0">
                  <a:solidFill>
                    <a:srgbClr val="002060"/>
                  </a:solidFill>
                </a:rPr>
                <a:t>算法、</a:t>
              </a:r>
              <a:r>
                <a:rPr lang="en-US" altLang="zh-CN" dirty="0" smtClean="0">
                  <a:solidFill>
                    <a:srgbClr val="002060"/>
                  </a:solidFill>
                </a:rPr>
                <a:t>Wang-Muller</a:t>
              </a:r>
              <a:r>
                <a:rPr lang="zh-CN" altLang="en-US" dirty="0" smtClean="0">
                  <a:solidFill>
                    <a:srgbClr val="002060"/>
                  </a:solidFill>
                </a:rPr>
                <a:t>算法</a:t>
              </a:r>
              <a:endParaRPr lang="zh-CN" altLang="en-US" dirty="0">
                <a:solidFill>
                  <a:srgbClr val="002060"/>
                </a:solidFill>
              </a:endParaRPr>
            </a:p>
          </p:txBody>
        </p:sp>
      </p:grpSp>
    </p:spTree>
    <p:extLst>
      <p:ext uri="{BB962C8B-B14F-4D97-AF65-F5344CB8AC3E}">
        <p14:creationId xmlns:p14="http://schemas.microsoft.com/office/powerpoint/2010/main" val="2355514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1A9EB3E4-0780-4416-9CF7-E48E901ADB3D}"/>
              </a:ext>
            </a:extLst>
          </p:cNvPr>
          <p:cNvSpPr>
            <a:spLocks noGrp="1"/>
          </p:cNvSpPr>
          <p:nvPr>
            <p:ph type="title"/>
          </p:nvPr>
        </p:nvSpPr>
        <p:spPr>
          <a:xfrm>
            <a:off x="457200" y="238125"/>
            <a:ext cx="6477000"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一、研究内容</a:t>
            </a:r>
          </a:p>
        </p:txBody>
      </p:sp>
      <p:pic>
        <p:nvPicPr>
          <p:cNvPr id="2" name="图片 1"/>
          <p:cNvPicPr>
            <a:picLocks noChangeAspect="1"/>
          </p:cNvPicPr>
          <p:nvPr/>
        </p:nvPicPr>
        <p:blipFill>
          <a:blip r:embed="rId3"/>
          <a:stretch>
            <a:fillRect/>
          </a:stretch>
        </p:blipFill>
        <p:spPr>
          <a:xfrm>
            <a:off x="323528" y="1844824"/>
            <a:ext cx="8458200" cy="4105275"/>
          </a:xfrm>
          <a:prstGeom prst="rect">
            <a:avLst/>
          </a:prstGeom>
        </p:spPr>
      </p:pic>
    </p:spTree>
    <p:extLst>
      <p:ext uri="{BB962C8B-B14F-4D97-AF65-F5344CB8AC3E}">
        <p14:creationId xmlns:p14="http://schemas.microsoft.com/office/powerpoint/2010/main" val="1397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5CA48280-7A73-4F47-A838-29FE89C1F30C}"/>
              </a:ext>
            </a:extLst>
          </p:cNvPr>
          <p:cNvSpPr>
            <a:spLocks noGrp="1"/>
          </p:cNvSpPr>
          <p:nvPr>
            <p:ph type="title"/>
          </p:nvPr>
        </p:nvSpPr>
        <p:spPr>
          <a:xfrm>
            <a:off x="457200" y="238125"/>
            <a:ext cx="6477000"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二、研究工作进展</a:t>
            </a:r>
          </a:p>
        </p:txBody>
      </p:sp>
      <p:graphicFrame>
        <p:nvGraphicFramePr>
          <p:cNvPr id="5" name="表格 4">
            <a:extLst>
              <a:ext uri="{FF2B5EF4-FFF2-40B4-BE49-F238E27FC236}">
                <a16:creationId xmlns:a16="http://schemas.microsoft.com/office/drawing/2014/main" xmlns="" id="{0B058608-FC3A-47F1-98BD-529F2A97C9CE}"/>
              </a:ext>
            </a:extLst>
          </p:cNvPr>
          <p:cNvGraphicFramePr>
            <a:graphicFrameLocks noGrp="1"/>
          </p:cNvGraphicFramePr>
          <p:nvPr>
            <p:extLst>
              <p:ext uri="{D42A27DB-BD31-4B8C-83A1-F6EECF244321}">
                <p14:modId xmlns:p14="http://schemas.microsoft.com/office/powerpoint/2010/main" val="3881274676"/>
              </p:ext>
            </p:extLst>
          </p:nvPr>
        </p:nvGraphicFramePr>
        <p:xfrm>
          <a:off x="611560" y="1603766"/>
          <a:ext cx="7848872" cy="4561540"/>
        </p:xfrm>
        <a:graphic>
          <a:graphicData uri="http://schemas.openxmlformats.org/drawingml/2006/table">
            <a:tbl>
              <a:tblPr firstRow="1" bandRow="1">
                <a:tableStyleId>{5C22544A-7EE6-4342-B048-85BDC9FD1C3A}</a:tableStyleId>
              </a:tblPr>
              <a:tblGrid>
                <a:gridCol w="1404696">
                  <a:extLst>
                    <a:ext uri="{9D8B030D-6E8A-4147-A177-3AD203B41FA5}">
                      <a16:colId xmlns:a16="http://schemas.microsoft.com/office/drawing/2014/main" xmlns="" val="4123004019"/>
                    </a:ext>
                  </a:extLst>
                </a:gridCol>
                <a:gridCol w="3059800">
                  <a:extLst>
                    <a:ext uri="{9D8B030D-6E8A-4147-A177-3AD203B41FA5}">
                      <a16:colId xmlns:a16="http://schemas.microsoft.com/office/drawing/2014/main" xmlns="" val="3953027210"/>
                    </a:ext>
                  </a:extLst>
                </a:gridCol>
                <a:gridCol w="3384376">
                  <a:extLst>
                    <a:ext uri="{9D8B030D-6E8A-4147-A177-3AD203B41FA5}">
                      <a16:colId xmlns:a16="http://schemas.microsoft.com/office/drawing/2014/main" xmlns="" val="895404101"/>
                    </a:ext>
                  </a:extLst>
                </a:gridCol>
              </a:tblGrid>
              <a:tr h="432048">
                <a:tc rowSpan="2">
                  <a:txBody>
                    <a:bodyPr/>
                    <a:lstStyle/>
                    <a:p>
                      <a:pPr algn="ctr"/>
                      <a:r>
                        <a:rPr lang="zh-CN" altLang="en-US" b="1" dirty="0">
                          <a:solidFill>
                            <a:schemeClr val="tx1"/>
                          </a:solidFill>
                          <a:latin typeface="微软雅黑" panose="020B0503020204020204" pitchFamily="34" charset="-122"/>
                          <a:ea typeface="微软雅黑" panose="020B0503020204020204" pitchFamily="34" charset="-122"/>
                        </a:rPr>
                        <a:t>时间</a:t>
                      </a:r>
                    </a:p>
                  </a:txBody>
                  <a:tcPr anchor="ctr">
                    <a:solidFill>
                      <a:schemeClr val="accent1">
                        <a:lumMod val="75000"/>
                      </a:schemeClr>
                    </a:solidFill>
                  </a:tcPr>
                </a:tc>
                <a:tc gridSpan="2">
                  <a:txBody>
                    <a:bodyPr/>
                    <a:lstStyle/>
                    <a:p>
                      <a:pPr algn="ctr"/>
                      <a:r>
                        <a:rPr lang="zh-CN" altLang="en-US" b="1" dirty="0">
                          <a:solidFill>
                            <a:schemeClr val="tx1"/>
                          </a:solidFill>
                          <a:latin typeface="微软雅黑" panose="020B0503020204020204" pitchFamily="34" charset="-122"/>
                          <a:ea typeface="微软雅黑" panose="020B0503020204020204" pitchFamily="34" charset="-122"/>
                        </a:rPr>
                        <a:t>研究内容</a:t>
                      </a:r>
                    </a:p>
                  </a:txBody>
                  <a:tcPr anchor="ctr">
                    <a:solidFill>
                      <a:schemeClr val="accent1">
                        <a:lumMod val="75000"/>
                      </a:schemeClr>
                    </a:solidFill>
                  </a:tcPr>
                </a:tc>
                <a:tc hMerge="1">
                  <a:txBody>
                    <a:bodyPr/>
                    <a:lstStyle/>
                    <a:p>
                      <a:endParaRPr lang="zh-CN" altLang="en-US" dirty="0"/>
                    </a:p>
                  </a:txBody>
                  <a:tcPr/>
                </a:tc>
                <a:extLst>
                  <a:ext uri="{0D108BD9-81ED-4DB2-BD59-A6C34878D82A}">
                    <a16:rowId xmlns:a16="http://schemas.microsoft.com/office/drawing/2014/main" xmlns="" val="167178668"/>
                  </a:ext>
                </a:extLst>
              </a:tr>
              <a:tr h="360040">
                <a:tc vMerge="1">
                  <a:txBody>
                    <a:bodyPr/>
                    <a:lstStyle/>
                    <a:p>
                      <a:endParaRPr lang="zh-CN" altLang="en-US" dirty="0"/>
                    </a:p>
                  </a:txBody>
                  <a:tcPr/>
                </a:tc>
                <a:tc>
                  <a:txBody>
                    <a:bodyPr/>
                    <a:lstStyle/>
                    <a:p>
                      <a:pPr algn="ctr"/>
                      <a:r>
                        <a:rPr lang="zh-CN" altLang="en-US" b="1" dirty="0">
                          <a:solidFill>
                            <a:schemeClr val="tx1"/>
                          </a:solidFill>
                          <a:latin typeface="微软雅黑" panose="020B0503020204020204" pitchFamily="34" charset="-122"/>
                          <a:ea typeface="微软雅黑" panose="020B0503020204020204" pitchFamily="34" charset="-122"/>
                        </a:rPr>
                        <a:t>原计划</a:t>
                      </a:r>
                    </a:p>
                  </a:txBody>
                  <a:tcPr anchor="ctr">
                    <a:solidFill>
                      <a:schemeClr val="accent1">
                        <a:lumMod val="75000"/>
                      </a:schemeClr>
                    </a:solidFill>
                  </a:tcPr>
                </a:tc>
                <a:tc>
                  <a:txBody>
                    <a:bodyPr/>
                    <a:lstStyle/>
                    <a:p>
                      <a:pPr algn="ctr"/>
                      <a:r>
                        <a:rPr lang="zh-CN" altLang="en-US" b="1" dirty="0">
                          <a:solidFill>
                            <a:schemeClr val="tx1"/>
                          </a:solidFill>
                          <a:latin typeface="微软雅黑" panose="020B0503020204020204" pitchFamily="34" charset="-122"/>
                          <a:ea typeface="微软雅黑" panose="020B0503020204020204" pitchFamily="34" charset="-122"/>
                        </a:rPr>
                        <a:t>实际完成</a:t>
                      </a:r>
                    </a:p>
                  </a:txBody>
                  <a:tcPr anchor="ctr">
                    <a:solidFill>
                      <a:schemeClr val="accent1">
                        <a:lumMod val="75000"/>
                      </a:schemeClr>
                    </a:solidFill>
                  </a:tcPr>
                </a:tc>
                <a:extLst>
                  <a:ext uri="{0D108BD9-81ED-4DB2-BD59-A6C34878D82A}">
                    <a16:rowId xmlns:a16="http://schemas.microsoft.com/office/drawing/2014/main" xmlns="" val="630860947"/>
                  </a:ext>
                </a:extLst>
              </a:tr>
              <a:tr h="940933">
                <a:tc>
                  <a:txBody>
                    <a:bodyPr/>
                    <a:lstStyle/>
                    <a:p>
                      <a:pPr algn="ctr">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rPr>
                        <a:t>2018.09</a:t>
                      </a:r>
                      <a:r>
                        <a:rPr lang="zh-CN" sz="1600" b="1" kern="100" dirty="0" smtClean="0">
                          <a:solidFill>
                            <a:srgbClr val="FF0000"/>
                          </a:solidFill>
                          <a:effectLst/>
                          <a:latin typeface="Times New Roman" panose="02020603050405020304" pitchFamily="18" charset="0"/>
                          <a:ea typeface="宋体" panose="02010600030101010101" pitchFamily="2" charset="-122"/>
                        </a:rPr>
                        <a:t>—</a:t>
                      </a:r>
                      <a:endParaRPr lang="en-US" altLang="zh-CN" sz="1600" b="1" kern="100" dirty="0" smtClean="0">
                        <a:solidFill>
                          <a:srgbClr val="FF0000"/>
                        </a:solidFill>
                        <a:effectLst/>
                        <a:latin typeface="Times New Roman" panose="02020603050405020304" pitchFamily="18" charset="0"/>
                        <a:ea typeface="宋体" panose="02010600030101010101" pitchFamily="2" charset="-122"/>
                      </a:endParaRPr>
                    </a:p>
                    <a:p>
                      <a:pPr algn="ctr">
                        <a:spcAft>
                          <a:spcPts val="0"/>
                        </a:spcAft>
                      </a:pPr>
                      <a:r>
                        <a:rPr lang="en-US" sz="1600" b="1" kern="100" dirty="0" smtClean="0">
                          <a:solidFill>
                            <a:srgbClr val="FF0000"/>
                          </a:solidFill>
                          <a:effectLst/>
                          <a:latin typeface="Times New Roman" panose="02020603050405020304" pitchFamily="18" charset="0"/>
                          <a:ea typeface="宋体" panose="02010600030101010101" pitchFamily="2" charset="-122"/>
                        </a:rPr>
                        <a:t>2019.05</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b="1" kern="100" dirty="0">
                          <a:solidFill>
                            <a:srgbClr val="FF0000"/>
                          </a:solidFill>
                          <a:effectLst/>
                          <a:latin typeface="Times New Roman" panose="02020603050405020304" pitchFamily="18" charset="0"/>
                          <a:ea typeface="宋体" panose="02010600030101010101" pitchFamily="2" charset="-122"/>
                        </a:rPr>
                        <a:t>广泛阅读文献，确定研究方向，整理相关资料。</a:t>
                      </a:r>
                      <a:endParaRPr lang="zh-CN" sz="11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rowSpan="4">
                  <a:txBody>
                    <a:bodyPr/>
                    <a:lstStyle/>
                    <a:p>
                      <a:pPr algn="l">
                        <a:lnSpc>
                          <a:spcPct val="125000"/>
                        </a:lnSpc>
                      </a:pPr>
                      <a:r>
                        <a:rPr lang="zh-CN" altLang="en-US" sz="1600" b="0" i="0" dirty="0" smtClean="0">
                          <a:solidFill>
                            <a:srgbClr val="002060"/>
                          </a:solidFill>
                          <a:latin typeface="微软雅黑" panose="020B0503020204020204" pitchFamily="34" charset="-122"/>
                          <a:ea typeface="微软雅黑" panose="020B0503020204020204" pitchFamily="34" charset="-122"/>
                        </a:rPr>
                        <a:t>  </a:t>
                      </a:r>
                      <a:r>
                        <a:rPr lang="zh-CN" altLang="en-US" sz="1400" b="0" i="0" dirty="0" smtClean="0">
                          <a:solidFill>
                            <a:srgbClr val="0070C0"/>
                          </a:solidFill>
                          <a:latin typeface="微软雅黑" panose="020B0503020204020204" pitchFamily="34" charset="-122"/>
                          <a:ea typeface="微软雅黑" panose="020B0503020204020204" pitchFamily="34" charset="-122"/>
                        </a:rPr>
                        <a:t>（</a:t>
                      </a:r>
                      <a:r>
                        <a:rPr lang="en-US" altLang="zh-CN" sz="1400" b="0" i="0" dirty="0" smtClean="0">
                          <a:solidFill>
                            <a:srgbClr val="0070C0"/>
                          </a:solidFill>
                          <a:latin typeface="微软雅黑" panose="020B0503020204020204" pitchFamily="34" charset="-122"/>
                          <a:ea typeface="微软雅黑" panose="020B0503020204020204" pitchFamily="34" charset="-122"/>
                        </a:rPr>
                        <a:t>1</a:t>
                      </a:r>
                      <a:r>
                        <a:rPr lang="zh-CN" altLang="en-US" sz="1400" b="0" i="0" dirty="0" smtClean="0">
                          <a:solidFill>
                            <a:srgbClr val="0070C0"/>
                          </a:solidFill>
                          <a:latin typeface="微软雅黑" panose="020B0503020204020204" pitchFamily="34" charset="-122"/>
                          <a:ea typeface="微软雅黑" panose="020B0503020204020204" pitchFamily="34" charset="-122"/>
                        </a:rPr>
                        <a:t>）已收集和查阅国内外相对成熟的领域模型构建方法，并根据构建领域所用的参数种类进行了比对总结</a:t>
                      </a:r>
                      <a:endParaRPr lang="en-US" altLang="zh-CN" sz="1400" b="0" i="0" dirty="0" smtClean="0">
                        <a:solidFill>
                          <a:srgbClr val="0070C0"/>
                        </a:solidFill>
                        <a:latin typeface="微软雅黑" panose="020B0503020204020204" pitchFamily="34" charset="-122"/>
                        <a:ea typeface="微软雅黑" panose="020B0503020204020204" pitchFamily="34" charset="-122"/>
                      </a:endParaRPr>
                    </a:p>
                    <a:p>
                      <a:pPr algn="l">
                        <a:lnSpc>
                          <a:spcPct val="125000"/>
                        </a:lnSpc>
                      </a:pPr>
                      <a:r>
                        <a:rPr lang="zh-CN" altLang="en-US" sz="1400" b="0" i="0" dirty="0" smtClean="0">
                          <a:latin typeface="微软雅黑" panose="020B0503020204020204" pitchFamily="34" charset="-122"/>
                          <a:ea typeface="微软雅黑" panose="020B0503020204020204" pitchFamily="34" charset="-122"/>
                        </a:rPr>
                        <a:t>  </a:t>
                      </a:r>
                      <a:r>
                        <a:rPr lang="zh-CN" altLang="en-US" sz="1400" b="0" i="0" dirty="0" smtClean="0">
                          <a:solidFill>
                            <a:srgbClr val="FF0000"/>
                          </a:solidFill>
                          <a:latin typeface="微软雅黑" panose="020B0503020204020204" pitchFamily="34" charset="-122"/>
                          <a:ea typeface="微软雅黑" panose="020B0503020204020204" pitchFamily="34" charset="-122"/>
                        </a:rPr>
                        <a:t>（</a:t>
                      </a:r>
                      <a:r>
                        <a:rPr lang="en-US" altLang="zh-CN" sz="1400" b="0" i="0" dirty="0" smtClean="0">
                          <a:solidFill>
                            <a:srgbClr val="FF0000"/>
                          </a:solidFill>
                          <a:latin typeface="微软雅黑" panose="020B0503020204020204" pitchFamily="34" charset="-122"/>
                          <a:ea typeface="微软雅黑" panose="020B0503020204020204" pitchFamily="34" charset="-122"/>
                        </a:rPr>
                        <a:t>2</a:t>
                      </a:r>
                      <a:r>
                        <a:rPr lang="zh-CN" altLang="en-US" sz="1400" b="0" i="0" dirty="0" smtClean="0">
                          <a:solidFill>
                            <a:srgbClr val="FF0000"/>
                          </a:solidFill>
                          <a:latin typeface="微软雅黑" panose="020B0503020204020204" pitchFamily="34" charset="-122"/>
                          <a:ea typeface="微软雅黑" panose="020B0503020204020204" pitchFamily="34" charset="-122"/>
                        </a:rPr>
                        <a:t>）已对常见船舶碰撞危险识别方法以及船舶碰撞危险度计算模型进行梳理，对风级、海浪、碍航物等对航行有重要影响的因素进行定量化分析</a:t>
                      </a:r>
                      <a:endParaRPr lang="en-US" altLang="zh-CN" sz="1400" b="0" i="0" dirty="0" smtClean="0">
                        <a:solidFill>
                          <a:srgbClr val="FF0000"/>
                        </a:solidFill>
                        <a:latin typeface="微软雅黑" panose="020B0503020204020204" pitchFamily="34" charset="-122"/>
                        <a:ea typeface="微软雅黑" panose="020B0503020204020204" pitchFamily="34" charset="-122"/>
                      </a:endParaRPr>
                    </a:p>
                    <a:p>
                      <a:pPr algn="l">
                        <a:lnSpc>
                          <a:spcPct val="125000"/>
                        </a:lnSpc>
                      </a:pPr>
                      <a:r>
                        <a:rPr lang="zh-CN" altLang="en-US" sz="1400" b="0" i="0" dirty="0" smtClean="0">
                          <a:latin typeface="微软雅黑" panose="020B0503020204020204" pitchFamily="34" charset="-122"/>
                          <a:ea typeface="微软雅黑" panose="020B0503020204020204" pitchFamily="34" charset="-122"/>
                        </a:rPr>
                        <a:t>  </a:t>
                      </a:r>
                      <a:r>
                        <a:rPr lang="zh-CN" altLang="en-US" sz="1400" b="0" i="0" dirty="0" smtClean="0">
                          <a:solidFill>
                            <a:srgbClr val="7030A0"/>
                          </a:solidFill>
                          <a:latin typeface="微软雅黑" panose="020B0503020204020204" pitchFamily="34" charset="-122"/>
                          <a:ea typeface="微软雅黑" panose="020B0503020204020204" pitchFamily="34" charset="-122"/>
                        </a:rPr>
                        <a:t>（</a:t>
                      </a:r>
                      <a:r>
                        <a:rPr lang="en-US" altLang="zh-CN" sz="1400" b="0" i="0" dirty="0" smtClean="0">
                          <a:solidFill>
                            <a:srgbClr val="7030A0"/>
                          </a:solidFill>
                          <a:latin typeface="微软雅黑" panose="020B0503020204020204" pitchFamily="34" charset="-122"/>
                          <a:ea typeface="微软雅黑" panose="020B0503020204020204" pitchFamily="34" charset="-122"/>
                        </a:rPr>
                        <a:t>3</a:t>
                      </a:r>
                      <a:r>
                        <a:rPr lang="zh-CN" altLang="en-US" sz="1400" b="0" i="0" dirty="0" smtClean="0">
                          <a:solidFill>
                            <a:srgbClr val="7030A0"/>
                          </a:solidFill>
                          <a:latin typeface="微软雅黑" panose="020B0503020204020204" pitchFamily="34" charset="-122"/>
                          <a:ea typeface="微软雅黑" panose="020B0503020204020204" pitchFamily="34" charset="-122"/>
                        </a:rPr>
                        <a:t>）基于</a:t>
                      </a:r>
                      <a:r>
                        <a:rPr lang="en-US" altLang="zh-CN" sz="1400" b="0" i="0" dirty="0" smtClean="0">
                          <a:solidFill>
                            <a:srgbClr val="7030A0"/>
                          </a:solidFill>
                          <a:latin typeface="微软雅黑" panose="020B0503020204020204" pitchFamily="34" charset="-122"/>
                          <a:ea typeface="微软雅黑" panose="020B0503020204020204" pitchFamily="34" charset="-122"/>
                        </a:rPr>
                        <a:t>ArcGIS</a:t>
                      </a:r>
                      <a:r>
                        <a:rPr lang="zh-CN" altLang="en-US" sz="1400" b="0" i="0" dirty="0" smtClean="0">
                          <a:solidFill>
                            <a:srgbClr val="7030A0"/>
                          </a:solidFill>
                          <a:latin typeface="微软雅黑" panose="020B0503020204020204" pitchFamily="34" charset="-122"/>
                          <a:ea typeface="微软雅黑" panose="020B0503020204020204" pitchFamily="34" charset="-122"/>
                        </a:rPr>
                        <a:t>开展船舶航行路线智能辅助系统开发研究，已实现以上栅格化船舶航行影响区域的叠加合成，并</a:t>
                      </a:r>
                      <a:r>
                        <a:rPr lang="zh-CN" altLang="en-US" sz="1400" b="0" i="0" dirty="0" smtClean="0">
                          <a:solidFill>
                            <a:srgbClr val="7030A0"/>
                          </a:solidFill>
                          <a:latin typeface="微软雅黑" panose="020B0503020204020204" pitchFamily="34" charset="-122"/>
                          <a:ea typeface="微软雅黑" panose="020B0503020204020204" pitchFamily="34" charset="-122"/>
                        </a:rPr>
                        <a:t>根据叠加结果</a:t>
                      </a:r>
                      <a:r>
                        <a:rPr lang="zh-CN" altLang="en-US" sz="1400" b="0" i="0" dirty="0" smtClean="0">
                          <a:solidFill>
                            <a:srgbClr val="7030A0"/>
                          </a:solidFill>
                          <a:latin typeface="微软雅黑" panose="020B0503020204020204" pitchFamily="34" charset="-122"/>
                          <a:ea typeface="微软雅黑" panose="020B0503020204020204" pitchFamily="34" charset="-122"/>
                        </a:rPr>
                        <a:t>实现局部航线优化</a:t>
                      </a:r>
                      <a:endParaRPr lang="zh-CN" altLang="en-US" sz="1400" b="0" i="0" dirty="0">
                        <a:solidFill>
                          <a:srgbClr val="7030A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216720126"/>
                  </a:ext>
                </a:extLst>
              </a:tr>
              <a:tr h="940933">
                <a:tc>
                  <a:txBody>
                    <a:bodyPr/>
                    <a:lstStyle/>
                    <a:p>
                      <a:pPr algn="ctr">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rPr>
                        <a:t>2019.06</a:t>
                      </a:r>
                      <a:r>
                        <a:rPr lang="zh-CN" sz="1600" b="1" kern="100" dirty="0" smtClean="0">
                          <a:solidFill>
                            <a:srgbClr val="FF0000"/>
                          </a:solidFill>
                          <a:effectLst/>
                          <a:latin typeface="Times New Roman" panose="02020603050405020304" pitchFamily="18" charset="0"/>
                          <a:ea typeface="宋体" panose="02010600030101010101" pitchFamily="2" charset="-122"/>
                        </a:rPr>
                        <a:t>—</a:t>
                      </a:r>
                      <a:endParaRPr lang="en-US" altLang="zh-CN" sz="1600" b="1" kern="100" dirty="0" smtClean="0">
                        <a:solidFill>
                          <a:srgbClr val="FF0000"/>
                        </a:solidFill>
                        <a:effectLst/>
                        <a:latin typeface="Times New Roman" panose="02020603050405020304" pitchFamily="18" charset="0"/>
                        <a:ea typeface="宋体" panose="02010600030101010101" pitchFamily="2" charset="-122"/>
                      </a:endParaRPr>
                    </a:p>
                    <a:p>
                      <a:pPr algn="ctr">
                        <a:spcAft>
                          <a:spcPts val="0"/>
                        </a:spcAft>
                      </a:pPr>
                      <a:r>
                        <a:rPr lang="en-US" sz="1600" b="1" kern="100" dirty="0" smtClean="0">
                          <a:solidFill>
                            <a:srgbClr val="FF0000"/>
                          </a:solidFill>
                          <a:effectLst/>
                          <a:latin typeface="Times New Roman" panose="02020603050405020304" pitchFamily="18" charset="0"/>
                          <a:ea typeface="宋体" panose="02010600030101010101" pitchFamily="2" charset="-122"/>
                        </a:rPr>
                        <a:t>2019.10</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b="1" kern="100" dirty="0">
                          <a:solidFill>
                            <a:srgbClr val="FF0000"/>
                          </a:solidFill>
                          <a:effectLst/>
                          <a:latin typeface="Times New Roman" panose="02020603050405020304" pitchFamily="18" charset="0"/>
                          <a:ea typeface="宋体" panose="02010600030101010101" pitchFamily="2" charset="-122"/>
                        </a:rPr>
                        <a:t>文献资料分析，确定研究重点内容，学习相关度比较高的文献，完成资料汇总，提交开题报告</a:t>
                      </a:r>
                      <a:endParaRPr lang="zh-CN" sz="11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r>
              <a:tr h="940933">
                <a:tc>
                  <a:txBody>
                    <a:bodyPr/>
                    <a:lstStyle/>
                    <a:p>
                      <a:pPr algn="ctr">
                        <a:spcAft>
                          <a:spcPts val="0"/>
                        </a:spcAft>
                      </a:pPr>
                      <a:r>
                        <a:rPr lang="en-US" sz="1600" b="1" kern="100" dirty="0">
                          <a:solidFill>
                            <a:srgbClr val="FF0000"/>
                          </a:solidFill>
                          <a:effectLst/>
                          <a:latin typeface="Times New Roman" panose="02020603050405020304" pitchFamily="18" charset="0"/>
                          <a:ea typeface="宋体" panose="02010600030101010101" pitchFamily="2" charset="-122"/>
                        </a:rPr>
                        <a:t>2019.11</a:t>
                      </a:r>
                      <a:r>
                        <a:rPr lang="zh-CN" sz="1600" b="1" kern="100" dirty="0" smtClean="0">
                          <a:solidFill>
                            <a:srgbClr val="FF0000"/>
                          </a:solidFill>
                          <a:effectLst/>
                          <a:latin typeface="Times New Roman" panose="02020603050405020304" pitchFamily="18" charset="0"/>
                          <a:ea typeface="宋体" panose="02010600030101010101" pitchFamily="2" charset="-122"/>
                        </a:rPr>
                        <a:t>—</a:t>
                      </a:r>
                      <a:endParaRPr lang="en-US" altLang="zh-CN" sz="1600" b="1" kern="100" dirty="0" smtClean="0">
                        <a:solidFill>
                          <a:srgbClr val="FF0000"/>
                        </a:solidFill>
                        <a:effectLst/>
                        <a:latin typeface="Times New Roman" panose="02020603050405020304" pitchFamily="18" charset="0"/>
                        <a:ea typeface="宋体" panose="02010600030101010101" pitchFamily="2" charset="-122"/>
                      </a:endParaRPr>
                    </a:p>
                    <a:p>
                      <a:pPr algn="ctr">
                        <a:spcAft>
                          <a:spcPts val="0"/>
                        </a:spcAft>
                      </a:pPr>
                      <a:r>
                        <a:rPr lang="en-US" sz="1600" b="1" kern="100" dirty="0" smtClean="0">
                          <a:solidFill>
                            <a:srgbClr val="FF0000"/>
                          </a:solidFill>
                          <a:effectLst/>
                          <a:latin typeface="Times New Roman" panose="02020603050405020304" pitchFamily="18" charset="0"/>
                          <a:ea typeface="宋体" panose="02010600030101010101" pitchFamily="2" charset="-122"/>
                        </a:rPr>
                        <a:t>2020.09</a:t>
                      </a:r>
                      <a:endParaRPr lang="zh-CN" sz="12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b="1" kern="100" dirty="0">
                          <a:solidFill>
                            <a:srgbClr val="FF0000"/>
                          </a:solidFill>
                          <a:effectLst/>
                          <a:latin typeface="Times New Roman" panose="02020603050405020304" pitchFamily="18" charset="0"/>
                          <a:ea typeface="宋体" panose="02010600030101010101" pitchFamily="2" charset="-122"/>
                        </a:rPr>
                        <a:t>编写程序，建立数学模型，进行实验模拟，收集实验数据，解决实验中遇到的问题。</a:t>
                      </a:r>
                      <a:endParaRPr lang="zh-CN" sz="11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r>
              <a:tr h="940933">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2020.10</a:t>
                      </a:r>
                      <a:r>
                        <a:rPr lang="zh-CN" sz="1600" i="1" kern="100" dirty="0" smtClean="0">
                          <a:effectLst/>
                          <a:latin typeface="Times New Roman" panose="02020603050405020304" pitchFamily="18" charset="0"/>
                          <a:ea typeface="宋体" panose="02010600030101010101" pitchFamily="2" charset="-122"/>
                        </a:rPr>
                        <a:t>—</a:t>
                      </a:r>
                      <a:endParaRPr lang="en-US" altLang="zh-CN" sz="1600" i="1" kern="100" dirty="0" smtClean="0">
                        <a:effectLst/>
                        <a:latin typeface="Times New Roman" panose="02020603050405020304" pitchFamily="18" charset="0"/>
                        <a:ea typeface="宋体" panose="02010600030101010101" pitchFamily="2" charset="-122"/>
                      </a:endParaRPr>
                    </a:p>
                    <a:p>
                      <a:pPr algn="ctr">
                        <a:spcAft>
                          <a:spcPts val="0"/>
                        </a:spcAft>
                      </a:pPr>
                      <a:r>
                        <a:rPr lang="en-US" sz="1600" i="1" kern="100" dirty="0" smtClean="0">
                          <a:effectLst/>
                          <a:latin typeface="Times New Roman" panose="02020603050405020304" pitchFamily="18" charset="0"/>
                          <a:ea typeface="宋体" panose="02010600030101010101" pitchFamily="2" charset="-122"/>
                        </a:rPr>
                        <a:t>2020.06</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i="1" kern="100" dirty="0">
                          <a:effectLst/>
                          <a:latin typeface="Times New Roman" panose="02020603050405020304" pitchFamily="18" charset="0"/>
                          <a:ea typeface="宋体" panose="02010600030101010101" pitchFamily="2" charset="-122"/>
                        </a:rPr>
                        <a:t>继续优化</a:t>
                      </a:r>
                      <a:r>
                        <a:rPr lang="zh-CN" sz="1400" i="1" kern="100" dirty="0" smtClean="0">
                          <a:effectLst/>
                          <a:latin typeface="Times New Roman" panose="02020603050405020304" pitchFamily="18" charset="0"/>
                          <a:ea typeface="宋体" panose="02010600030101010101" pitchFamily="2" charset="-122"/>
                        </a:rPr>
                        <a:t>模型</a:t>
                      </a:r>
                      <a:r>
                        <a:rPr lang="zh-CN" altLang="en-US" sz="1400" i="1" kern="100" dirty="0" smtClean="0">
                          <a:effectLst/>
                          <a:latin typeface="Times New Roman" panose="02020603050405020304" pitchFamily="18" charset="0"/>
                          <a:ea typeface="宋体" panose="02010600030101010101" pitchFamily="2" charset="-122"/>
                        </a:rPr>
                        <a:t>和程序</a:t>
                      </a:r>
                      <a:r>
                        <a:rPr lang="zh-CN" sz="1400" i="1" kern="100" dirty="0" smtClean="0">
                          <a:effectLst/>
                          <a:latin typeface="Times New Roman" panose="02020603050405020304" pitchFamily="18" charset="0"/>
                          <a:ea typeface="宋体" panose="02010600030101010101" pitchFamily="2" charset="-122"/>
                        </a:rPr>
                        <a:t>，</a:t>
                      </a:r>
                      <a:r>
                        <a:rPr lang="zh-CN" sz="1400" i="1" kern="100" dirty="0">
                          <a:effectLst/>
                          <a:latin typeface="Times New Roman" panose="02020603050405020304" pitchFamily="18" charset="0"/>
                          <a:ea typeface="宋体" panose="02010600030101010101" pitchFamily="2" charset="-122"/>
                        </a:rPr>
                        <a:t>对文章总体进行撰写和优化，完成最终论文撰写工作。</a:t>
                      </a:r>
                      <a:endParaRPr lang="zh-CN" sz="1100" kern="100" dirty="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r>
            </a:tbl>
          </a:graphicData>
        </a:graphic>
      </p:graphicFrame>
    </p:spTree>
    <p:extLst>
      <p:ext uri="{BB962C8B-B14F-4D97-AF65-F5344CB8AC3E}">
        <p14:creationId xmlns:p14="http://schemas.microsoft.com/office/powerpoint/2010/main" val="2941310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E7764-8823-4E11-B302-DC1AA66ED14C}"/>
              </a:ext>
            </a:extLst>
          </p:cNvPr>
          <p:cNvSpPr>
            <a:spLocks noGrp="1"/>
          </p:cNvSpPr>
          <p:nvPr>
            <p:ph type="title"/>
          </p:nvPr>
        </p:nvSpPr>
        <p:spPr>
          <a:xfrm>
            <a:off x="457200" y="238125"/>
            <a:ext cx="6477000"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二、研究工作进展</a:t>
            </a:r>
          </a:p>
        </p:txBody>
      </p:sp>
      <p:sp>
        <p:nvSpPr>
          <p:cNvPr id="3" name="圆角矩形 2"/>
          <p:cNvSpPr/>
          <p:nvPr/>
        </p:nvSpPr>
        <p:spPr>
          <a:xfrm>
            <a:off x="179512" y="1196752"/>
            <a:ext cx="324036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船舶会遇危险分析方法</a:t>
            </a:r>
            <a:endParaRPr lang="zh-CN" altLang="en-US" dirty="0"/>
          </a:p>
        </p:txBody>
      </p:sp>
      <p:grpSp>
        <p:nvGrpSpPr>
          <p:cNvPr id="15" name="组合 14"/>
          <p:cNvGrpSpPr/>
          <p:nvPr/>
        </p:nvGrpSpPr>
        <p:grpSpPr>
          <a:xfrm>
            <a:off x="846354" y="1954048"/>
            <a:ext cx="1552028" cy="1825242"/>
            <a:chOff x="934824" y="1954048"/>
            <a:chExt cx="1552028" cy="1825242"/>
          </a:xfrm>
        </p:grpSpPr>
        <p:pic>
          <p:nvPicPr>
            <p:cNvPr id="24" name="图片 23"/>
            <p:cNvPicPr>
              <a:picLocks/>
            </p:cNvPicPr>
            <p:nvPr/>
          </p:nvPicPr>
          <p:blipFill>
            <a:blip r:embed="rId3"/>
            <a:stretch>
              <a:fillRect/>
            </a:stretch>
          </p:blipFill>
          <p:spPr>
            <a:xfrm>
              <a:off x="990838" y="1954048"/>
              <a:ext cx="1440000" cy="1440000"/>
            </a:xfrm>
            <a:prstGeom prst="rect">
              <a:avLst/>
            </a:prstGeom>
          </p:spPr>
        </p:pic>
        <p:sp>
          <p:nvSpPr>
            <p:cNvPr id="25" name="文本框 24"/>
            <p:cNvSpPr txBox="1"/>
            <p:nvPr/>
          </p:nvSpPr>
          <p:spPr>
            <a:xfrm>
              <a:off x="934824" y="3471513"/>
              <a:ext cx="1552028"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sz="1400" dirty="0" smtClean="0">
                  <a:solidFill>
                    <a:schemeClr val="bg1"/>
                  </a:solidFill>
                </a:rPr>
                <a:t>AIS</a:t>
              </a:r>
              <a:r>
                <a:rPr lang="zh-CN" altLang="en-US" sz="1400" dirty="0" smtClean="0">
                  <a:solidFill>
                    <a:schemeClr val="bg1"/>
                  </a:solidFill>
                </a:rPr>
                <a:t>模拟点位表达</a:t>
              </a:r>
              <a:endParaRPr lang="zh-CN" altLang="en-US" sz="1400" dirty="0">
                <a:solidFill>
                  <a:schemeClr val="bg1"/>
                </a:solidFill>
              </a:endParaRPr>
            </a:p>
          </p:txBody>
        </p:sp>
      </p:grpSp>
      <p:grpSp>
        <p:nvGrpSpPr>
          <p:cNvPr id="13" name="组合 12"/>
          <p:cNvGrpSpPr/>
          <p:nvPr/>
        </p:nvGrpSpPr>
        <p:grpSpPr>
          <a:xfrm>
            <a:off x="5874008" y="1954048"/>
            <a:ext cx="2539478" cy="1823167"/>
            <a:chOff x="5892962" y="1957279"/>
            <a:chExt cx="2539478" cy="1823167"/>
          </a:xfrm>
        </p:grpSpPr>
        <p:pic>
          <p:nvPicPr>
            <p:cNvPr id="4" name="图片 3"/>
            <p:cNvPicPr>
              <a:picLocks noChangeAspect="1"/>
            </p:cNvPicPr>
            <p:nvPr/>
          </p:nvPicPr>
          <p:blipFill>
            <a:blip r:embed="rId4"/>
            <a:stretch>
              <a:fillRect/>
            </a:stretch>
          </p:blipFill>
          <p:spPr>
            <a:xfrm>
              <a:off x="6604262" y="1957279"/>
              <a:ext cx="1116878" cy="1440000"/>
            </a:xfrm>
            <a:prstGeom prst="rect">
              <a:avLst/>
            </a:prstGeom>
          </p:spPr>
        </p:pic>
        <p:sp>
          <p:nvSpPr>
            <p:cNvPr id="5" name="文本框 4"/>
            <p:cNvSpPr txBox="1"/>
            <p:nvPr/>
          </p:nvSpPr>
          <p:spPr>
            <a:xfrm>
              <a:off x="5892962" y="3472669"/>
              <a:ext cx="2539478"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基于</a:t>
              </a:r>
              <a:r>
                <a:rPr lang="en-US" altLang="zh-CN" sz="1400" dirty="0" smtClean="0">
                  <a:solidFill>
                    <a:schemeClr val="bg1"/>
                  </a:solidFill>
                </a:rPr>
                <a:t>DDV</a:t>
              </a:r>
              <a:r>
                <a:rPr lang="zh-CN" altLang="en-US" sz="1400" dirty="0" smtClean="0">
                  <a:solidFill>
                    <a:schemeClr val="bg1"/>
                  </a:solidFill>
                </a:rPr>
                <a:t>的会遇危险船舶显示</a:t>
              </a:r>
              <a:endParaRPr lang="zh-CN" altLang="en-US" sz="1400" dirty="0">
                <a:solidFill>
                  <a:schemeClr val="bg1"/>
                </a:solidFill>
              </a:endParaRPr>
            </a:p>
          </p:txBody>
        </p:sp>
      </p:grpSp>
      <p:grpSp>
        <p:nvGrpSpPr>
          <p:cNvPr id="52" name="组合 51"/>
          <p:cNvGrpSpPr/>
          <p:nvPr/>
        </p:nvGrpSpPr>
        <p:grpSpPr>
          <a:xfrm>
            <a:off x="5942773" y="4403745"/>
            <a:ext cx="2518638" cy="1811519"/>
            <a:chOff x="5901371" y="4170612"/>
            <a:chExt cx="2518638" cy="1811519"/>
          </a:xfrm>
        </p:grpSpPr>
        <p:pic>
          <p:nvPicPr>
            <p:cNvPr id="8" name="图片 7"/>
            <p:cNvPicPr>
              <a:picLocks noChangeAspect="1"/>
            </p:cNvPicPr>
            <p:nvPr/>
          </p:nvPicPr>
          <p:blipFill>
            <a:blip r:embed="rId5"/>
            <a:stretch>
              <a:fillRect/>
            </a:stretch>
          </p:blipFill>
          <p:spPr>
            <a:xfrm>
              <a:off x="6602694" y="4170612"/>
              <a:ext cx="1118446" cy="1440000"/>
            </a:xfrm>
            <a:prstGeom prst="rect">
              <a:avLst/>
            </a:prstGeom>
          </p:spPr>
        </p:pic>
        <p:sp>
          <p:nvSpPr>
            <p:cNvPr id="9" name="文本框 8"/>
            <p:cNvSpPr txBox="1"/>
            <p:nvPr/>
          </p:nvSpPr>
          <p:spPr>
            <a:xfrm>
              <a:off x="5901371" y="5674354"/>
              <a:ext cx="2518638"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基于</a:t>
              </a:r>
              <a:r>
                <a:rPr lang="en-US" altLang="zh-CN" sz="1400" dirty="0" smtClean="0">
                  <a:solidFill>
                    <a:schemeClr val="bg1"/>
                  </a:solidFill>
                </a:rPr>
                <a:t>TDV</a:t>
              </a:r>
              <a:r>
                <a:rPr lang="zh-CN" altLang="en-US" sz="1400" dirty="0" smtClean="0">
                  <a:solidFill>
                    <a:schemeClr val="bg1"/>
                  </a:solidFill>
                </a:rPr>
                <a:t>的会遇危险海域显示</a:t>
              </a:r>
              <a:endParaRPr lang="zh-CN" altLang="en-US" sz="1400" dirty="0">
                <a:solidFill>
                  <a:schemeClr val="bg1"/>
                </a:solidFill>
              </a:endParaRPr>
            </a:p>
          </p:txBody>
        </p:sp>
      </p:grpSp>
      <p:grpSp>
        <p:nvGrpSpPr>
          <p:cNvPr id="53" name="组合 52"/>
          <p:cNvGrpSpPr/>
          <p:nvPr/>
        </p:nvGrpSpPr>
        <p:grpSpPr>
          <a:xfrm>
            <a:off x="3705839" y="4383942"/>
            <a:ext cx="1620957" cy="1831322"/>
            <a:chOff x="811890" y="4170612"/>
            <a:chExt cx="1620957" cy="1831322"/>
          </a:xfrm>
        </p:grpSpPr>
        <p:pic>
          <p:nvPicPr>
            <p:cNvPr id="10" name="图片 9"/>
            <p:cNvPicPr>
              <a:picLocks/>
            </p:cNvPicPr>
            <p:nvPr/>
          </p:nvPicPr>
          <p:blipFill>
            <a:blip r:embed="rId6"/>
            <a:stretch>
              <a:fillRect/>
            </a:stretch>
          </p:blipFill>
          <p:spPr>
            <a:xfrm>
              <a:off x="902369" y="4170612"/>
              <a:ext cx="1440000" cy="1440000"/>
            </a:xfrm>
            <a:prstGeom prst="rect">
              <a:avLst/>
            </a:prstGeom>
          </p:spPr>
        </p:pic>
        <p:sp>
          <p:nvSpPr>
            <p:cNvPr id="14" name="文本框 13"/>
            <p:cNvSpPr txBox="1"/>
            <p:nvPr/>
          </p:nvSpPr>
          <p:spPr>
            <a:xfrm>
              <a:off x="811890" y="5694157"/>
              <a:ext cx="162095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插值关键点位构建</a:t>
              </a:r>
              <a:endParaRPr lang="zh-CN" altLang="en-US" sz="1400" dirty="0">
                <a:solidFill>
                  <a:schemeClr val="bg1"/>
                </a:solidFill>
              </a:endParaRPr>
            </a:p>
          </p:txBody>
        </p:sp>
      </p:grpSp>
      <p:grpSp>
        <p:nvGrpSpPr>
          <p:cNvPr id="51" name="组合 50"/>
          <p:cNvGrpSpPr/>
          <p:nvPr/>
        </p:nvGrpSpPr>
        <p:grpSpPr>
          <a:xfrm>
            <a:off x="902368" y="4383942"/>
            <a:ext cx="1440000" cy="1831322"/>
            <a:chOff x="3779154" y="4170612"/>
            <a:chExt cx="1440000" cy="1831322"/>
          </a:xfrm>
        </p:grpSpPr>
        <p:pic>
          <p:nvPicPr>
            <p:cNvPr id="11" name="图片 10"/>
            <p:cNvPicPr>
              <a:picLocks/>
            </p:cNvPicPr>
            <p:nvPr/>
          </p:nvPicPr>
          <p:blipFill>
            <a:blip r:embed="rId7"/>
            <a:stretch>
              <a:fillRect/>
            </a:stretch>
          </p:blipFill>
          <p:spPr>
            <a:xfrm>
              <a:off x="3779154" y="4170612"/>
              <a:ext cx="1440000" cy="1440000"/>
            </a:xfrm>
            <a:prstGeom prst="rect">
              <a:avLst/>
            </a:prstGeom>
          </p:spPr>
        </p:pic>
        <p:sp>
          <p:nvSpPr>
            <p:cNvPr id="16" name="文本框 15"/>
            <p:cNvSpPr txBox="1"/>
            <p:nvPr/>
          </p:nvSpPr>
          <p:spPr>
            <a:xfrm>
              <a:off x="3876051" y="5694157"/>
              <a:ext cx="1261884"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插值结果展示</a:t>
              </a:r>
              <a:endParaRPr lang="zh-CN" altLang="en-US" sz="1400" dirty="0">
                <a:solidFill>
                  <a:schemeClr val="bg1"/>
                </a:solidFill>
              </a:endParaRPr>
            </a:p>
          </p:txBody>
        </p:sp>
      </p:grpSp>
      <p:grpSp>
        <p:nvGrpSpPr>
          <p:cNvPr id="12" name="组合 11"/>
          <p:cNvGrpSpPr/>
          <p:nvPr/>
        </p:nvGrpSpPr>
        <p:grpSpPr>
          <a:xfrm>
            <a:off x="3669891" y="1947560"/>
            <a:ext cx="1620957" cy="1828498"/>
            <a:chOff x="3707354" y="1954048"/>
            <a:chExt cx="1620957" cy="1828498"/>
          </a:xfrm>
        </p:grpSpPr>
        <p:grpSp>
          <p:nvGrpSpPr>
            <p:cNvPr id="34" name="组合 33"/>
            <p:cNvGrpSpPr/>
            <p:nvPr/>
          </p:nvGrpSpPr>
          <p:grpSpPr>
            <a:xfrm>
              <a:off x="3779154" y="1954048"/>
              <a:ext cx="1440000" cy="1440000"/>
              <a:chOff x="1979712" y="1556792"/>
              <a:chExt cx="3216647" cy="3816424"/>
            </a:xfrm>
            <a:solidFill>
              <a:srgbClr val="CCEDFF"/>
            </a:solidFill>
          </p:grpSpPr>
          <p:sp>
            <p:nvSpPr>
              <p:cNvPr id="35" name="矩形 34"/>
              <p:cNvSpPr/>
              <p:nvPr/>
            </p:nvSpPr>
            <p:spPr>
              <a:xfrm>
                <a:off x="1979712" y="1556792"/>
                <a:ext cx="3216647" cy="38164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979712" y="1556792"/>
                <a:ext cx="3216647" cy="3816424"/>
                <a:chOff x="2123728" y="1772816"/>
                <a:chExt cx="3216647" cy="3816424"/>
              </a:xfrm>
              <a:grpFill/>
            </p:grpSpPr>
            <p:sp>
              <p:nvSpPr>
                <p:cNvPr id="37" name="椭圆 36"/>
                <p:cNvSpPr/>
                <p:nvPr/>
              </p:nvSpPr>
              <p:spPr>
                <a:xfrm rot="5400000">
                  <a:off x="2483768" y="2996952"/>
                  <a:ext cx="2592288" cy="1296144"/>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8" name="直接箭头连接符 37"/>
                <p:cNvCxnSpPr/>
                <p:nvPr/>
              </p:nvCxnSpPr>
              <p:spPr>
                <a:xfrm>
                  <a:off x="2123728" y="4005064"/>
                  <a:ext cx="3216647" cy="0"/>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3773810" y="1772816"/>
                  <a:ext cx="0" cy="381642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a:off x="3697856" y="3933056"/>
                  <a:ext cx="156220" cy="144016"/>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3749562" y="3622164"/>
                  <a:ext cx="45720" cy="4572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42" name="直接连接符 41"/>
                <p:cNvCxnSpPr>
                  <a:stCxn id="37" idx="4"/>
                  <a:endCxn id="37" idx="0"/>
                </p:cNvCxnSpPr>
                <p:nvPr/>
              </p:nvCxnSpPr>
              <p:spPr>
                <a:xfrm>
                  <a:off x="3131840" y="3645024"/>
                  <a:ext cx="1296144" cy="0"/>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43" name="右大括号 42"/>
                <p:cNvSpPr/>
                <p:nvPr/>
              </p:nvSpPr>
              <p:spPr>
                <a:xfrm>
                  <a:off x="3795282" y="2348880"/>
                  <a:ext cx="128646" cy="1273284"/>
                </a:xfrm>
                <a:prstGeom prst="rightBrace">
                  <a:avLst/>
                </a:prstGeom>
                <a:grp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bg1"/>
                    </a:solidFill>
                  </a:endParaRPr>
                </a:p>
              </p:txBody>
            </p:sp>
            <p:sp>
              <p:nvSpPr>
                <p:cNvPr id="44" name="右大括号 43"/>
                <p:cNvSpPr/>
                <p:nvPr/>
              </p:nvSpPr>
              <p:spPr>
                <a:xfrm>
                  <a:off x="3806913" y="3655065"/>
                  <a:ext cx="117015" cy="349999"/>
                </a:xfrm>
                <a:prstGeom prst="rightBrace">
                  <a:avLst/>
                </a:prstGeom>
                <a:grp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右大括号 44"/>
                <p:cNvSpPr/>
                <p:nvPr/>
              </p:nvSpPr>
              <p:spPr>
                <a:xfrm rot="5400000">
                  <a:off x="3383600" y="3389281"/>
                  <a:ext cx="122835" cy="634321"/>
                </a:xfrm>
                <a:prstGeom prst="rightBrace">
                  <a:avLst/>
                </a:prstGeom>
                <a:grp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p:cNvSpPr txBox="1"/>
                    <p:nvPr/>
                  </p:nvSpPr>
                  <p:spPr>
                    <a:xfrm>
                      <a:off x="3744695" y="3972911"/>
                      <a:ext cx="288033" cy="741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𝑂</m:t>
                            </m:r>
                          </m:oMath>
                        </m:oMathPara>
                      </a14:m>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3744695" y="3972911"/>
                      <a:ext cx="288033" cy="741463"/>
                    </a:xfrm>
                    <a:prstGeom prst="rect">
                      <a:avLst/>
                    </a:prstGeom>
                    <a:blipFill rotWithShape="0">
                      <a:blip r:embed="rId8"/>
                      <a:stretch>
                        <a:fillRect r="-904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3473643" y="3328990"/>
                      <a:ext cx="288033" cy="741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𝐴</m:t>
                            </m:r>
                          </m:oMath>
                        </m:oMathPara>
                      </a14:m>
                      <a:endParaRPr lang="zh-CN" altLang="en-US" sz="1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3473643" y="3328990"/>
                      <a:ext cx="288033" cy="741463"/>
                    </a:xfrm>
                    <a:prstGeom prst="rect">
                      <a:avLst/>
                    </a:prstGeom>
                    <a:blipFill rotWithShape="0">
                      <a:blip r:embed="rId9"/>
                      <a:stretch>
                        <a:fillRect r="-8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2882891" y="3460731"/>
                      <a:ext cx="288033" cy="741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𝐶</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2882891" y="3460731"/>
                      <a:ext cx="288033" cy="741463"/>
                    </a:xfrm>
                    <a:prstGeom prst="rect">
                      <a:avLst/>
                    </a:prstGeom>
                    <a:blipFill rotWithShape="0">
                      <a:blip r:embed="rId10"/>
                      <a:stretch>
                        <a:fillRect r="-76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3710060" y="1947039"/>
                      <a:ext cx="288033" cy="7414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bg1"/>
                                </a:solidFill>
                                <a:latin typeface="Cambria Math" panose="02040503050406030204" pitchFamily="18" charset="0"/>
                              </a:rPr>
                              <m:t>𝐵</m:t>
                            </m:r>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3710060" y="1947039"/>
                      <a:ext cx="288033" cy="741463"/>
                    </a:xfrm>
                    <a:prstGeom prst="rect">
                      <a:avLst/>
                    </a:prstGeom>
                    <a:blipFill rotWithShape="0">
                      <a:blip r:embed="rId11"/>
                      <a:stretch>
                        <a:fillRect r="-90476"/>
                      </a:stretch>
                    </a:blipFill>
                  </p:spPr>
                  <p:txBody>
                    <a:bodyPr/>
                    <a:lstStyle/>
                    <a:p>
                      <a:r>
                        <a:rPr lang="zh-CN" altLang="en-US">
                          <a:noFill/>
                        </a:rPr>
                        <a:t> </a:t>
                      </a:r>
                    </a:p>
                  </p:txBody>
                </p:sp>
              </mc:Fallback>
            </mc:AlternateContent>
          </p:grpSp>
        </p:grpSp>
        <p:sp>
          <p:nvSpPr>
            <p:cNvPr id="50" name="文本框 49"/>
            <p:cNvSpPr txBox="1"/>
            <p:nvPr/>
          </p:nvSpPr>
          <p:spPr>
            <a:xfrm>
              <a:off x="3707354" y="3474769"/>
              <a:ext cx="162095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船舶领域构建方法</a:t>
              </a:r>
              <a:endParaRPr lang="zh-CN" altLang="en-US" sz="1400" dirty="0">
                <a:solidFill>
                  <a:schemeClr val="bg1"/>
                </a:solidFill>
              </a:endParaRPr>
            </a:p>
          </p:txBody>
        </p:sp>
      </p:grpSp>
      <p:sp>
        <p:nvSpPr>
          <p:cNvPr id="54" name="右箭头 53"/>
          <p:cNvSpPr/>
          <p:nvPr/>
        </p:nvSpPr>
        <p:spPr>
          <a:xfrm>
            <a:off x="2485429" y="2702956"/>
            <a:ext cx="1114115"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54"/>
          <p:cNvSpPr/>
          <p:nvPr/>
        </p:nvSpPr>
        <p:spPr>
          <a:xfrm>
            <a:off x="5326945" y="2702956"/>
            <a:ext cx="1114115"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右箭头 55"/>
          <p:cNvSpPr/>
          <p:nvPr/>
        </p:nvSpPr>
        <p:spPr>
          <a:xfrm flipH="1">
            <a:off x="5326945" y="5061152"/>
            <a:ext cx="1114115"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flipH="1">
            <a:off x="2485429" y="5061152"/>
            <a:ext cx="1114115"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下箭头 57"/>
          <p:cNvSpPr/>
          <p:nvPr/>
        </p:nvSpPr>
        <p:spPr>
          <a:xfrm>
            <a:off x="7088692" y="3842210"/>
            <a:ext cx="226800" cy="522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717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E7764-8823-4E11-B302-DC1AA66ED14C}"/>
              </a:ext>
            </a:extLst>
          </p:cNvPr>
          <p:cNvSpPr>
            <a:spLocks noGrp="1"/>
          </p:cNvSpPr>
          <p:nvPr>
            <p:ph type="title"/>
          </p:nvPr>
        </p:nvSpPr>
        <p:spPr>
          <a:xfrm>
            <a:off x="457200" y="238125"/>
            <a:ext cx="6477000"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二、研究工作进展</a:t>
            </a:r>
          </a:p>
        </p:txBody>
      </p:sp>
      <p:sp>
        <p:nvSpPr>
          <p:cNvPr id="3" name="圆角矩形 2"/>
          <p:cNvSpPr/>
          <p:nvPr/>
        </p:nvSpPr>
        <p:spPr>
          <a:xfrm>
            <a:off x="179512" y="1196752"/>
            <a:ext cx="324036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海洋气象要素分析方法</a:t>
            </a:r>
            <a:endParaRPr lang="zh-CN" altLang="en-US" dirty="0"/>
          </a:p>
        </p:txBody>
      </p:sp>
      <p:grpSp>
        <p:nvGrpSpPr>
          <p:cNvPr id="8" name="组合 7"/>
          <p:cNvGrpSpPr/>
          <p:nvPr/>
        </p:nvGrpSpPr>
        <p:grpSpPr>
          <a:xfrm>
            <a:off x="800880" y="2321995"/>
            <a:ext cx="2736304" cy="952806"/>
            <a:chOff x="323528" y="1988840"/>
            <a:chExt cx="3672408" cy="1384854"/>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988840"/>
              <a:ext cx="651464" cy="706067"/>
            </a:xfrm>
            <a:prstGeom prst="rect">
              <a:avLst/>
            </a:prstGeom>
          </p:spPr>
        </p:pic>
        <p:pic>
          <p:nvPicPr>
            <p:cNvPr id="4" name="图片 3"/>
            <p:cNvPicPr>
              <a:picLocks noChangeAspect="1"/>
            </p:cNvPicPr>
            <p:nvPr/>
          </p:nvPicPr>
          <p:blipFill>
            <a:blip r:embed="rId4"/>
            <a:stretch>
              <a:fillRect/>
            </a:stretch>
          </p:blipFill>
          <p:spPr>
            <a:xfrm>
              <a:off x="323528" y="2697419"/>
              <a:ext cx="647700" cy="676275"/>
            </a:xfrm>
            <a:prstGeom prst="rect">
              <a:avLst/>
            </a:prstGeom>
          </p:spPr>
        </p:pic>
        <p:sp>
          <p:nvSpPr>
            <p:cNvPr id="5" name="矩形 4"/>
            <p:cNvSpPr/>
            <p:nvPr/>
          </p:nvSpPr>
          <p:spPr>
            <a:xfrm>
              <a:off x="1187624" y="2045863"/>
              <a:ext cx="2808312" cy="562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smtClean="0"/>
                <a:t>国家海洋环境预报中心</a:t>
              </a:r>
              <a:endParaRPr lang="en-US" altLang="zh-CN" sz="1200" dirty="0" smtClean="0"/>
            </a:p>
            <a:p>
              <a:pPr algn="ctr"/>
              <a:r>
                <a:rPr lang="zh-CN" altLang="en-US" sz="1200" dirty="0"/>
                <a:t>浪</a:t>
              </a:r>
              <a:r>
                <a:rPr lang="zh-CN" altLang="en-US" sz="1200" dirty="0" smtClean="0"/>
                <a:t>场信息</a:t>
              </a:r>
              <a:endParaRPr lang="zh-CN" altLang="en-US" sz="1200" dirty="0"/>
            </a:p>
          </p:txBody>
        </p:sp>
        <p:sp>
          <p:nvSpPr>
            <p:cNvPr id="9" name="矩形 8"/>
            <p:cNvSpPr/>
            <p:nvPr/>
          </p:nvSpPr>
          <p:spPr>
            <a:xfrm>
              <a:off x="1187624" y="2795758"/>
              <a:ext cx="2808312" cy="562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smtClean="0"/>
                <a:t>中央气象台</a:t>
              </a:r>
              <a:endParaRPr lang="en-US" altLang="zh-CN" sz="1200" dirty="0" smtClean="0"/>
            </a:p>
            <a:p>
              <a:pPr algn="ctr"/>
              <a:r>
                <a:rPr lang="zh-CN" altLang="en-US" sz="1200" dirty="0"/>
                <a:t>风</a:t>
              </a:r>
              <a:r>
                <a:rPr lang="zh-CN" altLang="en-US" sz="1200" dirty="0" smtClean="0"/>
                <a:t>场信息</a:t>
              </a:r>
              <a:endParaRPr lang="zh-CN" altLang="en-US" sz="1200" dirty="0"/>
            </a:p>
          </p:txBody>
        </p:sp>
      </p:grpSp>
      <p:grpSp>
        <p:nvGrpSpPr>
          <p:cNvPr id="33" name="组合 32"/>
          <p:cNvGrpSpPr/>
          <p:nvPr/>
        </p:nvGrpSpPr>
        <p:grpSpPr>
          <a:xfrm>
            <a:off x="6208088" y="4488185"/>
            <a:ext cx="2088232" cy="689123"/>
            <a:chOff x="5651987" y="4334147"/>
            <a:chExt cx="3294542" cy="864096"/>
          </a:xfrm>
        </p:grpSpPr>
        <p:pic>
          <p:nvPicPr>
            <p:cNvPr id="11" name="图片 10"/>
            <p:cNvPicPr>
              <a:picLocks noChangeAspect="1"/>
            </p:cNvPicPr>
            <p:nvPr/>
          </p:nvPicPr>
          <p:blipFill>
            <a:blip r:embed="rId5"/>
            <a:stretch>
              <a:fillRect/>
            </a:stretch>
          </p:blipFill>
          <p:spPr>
            <a:xfrm>
              <a:off x="5651987" y="4334147"/>
              <a:ext cx="1333500" cy="857250"/>
            </a:xfrm>
            <a:prstGeom prst="rect">
              <a:avLst/>
            </a:prstGeom>
          </p:spPr>
        </p:pic>
        <p:sp>
          <p:nvSpPr>
            <p:cNvPr id="12" name="右箭头 11"/>
            <p:cNvSpPr/>
            <p:nvPr/>
          </p:nvSpPr>
          <p:spPr>
            <a:xfrm>
              <a:off x="7074321" y="4694187"/>
              <a:ext cx="720080" cy="216024"/>
            </a:xfrm>
            <a:prstGeom prst="rightArrow">
              <a:avLst/>
            </a:prstGeom>
            <a:effectLst>
              <a:outerShdw blurRad="38100" dist="25400" dir="5400000" rotWithShape="0">
                <a:srgbClr val="000000">
                  <a:alpha val="40000"/>
                </a:srgbClr>
              </a:outerShdw>
              <a:reflection blurRad="6350" stA="50000" endA="300" endPos="55500" dist="101600" dir="5400000" sy="-100000" algn="bl" rotWithShape="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矩形 12"/>
            <p:cNvSpPr/>
            <p:nvPr/>
          </p:nvSpPr>
          <p:spPr>
            <a:xfrm>
              <a:off x="7794401" y="4406155"/>
              <a:ext cx="1152128" cy="2880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t>浪高信息</a:t>
              </a:r>
              <a:endParaRPr lang="zh-CN" altLang="en-US" sz="1050" dirty="0"/>
            </a:p>
          </p:txBody>
        </p:sp>
        <p:sp>
          <p:nvSpPr>
            <p:cNvPr id="14" name="矩形 13"/>
            <p:cNvSpPr/>
            <p:nvPr/>
          </p:nvSpPr>
          <p:spPr>
            <a:xfrm>
              <a:off x="7794401" y="4910211"/>
              <a:ext cx="1152128" cy="2880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t>风级信息</a:t>
              </a:r>
              <a:endParaRPr lang="zh-CN" altLang="en-US" sz="1050" dirty="0"/>
            </a:p>
          </p:txBody>
        </p:sp>
      </p:grpSp>
      <p:sp>
        <p:nvSpPr>
          <p:cNvPr id="17" name="文本框 16"/>
          <p:cNvSpPr txBox="1"/>
          <p:nvPr/>
        </p:nvSpPr>
        <p:spPr>
          <a:xfrm>
            <a:off x="6847854" y="5776222"/>
            <a:ext cx="902811"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波段分析</a:t>
            </a:r>
            <a:endParaRPr lang="zh-CN" altLang="en-US" sz="1400" dirty="0">
              <a:solidFill>
                <a:schemeClr val="bg1"/>
              </a:solidFill>
            </a:endParaRPr>
          </a:p>
        </p:txBody>
      </p:sp>
      <p:grpSp>
        <p:nvGrpSpPr>
          <p:cNvPr id="16" name="组合 15"/>
          <p:cNvGrpSpPr/>
          <p:nvPr/>
        </p:nvGrpSpPr>
        <p:grpSpPr>
          <a:xfrm>
            <a:off x="6228184" y="1633876"/>
            <a:ext cx="2142149" cy="2188485"/>
            <a:chOff x="5863123" y="1394520"/>
            <a:chExt cx="2142149" cy="2188485"/>
          </a:xfrm>
        </p:grpSpPr>
        <p:pic>
          <p:nvPicPr>
            <p:cNvPr id="15" name="图片 14"/>
            <p:cNvPicPr>
              <a:picLocks noChangeAspect="1"/>
            </p:cNvPicPr>
            <p:nvPr/>
          </p:nvPicPr>
          <p:blipFill>
            <a:blip r:embed="rId6"/>
            <a:stretch>
              <a:fillRect/>
            </a:stretch>
          </p:blipFill>
          <p:spPr>
            <a:xfrm>
              <a:off x="5863123" y="1394520"/>
              <a:ext cx="2142149" cy="1800000"/>
            </a:xfrm>
            <a:prstGeom prst="rect">
              <a:avLst/>
            </a:prstGeom>
          </p:spPr>
        </p:pic>
        <p:sp>
          <p:nvSpPr>
            <p:cNvPr id="24" name="文本框 23"/>
            <p:cNvSpPr txBox="1"/>
            <p:nvPr/>
          </p:nvSpPr>
          <p:spPr>
            <a:xfrm>
              <a:off x="6482793" y="3275228"/>
              <a:ext cx="902811"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地理配准</a:t>
              </a:r>
              <a:endParaRPr lang="zh-CN" altLang="en-US" sz="1400" dirty="0">
                <a:solidFill>
                  <a:schemeClr val="bg1"/>
                </a:solidFill>
              </a:endParaRPr>
            </a:p>
          </p:txBody>
        </p:sp>
      </p:grpSp>
      <p:grpSp>
        <p:nvGrpSpPr>
          <p:cNvPr id="27" name="组合 26"/>
          <p:cNvGrpSpPr/>
          <p:nvPr/>
        </p:nvGrpSpPr>
        <p:grpSpPr>
          <a:xfrm>
            <a:off x="3526989" y="3856957"/>
            <a:ext cx="1800000" cy="2227042"/>
            <a:chOff x="3336768" y="3862772"/>
            <a:chExt cx="1800000" cy="2227042"/>
          </a:xfrm>
        </p:grpSpPr>
        <p:pic>
          <p:nvPicPr>
            <p:cNvPr id="19" name="图片 18"/>
            <p:cNvPicPr>
              <a:picLocks/>
            </p:cNvPicPr>
            <p:nvPr/>
          </p:nvPicPr>
          <p:blipFill>
            <a:blip r:embed="rId7"/>
            <a:stretch>
              <a:fillRect/>
            </a:stretch>
          </p:blipFill>
          <p:spPr>
            <a:xfrm>
              <a:off x="3336768" y="3862772"/>
              <a:ext cx="1800000" cy="1800000"/>
            </a:xfrm>
            <a:prstGeom prst="rect">
              <a:avLst/>
            </a:prstGeom>
          </p:spPr>
        </p:pic>
        <p:sp>
          <p:nvSpPr>
            <p:cNvPr id="26" name="文本框 25"/>
            <p:cNvSpPr txBox="1"/>
            <p:nvPr/>
          </p:nvSpPr>
          <p:spPr>
            <a:xfrm>
              <a:off x="3426289" y="5782037"/>
              <a:ext cx="162095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zh-CN" altLang="en-US" sz="1400" dirty="0">
                  <a:solidFill>
                    <a:schemeClr val="bg1"/>
                  </a:solidFill>
                </a:rPr>
                <a:t>点值提取至研究</a:t>
              </a:r>
              <a:r>
                <a:rPr lang="zh-CN" altLang="en-US" sz="1400" dirty="0" smtClean="0">
                  <a:solidFill>
                    <a:schemeClr val="bg1"/>
                  </a:solidFill>
                </a:rPr>
                <a:t>区</a:t>
              </a:r>
              <a:endParaRPr lang="zh-CN" altLang="en-US" sz="1400" dirty="0">
                <a:solidFill>
                  <a:schemeClr val="bg1"/>
                </a:solidFill>
              </a:endParaRPr>
            </a:p>
          </p:txBody>
        </p:sp>
      </p:grpSp>
      <p:grpSp>
        <p:nvGrpSpPr>
          <p:cNvPr id="30" name="组合 29"/>
          <p:cNvGrpSpPr/>
          <p:nvPr/>
        </p:nvGrpSpPr>
        <p:grpSpPr>
          <a:xfrm>
            <a:off x="652015" y="3828148"/>
            <a:ext cx="1797597" cy="2261666"/>
            <a:chOff x="652015" y="3828148"/>
            <a:chExt cx="1797597" cy="2261666"/>
          </a:xfrm>
        </p:grpSpPr>
        <p:pic>
          <p:nvPicPr>
            <p:cNvPr id="25" name="图片 24"/>
            <p:cNvPicPr>
              <a:picLocks noChangeAspect="1"/>
            </p:cNvPicPr>
            <p:nvPr/>
          </p:nvPicPr>
          <p:blipFill>
            <a:blip r:embed="rId8"/>
            <a:stretch>
              <a:fillRect/>
            </a:stretch>
          </p:blipFill>
          <p:spPr>
            <a:xfrm>
              <a:off x="652015" y="3828148"/>
              <a:ext cx="1797597" cy="1800000"/>
            </a:xfrm>
            <a:prstGeom prst="rect">
              <a:avLst/>
            </a:prstGeom>
          </p:spPr>
        </p:pic>
        <p:sp>
          <p:nvSpPr>
            <p:cNvPr id="29" name="文本框 28"/>
            <p:cNvSpPr txBox="1"/>
            <p:nvPr/>
          </p:nvSpPr>
          <p:spPr>
            <a:xfrm>
              <a:off x="740334" y="5782037"/>
              <a:ext cx="162095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a:solidFill>
                    <a:schemeClr val="bg1"/>
                  </a:solidFill>
                </a:rPr>
                <a:t>气象影响插值</a:t>
              </a:r>
              <a:r>
                <a:rPr lang="zh-CN" altLang="en-US" sz="1400" dirty="0" smtClean="0">
                  <a:solidFill>
                    <a:schemeClr val="bg1"/>
                  </a:solidFill>
                </a:rPr>
                <a:t>结果</a:t>
              </a:r>
              <a:endParaRPr lang="zh-CN" altLang="en-US" sz="1400" dirty="0">
                <a:solidFill>
                  <a:schemeClr val="bg1"/>
                </a:solidFill>
              </a:endParaRPr>
            </a:p>
          </p:txBody>
        </p:sp>
      </p:grpSp>
      <p:sp>
        <p:nvSpPr>
          <p:cNvPr id="35" name="右箭头 34"/>
          <p:cNvSpPr/>
          <p:nvPr/>
        </p:nvSpPr>
        <p:spPr>
          <a:xfrm>
            <a:off x="3982684" y="2747930"/>
            <a:ext cx="1800000"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a:off x="7185858" y="3910142"/>
            <a:ext cx="226800" cy="522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flipH="1">
            <a:off x="5404659" y="4799228"/>
            <a:ext cx="720000"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flipH="1">
            <a:off x="2602338" y="4799228"/>
            <a:ext cx="720000"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050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E7764-8823-4E11-B302-DC1AA66ED14C}"/>
              </a:ext>
            </a:extLst>
          </p:cNvPr>
          <p:cNvSpPr>
            <a:spLocks noGrp="1"/>
          </p:cNvSpPr>
          <p:nvPr>
            <p:ph type="title"/>
          </p:nvPr>
        </p:nvSpPr>
        <p:spPr>
          <a:xfrm>
            <a:off x="457200" y="238125"/>
            <a:ext cx="6477000"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二、研究工作进展</a:t>
            </a:r>
          </a:p>
        </p:txBody>
      </p:sp>
      <p:sp>
        <p:nvSpPr>
          <p:cNvPr id="3" name="圆角矩形 2"/>
          <p:cNvSpPr/>
          <p:nvPr/>
        </p:nvSpPr>
        <p:spPr>
          <a:xfrm>
            <a:off x="179512" y="1196752"/>
            <a:ext cx="324036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静态碍航物分析方法</a:t>
            </a:r>
            <a:endParaRPr lang="zh-CN" altLang="en-US" dirty="0"/>
          </a:p>
        </p:txBody>
      </p:sp>
      <p:pic>
        <p:nvPicPr>
          <p:cNvPr id="7" name="图片 6"/>
          <p:cNvPicPr>
            <a:picLocks/>
          </p:cNvPicPr>
          <p:nvPr/>
        </p:nvPicPr>
        <p:blipFill>
          <a:blip r:embed="rId3"/>
          <a:stretch>
            <a:fillRect/>
          </a:stretch>
        </p:blipFill>
        <p:spPr>
          <a:xfrm>
            <a:off x="611560" y="2060848"/>
            <a:ext cx="2098800" cy="2952328"/>
          </a:xfrm>
          <a:prstGeom prst="rect">
            <a:avLst/>
          </a:prstGeom>
        </p:spPr>
      </p:pic>
      <p:pic>
        <p:nvPicPr>
          <p:cNvPr id="12" name="图片 11"/>
          <p:cNvPicPr>
            <a:picLocks noChangeAspect="1"/>
          </p:cNvPicPr>
          <p:nvPr/>
        </p:nvPicPr>
        <p:blipFill>
          <a:blip r:embed="rId4"/>
          <a:stretch>
            <a:fillRect/>
          </a:stretch>
        </p:blipFill>
        <p:spPr>
          <a:xfrm>
            <a:off x="3483203" y="2064934"/>
            <a:ext cx="2096909" cy="2948242"/>
          </a:xfrm>
          <a:prstGeom prst="rect">
            <a:avLst/>
          </a:prstGeom>
        </p:spPr>
      </p:pic>
      <p:pic>
        <p:nvPicPr>
          <p:cNvPr id="15" name="图片 14"/>
          <p:cNvPicPr>
            <a:picLocks noChangeAspect="1"/>
          </p:cNvPicPr>
          <p:nvPr/>
        </p:nvPicPr>
        <p:blipFill>
          <a:blip r:embed="rId5"/>
          <a:stretch>
            <a:fillRect/>
          </a:stretch>
        </p:blipFill>
        <p:spPr>
          <a:xfrm>
            <a:off x="6351068" y="2060848"/>
            <a:ext cx="2199542" cy="2952328"/>
          </a:xfrm>
          <a:prstGeom prst="rect">
            <a:avLst/>
          </a:prstGeom>
        </p:spPr>
      </p:pic>
      <p:sp>
        <p:nvSpPr>
          <p:cNvPr id="20" name="文本框 19"/>
          <p:cNvSpPr txBox="1"/>
          <p:nvPr/>
        </p:nvSpPr>
        <p:spPr>
          <a:xfrm>
            <a:off x="760713" y="5296886"/>
            <a:ext cx="1800493"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模拟静态碍航物表达</a:t>
            </a:r>
            <a:endParaRPr lang="zh-CN" altLang="en-US" sz="1400" dirty="0">
              <a:solidFill>
                <a:schemeClr val="bg1"/>
              </a:solidFill>
            </a:endParaRPr>
          </a:p>
        </p:txBody>
      </p:sp>
      <p:sp>
        <p:nvSpPr>
          <p:cNvPr id="21" name="文本框 20"/>
          <p:cNvSpPr txBox="1"/>
          <p:nvPr/>
        </p:nvSpPr>
        <p:spPr>
          <a:xfrm>
            <a:off x="3721178" y="5296885"/>
            <a:ext cx="162095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a:solidFill>
                  <a:schemeClr val="bg1"/>
                </a:solidFill>
              </a:rPr>
              <a:t>插值关键点位构建</a:t>
            </a:r>
          </a:p>
        </p:txBody>
      </p:sp>
      <p:sp>
        <p:nvSpPr>
          <p:cNvPr id="23" name="文本框 22"/>
          <p:cNvSpPr txBox="1"/>
          <p:nvPr/>
        </p:nvSpPr>
        <p:spPr>
          <a:xfrm>
            <a:off x="6371056" y="5296884"/>
            <a:ext cx="2159566"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静态碍航物影响</a:t>
            </a:r>
            <a:r>
              <a:rPr lang="zh-CN" altLang="en-US" sz="1400" dirty="0">
                <a:solidFill>
                  <a:schemeClr val="bg1"/>
                </a:solidFill>
              </a:rPr>
              <a:t>插值结果</a:t>
            </a:r>
          </a:p>
        </p:txBody>
      </p:sp>
    </p:spTree>
    <p:extLst>
      <p:ext uri="{BB962C8B-B14F-4D97-AF65-F5344CB8AC3E}">
        <p14:creationId xmlns:p14="http://schemas.microsoft.com/office/powerpoint/2010/main" val="3020713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5E7764-8823-4E11-B302-DC1AA66ED14C}"/>
              </a:ext>
            </a:extLst>
          </p:cNvPr>
          <p:cNvSpPr>
            <a:spLocks noGrp="1"/>
          </p:cNvSpPr>
          <p:nvPr>
            <p:ph type="title"/>
          </p:nvPr>
        </p:nvSpPr>
        <p:spPr>
          <a:xfrm>
            <a:off x="457200" y="238125"/>
            <a:ext cx="6477000"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二、研究工作进展</a:t>
            </a:r>
          </a:p>
        </p:txBody>
      </p:sp>
      <p:sp>
        <p:nvSpPr>
          <p:cNvPr id="3" name="圆角矩形 2"/>
          <p:cNvSpPr/>
          <p:nvPr/>
        </p:nvSpPr>
        <p:spPr>
          <a:xfrm>
            <a:off x="179512" y="1196752"/>
            <a:ext cx="324036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局部航线优化分析方法</a:t>
            </a:r>
            <a:endParaRPr lang="zh-CN" altLang="en-US" dirty="0"/>
          </a:p>
        </p:txBody>
      </p:sp>
      <p:pic>
        <p:nvPicPr>
          <p:cNvPr id="4" name="图片 3"/>
          <p:cNvPicPr>
            <a:picLocks noChangeAspect="1"/>
          </p:cNvPicPr>
          <p:nvPr/>
        </p:nvPicPr>
        <p:blipFill>
          <a:blip r:embed="rId3"/>
          <a:stretch>
            <a:fillRect/>
          </a:stretch>
        </p:blipFill>
        <p:spPr>
          <a:xfrm>
            <a:off x="472475" y="1863080"/>
            <a:ext cx="1437392" cy="1440000"/>
          </a:xfrm>
          <a:prstGeom prst="rect">
            <a:avLst/>
          </a:prstGeom>
        </p:spPr>
      </p:pic>
      <p:sp>
        <p:nvSpPr>
          <p:cNvPr id="5" name="文本框 4"/>
          <p:cNvSpPr txBox="1"/>
          <p:nvPr/>
        </p:nvSpPr>
        <p:spPr>
          <a:xfrm>
            <a:off x="290924" y="3389637"/>
            <a:ext cx="1800493"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航行障碍度叠加显示</a:t>
            </a:r>
            <a:endParaRPr lang="zh-CN" altLang="en-US" sz="1400" dirty="0">
              <a:solidFill>
                <a:schemeClr val="bg1"/>
              </a:solidFill>
            </a:endParaRPr>
          </a:p>
        </p:txBody>
      </p:sp>
      <p:pic>
        <p:nvPicPr>
          <p:cNvPr id="8" name="图片 7"/>
          <p:cNvPicPr>
            <a:picLocks noChangeAspect="1"/>
          </p:cNvPicPr>
          <p:nvPr/>
        </p:nvPicPr>
        <p:blipFill>
          <a:blip r:embed="rId4"/>
          <a:stretch>
            <a:fillRect/>
          </a:stretch>
        </p:blipFill>
        <p:spPr>
          <a:xfrm>
            <a:off x="3504079" y="1863079"/>
            <a:ext cx="1440000" cy="1440000"/>
          </a:xfrm>
          <a:prstGeom prst="rect">
            <a:avLst/>
          </a:prstGeom>
        </p:spPr>
      </p:pic>
      <p:sp>
        <p:nvSpPr>
          <p:cNvPr id="11" name="文本框 10"/>
          <p:cNvSpPr txBox="1"/>
          <p:nvPr/>
        </p:nvSpPr>
        <p:spPr>
          <a:xfrm>
            <a:off x="3444946" y="3387441"/>
            <a:ext cx="162095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成本距离分析结果</a:t>
            </a:r>
            <a:endParaRPr lang="zh-CN" altLang="en-US" sz="1400" dirty="0">
              <a:solidFill>
                <a:schemeClr val="bg1"/>
              </a:solidFill>
            </a:endParaRPr>
          </a:p>
        </p:txBody>
      </p:sp>
      <p:pic>
        <p:nvPicPr>
          <p:cNvPr id="9" name="图片 8"/>
          <p:cNvPicPr>
            <a:picLocks noChangeAspect="1"/>
          </p:cNvPicPr>
          <p:nvPr/>
        </p:nvPicPr>
        <p:blipFill>
          <a:blip r:embed="rId5"/>
          <a:stretch>
            <a:fillRect/>
          </a:stretch>
        </p:blipFill>
        <p:spPr>
          <a:xfrm>
            <a:off x="6444208" y="1863079"/>
            <a:ext cx="1437392" cy="1440000"/>
          </a:xfrm>
          <a:prstGeom prst="rect">
            <a:avLst/>
          </a:prstGeom>
        </p:spPr>
      </p:pic>
      <p:sp>
        <p:nvSpPr>
          <p:cNvPr id="13" name="文本框 12"/>
          <p:cNvSpPr txBox="1"/>
          <p:nvPr/>
        </p:nvSpPr>
        <p:spPr>
          <a:xfrm>
            <a:off x="6531962" y="3387440"/>
            <a:ext cx="1261884"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1400" dirty="0" smtClean="0">
                <a:solidFill>
                  <a:schemeClr val="bg1"/>
                </a:solidFill>
              </a:rPr>
              <a:t>回溯链接展示</a:t>
            </a:r>
            <a:endParaRPr lang="en-US" altLang="zh-CN" sz="1400" dirty="0" smtClean="0">
              <a:solidFill>
                <a:schemeClr val="bg1"/>
              </a:solidFill>
            </a:endParaRPr>
          </a:p>
        </p:txBody>
      </p:sp>
      <p:pic>
        <p:nvPicPr>
          <p:cNvPr id="10" name="图片 9"/>
          <p:cNvPicPr>
            <a:picLocks noChangeAspect="1"/>
          </p:cNvPicPr>
          <p:nvPr/>
        </p:nvPicPr>
        <p:blipFill>
          <a:blip r:embed="rId6"/>
          <a:stretch>
            <a:fillRect/>
          </a:stretch>
        </p:blipFill>
        <p:spPr>
          <a:xfrm>
            <a:off x="6440029" y="4449382"/>
            <a:ext cx="1440000" cy="1440000"/>
          </a:xfrm>
          <a:prstGeom prst="rect">
            <a:avLst/>
          </a:prstGeom>
        </p:spPr>
      </p:pic>
      <p:grpSp>
        <p:nvGrpSpPr>
          <p:cNvPr id="24" name="组合 23"/>
          <p:cNvGrpSpPr/>
          <p:nvPr/>
        </p:nvGrpSpPr>
        <p:grpSpPr>
          <a:xfrm>
            <a:off x="2800241" y="4450316"/>
            <a:ext cx="2847675" cy="1450766"/>
            <a:chOff x="3179573" y="4719524"/>
            <a:chExt cx="2847675" cy="1450766"/>
          </a:xfrm>
        </p:grpSpPr>
        <p:pic>
          <p:nvPicPr>
            <p:cNvPr id="20" name="图片 19"/>
            <p:cNvPicPr>
              <a:picLocks noChangeAspect="1"/>
            </p:cNvPicPr>
            <p:nvPr/>
          </p:nvPicPr>
          <p:blipFill>
            <a:blip r:embed="rId7"/>
            <a:stretch>
              <a:fillRect/>
            </a:stretch>
          </p:blipFill>
          <p:spPr>
            <a:xfrm>
              <a:off x="5300971" y="4719524"/>
              <a:ext cx="726277" cy="1440000"/>
            </a:xfrm>
            <a:prstGeom prst="rect">
              <a:avLst/>
            </a:prstGeom>
          </p:spPr>
        </p:pic>
        <p:pic>
          <p:nvPicPr>
            <p:cNvPr id="21" name="图片 20"/>
            <p:cNvPicPr>
              <a:picLocks noChangeAspect="1"/>
            </p:cNvPicPr>
            <p:nvPr/>
          </p:nvPicPr>
          <p:blipFill>
            <a:blip r:embed="rId8"/>
            <a:stretch>
              <a:fillRect/>
            </a:stretch>
          </p:blipFill>
          <p:spPr>
            <a:xfrm>
              <a:off x="3179573" y="4719524"/>
              <a:ext cx="731656" cy="1440000"/>
            </a:xfrm>
            <a:prstGeom prst="rect">
              <a:avLst/>
            </a:prstGeom>
          </p:spPr>
        </p:pic>
        <p:pic>
          <p:nvPicPr>
            <p:cNvPr id="22" name="图片 21"/>
            <p:cNvPicPr>
              <a:picLocks noChangeAspect="1"/>
            </p:cNvPicPr>
            <p:nvPr/>
          </p:nvPicPr>
          <p:blipFill>
            <a:blip r:embed="rId9"/>
            <a:stretch>
              <a:fillRect/>
            </a:stretch>
          </p:blipFill>
          <p:spPr>
            <a:xfrm>
              <a:off x="4622044" y="4719524"/>
              <a:ext cx="704758" cy="1440000"/>
            </a:xfrm>
            <a:prstGeom prst="rect">
              <a:avLst/>
            </a:prstGeom>
          </p:spPr>
        </p:pic>
        <p:pic>
          <p:nvPicPr>
            <p:cNvPr id="23" name="图片 22"/>
            <p:cNvPicPr>
              <a:picLocks noChangeAspect="1"/>
            </p:cNvPicPr>
            <p:nvPr/>
          </p:nvPicPr>
          <p:blipFill>
            <a:blip r:embed="rId10"/>
            <a:stretch>
              <a:fillRect/>
            </a:stretch>
          </p:blipFill>
          <p:spPr>
            <a:xfrm>
              <a:off x="3900436" y="4730290"/>
              <a:ext cx="719104" cy="1440000"/>
            </a:xfrm>
            <a:prstGeom prst="rect">
              <a:avLst/>
            </a:prstGeom>
          </p:spPr>
        </p:pic>
      </p:grpSp>
      <p:pic>
        <p:nvPicPr>
          <p:cNvPr id="25" name="图片 24"/>
          <p:cNvPicPr>
            <a:picLocks noChangeAspect="1"/>
          </p:cNvPicPr>
          <p:nvPr/>
        </p:nvPicPr>
        <p:blipFill>
          <a:blip r:embed="rId11"/>
          <a:stretch>
            <a:fillRect/>
          </a:stretch>
        </p:blipFill>
        <p:spPr>
          <a:xfrm>
            <a:off x="472475" y="4449382"/>
            <a:ext cx="1438075" cy="1440000"/>
          </a:xfrm>
          <a:prstGeom prst="rect">
            <a:avLst/>
          </a:prstGeom>
        </p:spPr>
      </p:pic>
      <p:sp>
        <p:nvSpPr>
          <p:cNvPr id="26" name="文本框 25"/>
          <p:cNvSpPr txBox="1"/>
          <p:nvPr/>
        </p:nvSpPr>
        <p:spPr>
          <a:xfrm>
            <a:off x="5963698" y="5949280"/>
            <a:ext cx="2398413"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zh-CN" altLang="en-US" sz="1400" dirty="0" smtClean="0">
                <a:solidFill>
                  <a:schemeClr val="bg1"/>
                </a:solidFill>
              </a:rPr>
              <a:t>基于</a:t>
            </a:r>
            <a:r>
              <a:rPr lang="en-US" altLang="zh-CN" sz="1400" dirty="0">
                <a:solidFill>
                  <a:schemeClr val="bg1"/>
                </a:solidFill>
              </a:rPr>
              <a:t>Dijkstra</a:t>
            </a:r>
            <a:r>
              <a:rPr lang="zh-CN" altLang="en-US" sz="1400" dirty="0" smtClean="0">
                <a:solidFill>
                  <a:schemeClr val="bg1"/>
                </a:solidFill>
              </a:rPr>
              <a:t>算法的最优路径</a:t>
            </a:r>
            <a:endParaRPr lang="en-US" altLang="zh-CN" sz="1400" dirty="0" smtClean="0">
              <a:solidFill>
                <a:schemeClr val="bg1"/>
              </a:solidFill>
            </a:endParaRPr>
          </a:p>
        </p:txBody>
      </p:sp>
      <p:sp>
        <p:nvSpPr>
          <p:cNvPr id="27" name="文本框 26"/>
          <p:cNvSpPr txBox="1"/>
          <p:nvPr/>
        </p:nvSpPr>
        <p:spPr>
          <a:xfrm>
            <a:off x="3265409" y="5949279"/>
            <a:ext cx="1980030"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zh-CN" altLang="en-US" sz="1400" dirty="0" smtClean="0">
                <a:solidFill>
                  <a:schemeClr val="bg1"/>
                </a:solidFill>
              </a:rPr>
              <a:t>不同路径化简方法对比</a:t>
            </a:r>
            <a:endParaRPr lang="en-US" altLang="zh-CN" sz="1400" dirty="0" smtClean="0">
              <a:solidFill>
                <a:schemeClr val="bg1"/>
              </a:solidFill>
            </a:endParaRPr>
          </a:p>
        </p:txBody>
      </p:sp>
      <p:sp>
        <p:nvSpPr>
          <p:cNvPr id="28" name="文本框 27"/>
          <p:cNvSpPr txBox="1"/>
          <p:nvPr/>
        </p:nvSpPr>
        <p:spPr>
          <a:xfrm>
            <a:off x="380692" y="5949279"/>
            <a:ext cx="162095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zh-CN" altLang="en-US" sz="1400" dirty="0" smtClean="0">
                <a:solidFill>
                  <a:schemeClr val="bg1"/>
                </a:solidFill>
              </a:rPr>
              <a:t>局部航线优化结果</a:t>
            </a:r>
            <a:endParaRPr lang="en-US" altLang="zh-CN" sz="1400" dirty="0" smtClean="0">
              <a:solidFill>
                <a:schemeClr val="bg1"/>
              </a:solidFill>
            </a:endParaRPr>
          </a:p>
        </p:txBody>
      </p:sp>
      <p:sp>
        <p:nvSpPr>
          <p:cNvPr id="29" name="右箭头 28"/>
          <p:cNvSpPr/>
          <p:nvPr/>
        </p:nvSpPr>
        <p:spPr>
          <a:xfrm>
            <a:off x="2104668" y="2467264"/>
            <a:ext cx="1114115"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5137086" y="2467264"/>
            <a:ext cx="1114115" cy="227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flipH="1">
            <a:off x="2001650" y="5140140"/>
            <a:ext cx="701014" cy="22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flipH="1">
            <a:off x="5693465" y="5140827"/>
            <a:ext cx="701014" cy="22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5400000">
            <a:off x="6886845" y="3961997"/>
            <a:ext cx="628173" cy="22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3845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026F8E-56E5-48CB-93EE-E7467D5DB220}"/>
              </a:ext>
            </a:extLst>
          </p:cNvPr>
          <p:cNvSpPr>
            <a:spLocks noGrp="1"/>
          </p:cNvSpPr>
          <p:nvPr>
            <p:ph type="title"/>
          </p:nvPr>
        </p:nvSpPr>
        <p:spPr>
          <a:xfrm>
            <a:off x="457200" y="238125"/>
            <a:ext cx="7931224" cy="868363"/>
          </a:xfrm>
          <a:noFill/>
          <a:ln w="9525">
            <a:noFill/>
            <a:miter lim="800000"/>
            <a:headEnd/>
            <a:tailEnd/>
          </a:ln>
          <a:effectLst/>
        </p:spPr>
        <p:txBody>
          <a:bodyPr vert="horz" wrap="square" lIns="91440" tIns="45720" rIns="91440" bIns="45720" numCol="1" anchor="ctr" anchorCtr="0" compatLnSpc="1">
            <a:prstTxWarp prst="textNoShape">
              <a:avLst/>
            </a:prstTxWarp>
          </a:bodyPr>
          <a:lstStyle/>
          <a:p>
            <a:r>
              <a:rPr lang="zh-CN" altLang="en-US" dirty="0"/>
              <a:t>三、目前存在的主要问题及解决途径</a:t>
            </a:r>
          </a:p>
        </p:txBody>
      </p:sp>
      <p:grpSp>
        <p:nvGrpSpPr>
          <p:cNvPr id="7" name="组合 6">
            <a:extLst>
              <a:ext uri="{FF2B5EF4-FFF2-40B4-BE49-F238E27FC236}">
                <a16:creationId xmlns:a16="http://schemas.microsoft.com/office/drawing/2014/main" xmlns="" id="{BCD79EF3-57A0-4011-9DCC-9EC197332F4B}"/>
              </a:ext>
            </a:extLst>
          </p:cNvPr>
          <p:cNvGrpSpPr/>
          <p:nvPr/>
        </p:nvGrpSpPr>
        <p:grpSpPr>
          <a:xfrm>
            <a:off x="868609" y="1412776"/>
            <a:ext cx="7406781" cy="4332214"/>
            <a:chOff x="723556" y="1419299"/>
            <a:chExt cx="7406781" cy="4332214"/>
          </a:xfrm>
        </p:grpSpPr>
        <p:sp>
          <p:nvSpPr>
            <p:cNvPr id="4" name="文本框 3">
              <a:extLst>
                <a:ext uri="{FF2B5EF4-FFF2-40B4-BE49-F238E27FC236}">
                  <a16:creationId xmlns:a16="http://schemas.microsoft.com/office/drawing/2014/main" xmlns="" id="{05C100ED-688C-457F-9DE3-96DDD915C472}"/>
                </a:ext>
              </a:extLst>
            </p:cNvPr>
            <p:cNvSpPr txBox="1"/>
            <p:nvPr/>
          </p:nvSpPr>
          <p:spPr>
            <a:xfrm>
              <a:off x="723556" y="1419299"/>
              <a:ext cx="7398512" cy="1631216"/>
            </a:xfrm>
            <a:prstGeom prst="rect">
              <a:avLst/>
            </a:prstGeom>
            <a:solidFill>
              <a:schemeClr val="accent2">
                <a:lumMod val="40000"/>
                <a:lumOff val="60000"/>
              </a:schemeClr>
            </a:solidFill>
          </p:spPr>
          <p:txBody>
            <a:bodyPr wrap="square" rtlCol="0">
              <a:spAutoFit/>
            </a:bodyPr>
            <a:lstStyle/>
            <a:p>
              <a:pPr marL="342900" indent="-342900">
                <a:lnSpc>
                  <a:spcPct val="125000"/>
                </a:lnSpc>
                <a:buFont typeface="Wingdings" panose="05000000000000000000" pitchFamily="2" charset="2"/>
                <a:buChar char="Ø"/>
              </a:pPr>
              <a:r>
                <a:rPr lang="zh-CN" altLang="en-US" sz="2000" b="1" dirty="0" smtClean="0">
                  <a:solidFill>
                    <a:schemeClr val="accent5">
                      <a:lumMod val="50000"/>
                    </a:schemeClr>
                  </a:solidFill>
                </a:rPr>
                <a:t> 各个模型的评价标准过于主观化，导致模型参数不精确：</a:t>
              </a:r>
              <a:endParaRPr lang="en-US" altLang="zh-CN" sz="2000" b="1" dirty="0">
                <a:solidFill>
                  <a:schemeClr val="accent5">
                    <a:lumMod val="50000"/>
                  </a:schemeClr>
                </a:solidFill>
              </a:endParaRPr>
            </a:p>
            <a:p>
              <a:pPr>
                <a:lnSpc>
                  <a:spcPct val="125000"/>
                </a:lnSpc>
              </a:pPr>
              <a:r>
                <a:rPr lang="zh-CN" altLang="en-US" sz="2000" dirty="0">
                  <a:solidFill>
                    <a:srgbClr val="002060"/>
                  </a:solidFill>
                </a:rPr>
                <a:t>    </a:t>
              </a:r>
              <a:r>
                <a:rPr lang="zh-CN" altLang="en-US" sz="2000" dirty="0" smtClean="0">
                  <a:solidFill>
                    <a:srgbClr val="002060"/>
                  </a:solidFill>
                </a:rPr>
                <a:t>   继续参考查阅气象、碍航物、会遇相关文献，获取在某距离下较为精确的影响值，然后通过误差分析，选取各个模型的最优参数。</a:t>
              </a:r>
              <a:endParaRPr lang="zh-CN" altLang="en-US" sz="2000" dirty="0">
                <a:solidFill>
                  <a:srgbClr val="002060"/>
                </a:solidFill>
              </a:endParaRPr>
            </a:p>
          </p:txBody>
        </p:sp>
        <p:sp>
          <p:nvSpPr>
            <p:cNvPr id="5" name="文本框 4">
              <a:extLst>
                <a:ext uri="{FF2B5EF4-FFF2-40B4-BE49-F238E27FC236}">
                  <a16:creationId xmlns:a16="http://schemas.microsoft.com/office/drawing/2014/main" xmlns="" id="{FD15EB8D-12F4-46C1-8ABD-22879F9CA89B}"/>
                </a:ext>
              </a:extLst>
            </p:cNvPr>
            <p:cNvSpPr txBox="1"/>
            <p:nvPr/>
          </p:nvSpPr>
          <p:spPr>
            <a:xfrm>
              <a:off x="731825" y="3172230"/>
              <a:ext cx="7398512" cy="1210844"/>
            </a:xfrm>
            <a:prstGeom prst="rect">
              <a:avLst/>
            </a:prstGeom>
            <a:solidFill>
              <a:schemeClr val="tx2">
                <a:lumMod val="40000"/>
                <a:lumOff val="60000"/>
              </a:schemeClr>
            </a:solidFill>
          </p:spPr>
          <p:txBody>
            <a:bodyPr wrap="square" rtlCol="0">
              <a:spAutoFit/>
            </a:bodyPr>
            <a:lstStyle/>
            <a:p>
              <a:pPr marL="342900" indent="-342900">
                <a:lnSpc>
                  <a:spcPct val="125000"/>
                </a:lnSpc>
                <a:buFont typeface="Wingdings" panose="05000000000000000000" pitchFamily="2" charset="2"/>
                <a:buChar char="Ø"/>
              </a:pPr>
              <a:r>
                <a:rPr lang="zh-CN" altLang="en-US" sz="2000" b="1" dirty="0">
                  <a:solidFill>
                    <a:schemeClr val="accent5">
                      <a:lumMod val="50000"/>
                    </a:schemeClr>
                  </a:solidFill>
                </a:rPr>
                <a:t>研究创新性及深度还需进一步加强：</a:t>
              </a:r>
              <a:endParaRPr lang="en-US" altLang="zh-CN" sz="2000" b="1" dirty="0">
                <a:solidFill>
                  <a:schemeClr val="accent5">
                    <a:lumMod val="50000"/>
                  </a:schemeClr>
                </a:solidFill>
              </a:endParaRPr>
            </a:p>
            <a:p>
              <a:pPr>
                <a:lnSpc>
                  <a:spcPct val="125000"/>
                </a:lnSpc>
              </a:pPr>
              <a:r>
                <a:rPr lang="zh-CN" altLang="en-US" sz="2000" dirty="0">
                  <a:solidFill>
                    <a:srgbClr val="002060"/>
                  </a:solidFill>
                </a:rPr>
                <a:t>        梳理研究内容最新进展，在此基础上进一步加强创新。加强与导师、师兄的交流讨论及向行业内相关老师进行请教。</a:t>
              </a:r>
            </a:p>
          </p:txBody>
        </p:sp>
        <p:sp>
          <p:nvSpPr>
            <p:cNvPr id="6" name="文本框 5">
              <a:extLst>
                <a:ext uri="{FF2B5EF4-FFF2-40B4-BE49-F238E27FC236}">
                  <a16:creationId xmlns:a16="http://schemas.microsoft.com/office/drawing/2014/main" xmlns="" id="{C3B55C04-0ED6-469B-BE02-410A40AC02FF}"/>
                </a:ext>
              </a:extLst>
            </p:cNvPr>
            <p:cNvSpPr txBox="1"/>
            <p:nvPr/>
          </p:nvSpPr>
          <p:spPr>
            <a:xfrm>
              <a:off x="731825" y="4540669"/>
              <a:ext cx="7398512" cy="1210844"/>
            </a:xfrm>
            <a:prstGeom prst="rect">
              <a:avLst/>
            </a:prstGeom>
            <a:solidFill>
              <a:schemeClr val="accent5">
                <a:lumMod val="40000"/>
                <a:lumOff val="60000"/>
              </a:schemeClr>
            </a:solidFill>
          </p:spPr>
          <p:txBody>
            <a:bodyPr wrap="square" rtlCol="0">
              <a:spAutoFit/>
            </a:bodyPr>
            <a:lstStyle/>
            <a:p>
              <a:pPr marL="342900" indent="-342900">
                <a:lnSpc>
                  <a:spcPct val="125000"/>
                </a:lnSpc>
                <a:buFont typeface="Wingdings" panose="05000000000000000000" pitchFamily="2" charset="2"/>
                <a:buChar char="Ø"/>
              </a:pPr>
              <a:r>
                <a:rPr lang="zh-CN" altLang="en-US" sz="2000" b="1" dirty="0">
                  <a:solidFill>
                    <a:schemeClr val="accent5">
                      <a:lumMod val="50000"/>
                    </a:schemeClr>
                  </a:solidFill>
                </a:rPr>
                <a:t>相关程序及平台搭建有所缓慢：</a:t>
              </a:r>
              <a:endParaRPr lang="en-US" altLang="zh-CN" sz="2000" b="1" dirty="0">
                <a:solidFill>
                  <a:schemeClr val="accent5">
                    <a:lumMod val="50000"/>
                  </a:schemeClr>
                </a:solidFill>
              </a:endParaRPr>
            </a:p>
            <a:p>
              <a:pPr>
                <a:lnSpc>
                  <a:spcPct val="125000"/>
                </a:lnSpc>
              </a:pPr>
              <a:r>
                <a:rPr lang="zh-CN" altLang="en-US" sz="2000" dirty="0">
                  <a:solidFill>
                    <a:srgbClr val="002060"/>
                  </a:solidFill>
                </a:rPr>
                <a:t>        前期基础相对薄弱，导致进程缓慢，后期将进一步加快相关内容的研究工作并进行程序化实现，并且加快平台的构建工作。</a:t>
              </a:r>
            </a:p>
          </p:txBody>
        </p:sp>
      </p:grpSp>
    </p:spTree>
    <p:extLst>
      <p:ext uri="{BB962C8B-B14F-4D97-AF65-F5344CB8AC3E}">
        <p14:creationId xmlns:p14="http://schemas.microsoft.com/office/powerpoint/2010/main" val="1885192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国外精美动态PPT模板之绿芽(白色背景) - 副本">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Default Design">
      <a:majorFont>
        <a:latin typeface="Arial"/>
        <a:ea typeface=""/>
        <a:cs typeface=""/>
      </a:majorFont>
      <a:minorFont>
        <a:latin typeface="Arial"/>
        <a:ea typeface=""/>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8000"/>
        </a:solid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4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rgbClr val="008000"/>
        </a:solid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4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Arial" charset="0"/>
            <a:ea typeface="华文中宋" pitchFamily="2" charset="-122"/>
          </a:defRPr>
        </a:defPPr>
      </a:lstStyle>
    </a:lnDef>
    <a:txDef>
      <a:spPr bwMode="gray">
        <a:noFill/>
        <a:ln w="9525" algn="ctr">
          <a:noFill/>
          <a:miter lim="800000"/>
          <a:headEnd/>
          <a:tailEnd/>
        </a:ln>
      </a:spPr>
      <a:bodyPr wrap="square">
        <a:spAutoFit/>
      </a:bodyPr>
      <a:lstStyle>
        <a:defPPr algn="l" eaLnBrk="0" hangingPunct="0">
          <a:defRPr dirty="0"/>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8785</TotalTime>
  <Words>1409</Words>
  <Application>Microsoft Office PowerPoint</Application>
  <PresentationFormat>全屏显示(4:3)</PresentationFormat>
  <Paragraphs>126</Paragraphs>
  <Slides>11</Slides>
  <Notes>10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华文中宋</vt:lpstr>
      <vt:lpstr>楷体_GB2312</vt:lpstr>
      <vt:lpstr>隶书</vt:lpstr>
      <vt:lpstr>宋体</vt:lpstr>
      <vt:lpstr>微软雅黑</vt:lpstr>
      <vt:lpstr>Arial</vt:lpstr>
      <vt:lpstr>Calibri</vt:lpstr>
      <vt:lpstr>Cambria Math</vt:lpstr>
      <vt:lpstr>Times New Roman</vt:lpstr>
      <vt:lpstr>Wingdings</vt:lpstr>
      <vt:lpstr>国外精美动态PPT模板之绿芽(白色背景) - 副本</vt:lpstr>
      <vt:lpstr>默认设计模板</vt:lpstr>
      <vt:lpstr>基于空间信息的船舶航行路线 智能辅助方法</vt:lpstr>
      <vt:lpstr>一、研究内容</vt:lpstr>
      <vt:lpstr>一、研究内容</vt:lpstr>
      <vt:lpstr>二、研究工作进展</vt:lpstr>
      <vt:lpstr>二、研究工作进展</vt:lpstr>
      <vt:lpstr>二、研究工作进展</vt:lpstr>
      <vt:lpstr>二、研究工作进展</vt:lpstr>
      <vt:lpstr>二、研究工作进展</vt:lpstr>
      <vt:lpstr>三、目前存在的主要问题及解决途径</vt:lpstr>
      <vt:lpstr>四、下一步工作计划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于 文博</cp:lastModifiedBy>
  <cp:revision>870</cp:revision>
  <dcterms:created xsi:type="dcterms:W3CDTF">2012-12-19T01:31:26Z</dcterms:created>
  <dcterms:modified xsi:type="dcterms:W3CDTF">2020-10-28T04:04:30Z</dcterms:modified>
</cp:coreProperties>
</file>