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91a3e1db2_7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91a3e1db2_7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91a3e1db2_5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91a3e1db2_5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91a3e1db2_5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91a3e1db2_5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91a3e1db2_5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91a3e1db2_5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91a3e255f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91a3e255f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91a3e255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91a3e255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91a3e255f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91a3e255f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91a3e1db2_5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91a3e1db2_5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lVqi-E0RWn3Tu-UUZZTGdjkqQvI4Qsrj/view" TargetMode="External"/><Relationship Id="rId4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14.png"/><Relationship Id="rId7" Type="http://schemas.openxmlformats.org/officeDocument/2006/relationships/image" Target="../media/image9.png"/><Relationship Id="rId8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311708" y="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4700"/>
              <a:t>S</a:t>
            </a:r>
            <a:r>
              <a:rPr lang="ja" sz="4700"/>
              <a:t>upport Board Writing Machine</a:t>
            </a:r>
            <a:endParaRPr sz="47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311700" y="2052600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SBWM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442500" y="2945050"/>
            <a:ext cx="825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板書からノート作成を行うアプリ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2497650" y="3520700"/>
            <a:ext cx="41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700">
                <a:latin typeface="Open Sans"/>
                <a:ea typeface="Open Sans"/>
                <a:cs typeface="Open Sans"/>
                <a:sym typeface="Open Sans"/>
              </a:rPr>
              <a:t>HackID 74 パスカルダビンチ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こんな事はありませんか？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529175" y="1291175"/>
            <a:ext cx="4219200" cy="28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2400"/>
              <a:t>・</a:t>
            </a:r>
            <a:r>
              <a:rPr lang="ja" sz="2400"/>
              <a:t>ノートを取るのが大変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2400"/>
              <a:t>・</a:t>
            </a:r>
            <a:r>
              <a:rPr lang="ja" sz="2400"/>
              <a:t>話をもっと聞きたい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2400"/>
              <a:t>・</a:t>
            </a:r>
            <a:r>
              <a:rPr lang="ja" sz="2400"/>
              <a:t>重要単語を</a:t>
            </a:r>
            <a:br>
              <a:rPr lang="ja" sz="2400"/>
            </a:br>
            <a:r>
              <a:rPr lang="ja" sz="2400"/>
              <a:t>　きれいにまとめたい</a:t>
            </a:r>
            <a:endParaRPr sz="2400"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475" y="1483350"/>
            <a:ext cx="3465048" cy="194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1700" y="1590764"/>
            <a:ext cx="1514875" cy="2064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2725" y="2842851"/>
            <a:ext cx="1457176" cy="1457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4675" y="2785150"/>
            <a:ext cx="1514876" cy="151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そんなあなたに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 sz="4200" u="sng"/>
              <a:t>SBWM</a:t>
            </a:r>
            <a:endParaRPr b="1" sz="4200" u="sng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4200"/>
              <a:t>使ってみませんか？</a:t>
            </a:r>
            <a:endParaRPr sz="4200"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これで解決！！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5048" y="1152475"/>
            <a:ext cx="1907250" cy="175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3645" y="2907150"/>
            <a:ext cx="1491401" cy="16617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529175" y="1291175"/>
            <a:ext cx="4127400" cy="28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2400"/>
              <a:t>・</a:t>
            </a:r>
            <a:r>
              <a:rPr lang="ja" sz="2400"/>
              <a:t>板書の写真を撮るだけ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2400"/>
              <a:t>・</a:t>
            </a:r>
            <a:r>
              <a:rPr lang="ja" sz="2400"/>
              <a:t>アプリが色ごとに</a:t>
            </a:r>
            <a:br>
              <a:rPr lang="ja" sz="2400"/>
            </a:br>
            <a:r>
              <a:rPr lang="ja" sz="2400"/>
              <a:t>　文章や単語を認識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2400"/>
              <a:t>・</a:t>
            </a:r>
            <a:r>
              <a:rPr lang="ja" sz="2400"/>
              <a:t>ノートを作ってくれる</a:t>
            </a:r>
            <a:endParaRPr sz="2400"/>
          </a:p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使い方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11700" y="1266325"/>
            <a:ext cx="4565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600"/>
              <a:t>写真を撮るか</a:t>
            </a:r>
            <a:br>
              <a:rPr b="1" lang="ja" sz="2600"/>
            </a:br>
            <a:r>
              <a:rPr b="1" lang="ja" sz="2600"/>
              <a:t>既存の画像を読み込む</a:t>
            </a:r>
            <a:endParaRPr b="1" sz="26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ja" sz="2600"/>
              <a:t>簡単にノート作成ができる！</a:t>
            </a:r>
            <a:endParaRPr b="1" sz="2600"/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2299500" y="2406875"/>
            <a:ext cx="589500" cy="554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3200" y="418527"/>
            <a:ext cx="2893049" cy="430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デモ</a:t>
            </a:r>
            <a:endParaRPr/>
          </a:p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pic>
        <p:nvPicPr>
          <p:cNvPr id="112" name="Google Shape;112;p18" title="Android Emulator - Nexus_9_API_22_5554 2021-03-21 14-28-20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950" y="1152425"/>
            <a:ext cx="3629025" cy="38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構成</a:t>
            </a:r>
            <a:endParaRPr/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grpSp>
        <p:nvGrpSpPr>
          <p:cNvPr id="119" name="Google Shape;119;p19"/>
          <p:cNvGrpSpPr/>
          <p:nvPr/>
        </p:nvGrpSpPr>
        <p:grpSpPr>
          <a:xfrm>
            <a:off x="487450" y="2026829"/>
            <a:ext cx="2940300" cy="2135158"/>
            <a:chOff x="715725" y="1319204"/>
            <a:chExt cx="2940300" cy="2135158"/>
          </a:xfrm>
        </p:grpSpPr>
        <p:grpSp>
          <p:nvGrpSpPr>
            <p:cNvPr id="120" name="Google Shape;120;p19"/>
            <p:cNvGrpSpPr/>
            <p:nvPr/>
          </p:nvGrpSpPr>
          <p:grpSpPr>
            <a:xfrm>
              <a:off x="715725" y="1319204"/>
              <a:ext cx="2940300" cy="2135158"/>
              <a:chOff x="961325" y="1298150"/>
              <a:chExt cx="2940300" cy="2680675"/>
            </a:xfrm>
          </p:grpSpPr>
          <p:sp>
            <p:nvSpPr>
              <p:cNvPr id="121" name="Google Shape;121;p19"/>
              <p:cNvSpPr/>
              <p:nvPr/>
            </p:nvSpPr>
            <p:spPr>
              <a:xfrm>
                <a:off x="961325" y="1578825"/>
                <a:ext cx="2940300" cy="24000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9"/>
              <p:cNvSpPr txBox="1"/>
              <p:nvPr/>
            </p:nvSpPr>
            <p:spPr>
              <a:xfrm>
                <a:off x="1340250" y="1298150"/>
                <a:ext cx="2112000" cy="5991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ja" sz="1900">
                    <a:latin typeface="Open Sans"/>
                    <a:ea typeface="Open Sans"/>
                    <a:cs typeface="Open Sans"/>
                    <a:sym typeface="Open Sans"/>
                  </a:rPr>
                  <a:t>Androidアプリ</a:t>
                </a:r>
                <a:endParaRPr b="1" sz="19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pic>
          <p:nvPicPr>
            <p:cNvPr id="123" name="Google Shape;123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44825" y="2012275"/>
              <a:ext cx="981500" cy="975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29474" y="1913375"/>
              <a:ext cx="1815351" cy="51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1242" y="2559042"/>
              <a:ext cx="1851816" cy="707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6" name="Google Shape;126;p19"/>
          <p:cNvGrpSpPr/>
          <p:nvPr/>
        </p:nvGrpSpPr>
        <p:grpSpPr>
          <a:xfrm>
            <a:off x="5198675" y="1304541"/>
            <a:ext cx="2940300" cy="3297958"/>
            <a:chOff x="5198675" y="1007816"/>
            <a:chExt cx="2940300" cy="3297958"/>
          </a:xfrm>
        </p:grpSpPr>
        <p:grpSp>
          <p:nvGrpSpPr>
            <p:cNvPr id="127" name="Google Shape;127;p19"/>
            <p:cNvGrpSpPr/>
            <p:nvPr/>
          </p:nvGrpSpPr>
          <p:grpSpPr>
            <a:xfrm>
              <a:off x="5198675" y="1007816"/>
              <a:ext cx="2940300" cy="3260505"/>
              <a:chOff x="961325" y="1298150"/>
              <a:chExt cx="2940300" cy="2680675"/>
            </a:xfrm>
          </p:grpSpPr>
          <p:sp>
            <p:nvSpPr>
              <p:cNvPr id="128" name="Google Shape;128;p19"/>
              <p:cNvSpPr/>
              <p:nvPr/>
            </p:nvSpPr>
            <p:spPr>
              <a:xfrm>
                <a:off x="961325" y="1578825"/>
                <a:ext cx="2940300" cy="24000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9"/>
              <p:cNvSpPr txBox="1"/>
              <p:nvPr/>
            </p:nvSpPr>
            <p:spPr>
              <a:xfrm>
                <a:off x="1340250" y="1298150"/>
                <a:ext cx="2112000" cy="3924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ja" sz="1900">
                    <a:latin typeface="Open Sans"/>
                    <a:ea typeface="Open Sans"/>
                    <a:cs typeface="Open Sans"/>
                    <a:sym typeface="Open Sans"/>
                  </a:rPr>
                  <a:t>画像処理</a:t>
                </a:r>
                <a:endParaRPr b="1" sz="19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pic>
          <p:nvPicPr>
            <p:cNvPr id="130" name="Google Shape;130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439176" y="1573250"/>
              <a:ext cx="1080762" cy="13311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847150" y="1612037"/>
              <a:ext cx="1253574" cy="12535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979997" y="2928098"/>
              <a:ext cx="1377650" cy="13776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3" name="Google Shape;133;p19"/>
          <p:cNvSpPr/>
          <p:nvPr/>
        </p:nvSpPr>
        <p:spPr>
          <a:xfrm>
            <a:off x="2685875" y="966325"/>
            <a:ext cx="3195600" cy="943500"/>
          </a:xfrm>
          <a:prstGeom prst="curvedDownArrow">
            <a:avLst>
              <a:gd fmla="val 25000" name="adj1"/>
              <a:gd fmla="val 54928" name="adj2"/>
              <a:gd fmla="val 48389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 rot="10800000">
            <a:off x="2541275" y="3766550"/>
            <a:ext cx="3195600" cy="943500"/>
          </a:xfrm>
          <a:prstGeom prst="curvedDownArrow">
            <a:avLst>
              <a:gd fmla="val 25000" name="adj1"/>
              <a:gd fmla="val 54928" name="adj2"/>
              <a:gd fmla="val 48389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3625475" y="1422825"/>
            <a:ext cx="13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latin typeface="Open Sans"/>
                <a:ea typeface="Open Sans"/>
                <a:cs typeface="Open Sans"/>
                <a:sym typeface="Open Sans"/>
              </a:rPr>
              <a:t>画像を送る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3625475" y="3804600"/>
            <a:ext cx="131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latin typeface="Open Sans"/>
                <a:ea typeface="Open Sans"/>
                <a:cs typeface="Open Sans"/>
                <a:sym typeface="Open Sans"/>
              </a:rPr>
              <a:t>文章または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latin typeface="Open Sans"/>
                <a:ea typeface="Open Sans"/>
                <a:cs typeface="Open Sans"/>
                <a:sym typeface="Open Sans"/>
              </a:rPr>
              <a:t>単語を送る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画像処理</a:t>
            </a:r>
            <a:endParaRPr/>
          </a:p>
        </p:txBody>
      </p:sp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9475" y="509621"/>
            <a:ext cx="4128001" cy="165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9475" y="2879044"/>
            <a:ext cx="4127999" cy="158770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5" name="Google Shape;145;p20"/>
          <p:cNvSpPr txBox="1"/>
          <p:nvPr/>
        </p:nvSpPr>
        <p:spPr>
          <a:xfrm>
            <a:off x="1611925" y="1152425"/>
            <a:ext cx="225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 u="sng">
                <a:latin typeface="Open Sans"/>
                <a:ea typeface="Open Sans"/>
                <a:cs typeface="Open Sans"/>
                <a:sym typeface="Open Sans"/>
              </a:rPr>
              <a:t>OCRのみ</a:t>
            </a:r>
            <a:endParaRPr sz="2200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1541750" y="2872500"/>
            <a:ext cx="25242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300" u="sng">
                <a:latin typeface="Open Sans"/>
                <a:ea typeface="Open Sans"/>
                <a:cs typeface="Open Sans"/>
                <a:sym typeface="Open Sans"/>
              </a:rPr>
              <a:t>OpenCVで</a:t>
            </a:r>
            <a:endParaRPr sz="2300" u="sng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300" u="sng">
                <a:latin typeface="Open Sans"/>
                <a:ea typeface="Open Sans"/>
                <a:cs typeface="Open Sans"/>
                <a:sym typeface="Open Sans"/>
              </a:rPr>
              <a:t>色を分けて二値化</a:t>
            </a:r>
            <a:endParaRPr sz="2300" u="sng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 u="sng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300" u="sng">
                <a:latin typeface="Open Sans"/>
                <a:ea typeface="Open Sans"/>
                <a:cs typeface="Open Sans"/>
                <a:sym typeface="Open Sans"/>
              </a:rPr>
              <a:t>OCRで読み取る</a:t>
            </a:r>
            <a:endParaRPr sz="2300" u="sng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311700" y="575400"/>
            <a:ext cx="8520600" cy="3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ja" sz="3000"/>
              <a:t>ご清聴ありがとうございました</a:t>
            </a:r>
            <a:endParaRPr sz="3000"/>
          </a:p>
        </p:txBody>
      </p:sp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