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51" r:id="rId2"/>
    <p:sldId id="488" r:id="rId3"/>
    <p:sldId id="778" r:id="rId4"/>
    <p:sldId id="779" r:id="rId5"/>
    <p:sldId id="780" r:id="rId6"/>
    <p:sldId id="533" r:id="rId7"/>
    <p:sldId id="708" r:id="rId8"/>
    <p:sldId id="772" r:id="rId9"/>
    <p:sldId id="773" r:id="rId10"/>
    <p:sldId id="774" r:id="rId11"/>
    <p:sldId id="775" r:id="rId12"/>
    <p:sldId id="776" r:id="rId13"/>
    <p:sldId id="777" r:id="rId14"/>
    <p:sldId id="484" r:id="rId15"/>
    <p:sldId id="723" r:id="rId16"/>
    <p:sldId id="771" r:id="rId17"/>
    <p:sldId id="764" r:id="rId18"/>
    <p:sldId id="765" r:id="rId19"/>
    <p:sldId id="766" r:id="rId20"/>
    <p:sldId id="767" r:id="rId21"/>
    <p:sldId id="768" r:id="rId22"/>
    <p:sldId id="769" r:id="rId23"/>
    <p:sldId id="770" r:id="rId24"/>
    <p:sldId id="746" r:id="rId25"/>
    <p:sldId id="737" r:id="rId26"/>
    <p:sldId id="781" r:id="rId27"/>
    <p:sldId id="782" r:id="rId28"/>
    <p:sldId id="783" r:id="rId29"/>
    <p:sldId id="784" r:id="rId30"/>
    <p:sldId id="785" r:id="rId31"/>
    <p:sldId id="786" r:id="rId32"/>
    <p:sldId id="787" r:id="rId33"/>
    <p:sldId id="788" r:id="rId34"/>
    <p:sldId id="735" r:id="rId35"/>
    <p:sldId id="747" r:id="rId36"/>
    <p:sldId id="789" r:id="rId37"/>
    <p:sldId id="790" r:id="rId38"/>
    <p:sldId id="791" r:id="rId39"/>
    <p:sldId id="792" r:id="rId40"/>
    <p:sldId id="793" r:id="rId41"/>
    <p:sldId id="794" r:id="rId42"/>
    <p:sldId id="795" r:id="rId43"/>
    <p:sldId id="796" r:id="rId44"/>
    <p:sldId id="797" r:id="rId45"/>
    <p:sldId id="798" r:id="rId46"/>
    <p:sldId id="799" r:id="rId47"/>
    <p:sldId id="800" r:id="rId48"/>
    <p:sldId id="801" r:id="rId49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Courier New" pitchFamily="49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Courier New" pitchFamily="49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Courier New" pitchFamily="49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Courier New" pitchFamily="49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Courier New" pitchFamily="49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Courier New" pitchFamily="49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Courier New" pitchFamily="49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Courier New" pitchFamily="49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Courier New" pitchFamily="49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01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00" autoAdjust="0"/>
    <p:restoredTop sz="95046" autoAdjust="0"/>
  </p:normalViewPr>
  <p:slideViewPr>
    <p:cSldViewPr showGuides="1">
      <p:cViewPr varScale="1">
        <p:scale>
          <a:sx n="110" d="100"/>
          <a:sy n="110" d="100"/>
        </p:scale>
        <p:origin x="1328" y="184"/>
      </p:cViewPr>
      <p:guideLst>
        <p:guide orient="horz" pos="4201"/>
        <p:guide pos="15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180023" cy="180023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540" y="2708909"/>
            <a:ext cx="7200901" cy="1440184"/>
          </a:xfrm>
        </p:spPr>
        <p:txBody>
          <a:bodyPr/>
          <a:lstStyle>
            <a:lvl1pPr>
              <a:defRPr>
                <a:latin typeface="Lucida Console" panose="020B0609040504020204" pitchFamily="49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429142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71655" y="548631"/>
            <a:ext cx="3960506" cy="900115"/>
          </a:xfrm>
        </p:spPr>
        <p:txBody>
          <a:bodyPr rIns="7200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5" name="Text Box 5"/>
          <p:cNvSpPr txBox="1">
            <a:spLocks noChangeArrowheads="1"/>
          </p:cNvSpPr>
          <p:nvPr userDrawn="1"/>
        </p:nvSpPr>
        <p:spPr bwMode="auto">
          <a:xfrm>
            <a:off x="2771770" y="5409253"/>
            <a:ext cx="1079908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 anchorCtr="1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4400" b="0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File</a:t>
            </a:r>
            <a:endParaRPr lang="zh-TW" altLang="en-US" sz="4400" b="0" dirty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01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91631" y="548631"/>
            <a:ext cx="5040645" cy="900115"/>
          </a:xfrm>
        </p:spPr>
        <p:txBody>
          <a:bodyPr rIns="3600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5" name="Text Box 5"/>
          <p:cNvSpPr txBox="1">
            <a:spLocks noChangeArrowheads="1"/>
          </p:cNvSpPr>
          <p:nvPr userDrawn="1"/>
        </p:nvSpPr>
        <p:spPr bwMode="auto">
          <a:xfrm>
            <a:off x="2771770" y="5409253"/>
            <a:ext cx="1079908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 anchorCtr="1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4400" b="0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File</a:t>
            </a:r>
            <a:endParaRPr lang="zh-TW" altLang="en-US" sz="4400" b="0" dirty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664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71656" y="548632"/>
            <a:ext cx="3600460" cy="900115"/>
          </a:xfrm>
        </p:spPr>
        <p:txBody>
          <a:bodyPr rIns="7200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5" name="Text Box 5"/>
          <p:cNvSpPr txBox="1">
            <a:spLocks noChangeArrowheads="1"/>
          </p:cNvSpPr>
          <p:nvPr userDrawn="1"/>
        </p:nvSpPr>
        <p:spPr bwMode="auto">
          <a:xfrm>
            <a:off x="2771770" y="5409253"/>
            <a:ext cx="1079908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 anchorCtr="1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4400" b="0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File</a:t>
            </a:r>
            <a:endParaRPr lang="zh-TW" altLang="en-US" sz="4400" b="0" dirty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155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051677" y="548631"/>
            <a:ext cx="3960507" cy="900115"/>
          </a:xfrm>
        </p:spPr>
        <p:txBody>
          <a:bodyPr rIns="7200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5" name="Text Box 5"/>
          <p:cNvSpPr txBox="1">
            <a:spLocks noChangeArrowheads="1"/>
          </p:cNvSpPr>
          <p:nvPr userDrawn="1"/>
        </p:nvSpPr>
        <p:spPr bwMode="auto">
          <a:xfrm>
            <a:off x="2771770" y="5409253"/>
            <a:ext cx="1079908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 anchorCtr="1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4400" b="0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File</a:t>
            </a:r>
            <a:endParaRPr lang="zh-TW" altLang="en-US" sz="4400" b="0" dirty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142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91632" y="548632"/>
            <a:ext cx="5760736" cy="720092"/>
          </a:xfrm>
        </p:spPr>
        <p:txBody>
          <a:bodyPr rIns="36000" anchor="ctr" anchorCtr="1"/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200">
                <a:latin typeface="Lucida Console" panose="020B0609040504020204" pitchFamily="49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2941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71655" y="548632"/>
            <a:ext cx="3780483" cy="900115"/>
          </a:xfrm>
        </p:spPr>
        <p:txBody>
          <a:bodyPr rIns="3600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5" name="Text Box 5"/>
          <p:cNvSpPr txBox="1">
            <a:spLocks noChangeArrowheads="1"/>
          </p:cNvSpPr>
          <p:nvPr userDrawn="1"/>
        </p:nvSpPr>
        <p:spPr bwMode="auto">
          <a:xfrm>
            <a:off x="2771770" y="5409253"/>
            <a:ext cx="108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 anchorCtr="1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File</a:t>
            </a:r>
            <a:endParaRPr kumimoji="1" lang="zh-TW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482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48" y="548631"/>
            <a:ext cx="8641104" cy="5760737"/>
          </a:xfrm>
        </p:spPr>
        <p:txBody>
          <a:bodyPr/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66644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8692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71549" y="188585"/>
            <a:ext cx="7200901" cy="1260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1549" y="1628770"/>
            <a:ext cx="7200901" cy="468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63" r:id="rId3"/>
    <p:sldLayoutId id="2147483664" r:id="rId4"/>
    <p:sldLayoutId id="2147483665" r:id="rId5"/>
    <p:sldLayoutId id="2147483661" r:id="rId6"/>
    <p:sldLayoutId id="2147483662" r:id="rId7"/>
    <p:sldLayoutId id="2147483659" r:id="rId8"/>
    <p:sldLayoutId id="2147483656" r:id="rId9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Arial" charset="0"/>
          <a:ea typeface="新細明體" pitchFamily="18" charset="-120"/>
        </a:defRPr>
      </a:lvl9pPr>
    </p:titleStyle>
    <p:bodyStyle>
      <a:lvl1pPr marL="0" indent="0" algn="l" rtl="0" eaLnBrk="0" fontAlgn="base" hangingPunct="0">
        <a:spcBef>
          <a:spcPct val="20000"/>
        </a:spcBef>
        <a:spcAft>
          <a:spcPct val="0"/>
        </a:spcAft>
        <a:buNone/>
        <a:defRPr kumimoji="1" sz="1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get()</a:t>
            </a: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[ 10 ];</a:t>
            </a:r>
          </a:p>
          <a:p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0; i &lt; 3; i++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inFile.getline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10,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'\n'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);</a:t>
            </a:r>
            <a:endParaRPr lang="en-US" altLang="zh-TW" dirty="0">
              <a:latin typeface="Lucida Console" pitchFamily="49" charset="0"/>
            </a:endParaRPr>
          </a:p>
        </p:txBody>
      </p:sp>
      <p:graphicFrame>
        <p:nvGraphicFramePr>
          <p:cNvPr id="9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230317"/>
              </p:ext>
            </p:extLst>
          </p:nvPr>
        </p:nvGraphicFramePr>
        <p:xfrm>
          <a:off x="1331586" y="1988816"/>
          <a:ext cx="414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86544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233446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231701" y="4329115"/>
            <a:ext cx="2160000" cy="1080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abc de\n</a:t>
            </a:r>
          </a:p>
          <a:p>
            <a:pPr eaLnBrk="1" hangingPunct="1"/>
            <a:r>
              <a:rPr lang="en-US" altLang="zh-TW" sz="1800" b="0" dirty="0" err="1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fghi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 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jkl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\n</a:t>
            </a:r>
            <a:endParaRPr lang="zh-TW" altLang="zh-TW" sz="1800" b="0" dirty="0">
              <a:solidFill>
                <a:srgbClr val="000000"/>
              </a:solidFill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1" name="Text Box 86"/>
          <p:cNvSpPr txBox="1">
            <a:spLocks noChangeArrowheads="1"/>
          </p:cNvSpPr>
          <p:nvPr/>
        </p:nvSpPr>
        <p:spPr bwMode="auto">
          <a:xfrm>
            <a:off x="2951793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6600" dirty="0">
                <a:solidFill>
                  <a:srgbClr val="0000FF"/>
                </a:solidFill>
                <a:sym typeface="Wingdings" pitchFamily="2" charset="2"/>
              </a:rPr>
              <a:t>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052921"/>
              </p:ext>
            </p:extLst>
          </p:nvPr>
        </p:nvGraphicFramePr>
        <p:xfrm>
          <a:off x="5652138" y="3969069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  <p:graphicFrame>
        <p:nvGraphicFramePr>
          <p:cNvPr id="13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53043"/>
              </p:ext>
            </p:extLst>
          </p:nvPr>
        </p:nvGraphicFramePr>
        <p:xfrm>
          <a:off x="611494" y="2888931"/>
          <a:ext cx="7745616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6018177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1607562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4299668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72820489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41547247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g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h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   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j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k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l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5495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[ 10 ];</a:t>
            </a:r>
          </a:p>
          <a:p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0; i &lt; 3; i++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inFile.getline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10,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'\n'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);</a:t>
            </a:r>
            <a:endParaRPr lang="en-US" altLang="zh-TW" dirty="0">
              <a:latin typeface="Lucida Console" pitchFamily="49" charset="0"/>
            </a:endParaRPr>
          </a:p>
        </p:txBody>
      </p:sp>
      <p:graphicFrame>
        <p:nvGraphicFramePr>
          <p:cNvPr id="9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948815"/>
              </p:ext>
            </p:extLst>
          </p:nvPr>
        </p:nvGraphicFramePr>
        <p:xfrm>
          <a:off x="1331586" y="1988816"/>
          <a:ext cx="414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86544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233446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g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h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   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j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k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l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231701" y="4329115"/>
            <a:ext cx="2160000" cy="1080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abc de\n</a:t>
            </a:r>
          </a:p>
          <a:p>
            <a:pPr eaLnBrk="1" hangingPunct="1"/>
            <a:r>
              <a:rPr lang="en-US" altLang="zh-TW" sz="1800" b="0" dirty="0" err="1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fghi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 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jkl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\n</a:t>
            </a:r>
            <a:endParaRPr lang="zh-TW" altLang="zh-TW" sz="1800" b="0" dirty="0">
              <a:solidFill>
                <a:srgbClr val="000000"/>
              </a:solidFill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1" name="Text Box 86"/>
          <p:cNvSpPr txBox="1">
            <a:spLocks noChangeArrowheads="1"/>
          </p:cNvSpPr>
          <p:nvPr/>
        </p:nvSpPr>
        <p:spPr bwMode="auto">
          <a:xfrm>
            <a:off x="2951793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6600" dirty="0">
                <a:solidFill>
                  <a:srgbClr val="0000FF"/>
                </a:solidFill>
                <a:sym typeface="Wingdings" pitchFamily="2" charset="2"/>
              </a:rPr>
              <a:t>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052921"/>
              </p:ext>
            </p:extLst>
          </p:nvPr>
        </p:nvGraphicFramePr>
        <p:xfrm>
          <a:off x="5652138" y="3969069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  <p:graphicFrame>
        <p:nvGraphicFramePr>
          <p:cNvPr id="13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530455"/>
              </p:ext>
            </p:extLst>
          </p:nvPr>
        </p:nvGraphicFramePr>
        <p:xfrm>
          <a:off x="611494" y="2888931"/>
          <a:ext cx="7745616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6018177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1607562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4299668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72820489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41547247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5318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[ 10 ];</a:t>
            </a:r>
          </a:p>
          <a:p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0; i &lt; 3; i++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inFile.getline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10,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'\n'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);</a:t>
            </a:r>
            <a:endParaRPr lang="en-US" altLang="zh-TW" dirty="0">
              <a:latin typeface="Lucida Console" pitchFamily="49" charset="0"/>
            </a:endParaRPr>
          </a:p>
        </p:txBody>
      </p:sp>
      <p:graphicFrame>
        <p:nvGraphicFramePr>
          <p:cNvPr id="9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948815"/>
              </p:ext>
            </p:extLst>
          </p:nvPr>
        </p:nvGraphicFramePr>
        <p:xfrm>
          <a:off x="1331586" y="1988816"/>
          <a:ext cx="414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86544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233446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g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h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   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j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k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l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231701" y="4329115"/>
            <a:ext cx="2160000" cy="1080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abc de\n</a:t>
            </a:r>
          </a:p>
          <a:p>
            <a:pPr eaLnBrk="1" hangingPunct="1"/>
            <a:r>
              <a:rPr lang="en-US" altLang="zh-TW" sz="1800" b="0" dirty="0" err="1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fghi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 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jkl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\n</a:t>
            </a:r>
            <a:endParaRPr lang="zh-TW" altLang="zh-TW" sz="1800" b="0" dirty="0">
              <a:solidFill>
                <a:srgbClr val="000000"/>
              </a:solidFill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1" name="Text Box 86"/>
          <p:cNvSpPr txBox="1">
            <a:spLocks noChangeArrowheads="1"/>
          </p:cNvSpPr>
          <p:nvPr/>
        </p:nvSpPr>
        <p:spPr bwMode="auto">
          <a:xfrm>
            <a:off x="2951793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6600" dirty="0">
                <a:solidFill>
                  <a:srgbClr val="0000FF"/>
                </a:solidFill>
                <a:sym typeface="Wingdings" pitchFamily="2" charset="2"/>
              </a:rPr>
              <a:t>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052921"/>
              </p:ext>
            </p:extLst>
          </p:nvPr>
        </p:nvGraphicFramePr>
        <p:xfrm>
          <a:off x="5652138" y="3969069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  <p:graphicFrame>
        <p:nvGraphicFramePr>
          <p:cNvPr id="13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21160"/>
              </p:ext>
            </p:extLst>
          </p:nvPr>
        </p:nvGraphicFramePr>
        <p:xfrm>
          <a:off x="611494" y="2888931"/>
          <a:ext cx="7745616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6018177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1607562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4299668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72820489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41547247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28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[ 10 ];</a:t>
            </a:r>
          </a:p>
          <a:p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0; i &lt; 3; i++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inFile.getline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10,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'\n'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);</a:t>
            </a:r>
            <a:endParaRPr lang="en-US" altLang="zh-TW" dirty="0">
              <a:latin typeface="Lucida Console" pitchFamily="49" charset="0"/>
            </a:endParaRPr>
          </a:p>
        </p:txBody>
      </p:sp>
      <p:graphicFrame>
        <p:nvGraphicFramePr>
          <p:cNvPr id="9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948815"/>
              </p:ext>
            </p:extLst>
          </p:nvPr>
        </p:nvGraphicFramePr>
        <p:xfrm>
          <a:off x="1331586" y="1988816"/>
          <a:ext cx="414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86544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233446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g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h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   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j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k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l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231701" y="4329115"/>
            <a:ext cx="2160000" cy="1080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abc de\n</a:t>
            </a:r>
          </a:p>
          <a:p>
            <a:pPr eaLnBrk="1" hangingPunct="1"/>
            <a:r>
              <a:rPr lang="en-US" altLang="zh-TW" sz="1800" b="0" dirty="0" err="1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fghi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 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jkl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\n</a:t>
            </a:r>
            <a:endParaRPr lang="zh-TW" altLang="zh-TW" sz="1800" b="0" dirty="0">
              <a:solidFill>
                <a:srgbClr val="000000"/>
              </a:solidFill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1" name="Text Box 86"/>
          <p:cNvSpPr txBox="1">
            <a:spLocks noChangeArrowheads="1"/>
          </p:cNvSpPr>
          <p:nvPr/>
        </p:nvSpPr>
        <p:spPr bwMode="auto">
          <a:xfrm>
            <a:off x="2951793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6600" dirty="0">
                <a:solidFill>
                  <a:srgbClr val="0000FF"/>
                </a:solidFill>
                <a:sym typeface="Wingdings" pitchFamily="2" charset="2"/>
              </a:rPr>
              <a:t></a:t>
            </a:r>
          </a:p>
        </p:txBody>
      </p:sp>
      <p:graphicFrame>
        <p:nvGraphicFramePr>
          <p:cNvPr id="13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21160"/>
              </p:ext>
            </p:extLst>
          </p:nvPr>
        </p:nvGraphicFramePr>
        <p:xfrm>
          <a:off x="611494" y="2888931"/>
          <a:ext cx="7745616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6018177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1607562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4299668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72820489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41547247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300059"/>
              </p:ext>
            </p:extLst>
          </p:nvPr>
        </p:nvGraphicFramePr>
        <p:xfrm>
          <a:off x="5652138" y="3969069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550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 Extraction Operator </a:t>
            </a:r>
            <a:r>
              <a:rPr lang="en-US" altLang="zh-TW" dirty="0">
                <a:latin typeface="Lucida Console" panose="020B0609040504020204" pitchFamily="49" charset="0"/>
                <a:cs typeface="Times New Roman" panose="02020603050405020304" pitchFamily="18" charset="0"/>
              </a:rPr>
              <a:t>&gt;&gt;</a:t>
            </a:r>
            <a:endParaRPr lang="zh-TW" altLang="en-US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str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[ </a:t>
            </a:r>
            <a:r>
              <a:rPr lang="en-US" altLang="zh-TW" dirty="0">
                <a:latin typeface="Lucida Console"/>
              </a:rPr>
              <a:t>10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dirty="0">
                <a:latin typeface="Lucida Console" pitchFamily="49" charset="0"/>
              </a:rPr>
              <a:t>;</a:t>
            </a:r>
          </a:p>
          <a:p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0; i &lt; 5; i++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  <a:endParaRPr lang="en-US" altLang="zh-TW" dirty="0">
              <a:latin typeface="Lucida Console" pitchFamily="49" charset="0"/>
            </a:endParaRP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064045"/>
              </p:ext>
            </p:extLst>
          </p:nvPr>
        </p:nvGraphicFramePr>
        <p:xfrm>
          <a:off x="611494" y="2888931"/>
          <a:ext cx="7745616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6018177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1607562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4299668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72820489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41547247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284801"/>
              </p:ext>
            </p:extLst>
          </p:nvPr>
        </p:nvGraphicFramePr>
        <p:xfrm>
          <a:off x="1331586" y="1988816"/>
          <a:ext cx="414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86544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233446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31701" y="4329115"/>
            <a:ext cx="2160000" cy="1080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abc de\n</a:t>
            </a:r>
          </a:p>
          <a:p>
            <a:pPr eaLnBrk="1" hangingPunct="1"/>
            <a:r>
              <a:rPr lang="en-US" altLang="zh-TW" sz="1800" b="0" dirty="0" err="1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fghi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 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jkl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\n</a:t>
            </a:r>
            <a:endParaRPr lang="zh-TW" altLang="zh-TW" sz="1800" b="0" dirty="0">
              <a:solidFill>
                <a:srgbClr val="000000"/>
              </a:solidFill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6" name="Text Box 86"/>
          <p:cNvSpPr txBox="1">
            <a:spLocks noChangeArrowheads="1"/>
          </p:cNvSpPr>
          <p:nvPr/>
        </p:nvSpPr>
        <p:spPr bwMode="auto">
          <a:xfrm>
            <a:off x="2951793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6600" dirty="0">
                <a:solidFill>
                  <a:srgbClr val="0000FF"/>
                </a:solidFill>
                <a:sym typeface="Wingdings" pitchFamily="2" charset="2"/>
              </a:rPr>
              <a:t>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617467"/>
              </p:ext>
            </p:extLst>
          </p:nvPr>
        </p:nvGraphicFramePr>
        <p:xfrm>
          <a:off x="5652138" y="3969069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1216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str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[ </a:t>
            </a:r>
            <a:r>
              <a:rPr lang="en-US" altLang="zh-TW" dirty="0">
                <a:latin typeface="Lucida Console"/>
              </a:rPr>
              <a:t>10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</a:t>
            </a:r>
            <a:r>
              <a:rPr lang="en-US" altLang="zh-TW" dirty="0">
                <a:latin typeface="Lucida Console" pitchFamily="49" charset="0"/>
              </a:rPr>
              <a:t>;</a:t>
            </a:r>
          </a:p>
          <a:p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0; i &lt; 5; i++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  <a:endParaRPr lang="en-US" altLang="zh-TW" dirty="0">
              <a:latin typeface="Lucida Console" pitchFamily="49" charset="0"/>
            </a:endParaRP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414402"/>
              </p:ext>
            </p:extLst>
          </p:nvPr>
        </p:nvGraphicFramePr>
        <p:xfrm>
          <a:off x="611494" y="2888931"/>
          <a:ext cx="7745616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6018177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1607562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4299668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72820489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41547247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g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h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   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j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k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l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284801"/>
              </p:ext>
            </p:extLst>
          </p:nvPr>
        </p:nvGraphicFramePr>
        <p:xfrm>
          <a:off x="1331586" y="1988816"/>
          <a:ext cx="414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86544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233446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31701" y="4329115"/>
            <a:ext cx="2160000" cy="1080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abc de\n</a:t>
            </a:r>
          </a:p>
          <a:p>
            <a:pPr eaLnBrk="1" hangingPunct="1"/>
            <a:r>
              <a:rPr lang="en-US" altLang="zh-TW" sz="1800" b="0" dirty="0" err="1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fghi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 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jkl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\n</a:t>
            </a:r>
            <a:endParaRPr lang="zh-TW" altLang="zh-TW" sz="1800" b="0" dirty="0">
              <a:solidFill>
                <a:srgbClr val="000000"/>
              </a:solidFill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6" name="Text Box 86"/>
          <p:cNvSpPr txBox="1">
            <a:spLocks noChangeArrowheads="1"/>
          </p:cNvSpPr>
          <p:nvPr/>
        </p:nvSpPr>
        <p:spPr bwMode="auto">
          <a:xfrm>
            <a:off x="2951793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6600" dirty="0">
                <a:solidFill>
                  <a:srgbClr val="0000FF"/>
                </a:solidFill>
                <a:sym typeface="Wingdings" pitchFamily="2" charset="2"/>
              </a:rPr>
              <a:t>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617467"/>
              </p:ext>
            </p:extLst>
          </p:nvPr>
        </p:nvGraphicFramePr>
        <p:xfrm>
          <a:off x="5652138" y="3969069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158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str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[ </a:t>
            </a:r>
            <a:r>
              <a:rPr lang="en-US" altLang="zh-TW" dirty="0">
                <a:latin typeface="Lucida Console"/>
              </a:rPr>
              <a:t>10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dirty="0">
                <a:latin typeface="Lucida Console" pitchFamily="49" charset="0"/>
              </a:rPr>
              <a:t>;</a:t>
            </a:r>
          </a:p>
          <a:p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0; i &lt; 5; i++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  <a:endParaRPr lang="en-US" altLang="zh-TW" dirty="0">
              <a:latin typeface="Lucida Console" pitchFamily="49" charset="0"/>
            </a:endParaRP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322592"/>
              </p:ext>
            </p:extLst>
          </p:nvPr>
        </p:nvGraphicFramePr>
        <p:xfrm>
          <a:off x="611494" y="2888931"/>
          <a:ext cx="7745616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6018177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1607562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4299668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72820489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41547247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g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h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   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j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k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l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163801"/>
              </p:ext>
            </p:extLst>
          </p:nvPr>
        </p:nvGraphicFramePr>
        <p:xfrm>
          <a:off x="1331586" y="1988816"/>
          <a:ext cx="414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86544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233446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c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31701" y="4329115"/>
            <a:ext cx="2160000" cy="1080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abc de\n</a:t>
            </a:r>
          </a:p>
          <a:p>
            <a:pPr eaLnBrk="1" hangingPunct="1"/>
            <a:r>
              <a:rPr lang="en-US" altLang="zh-TW" sz="1800" b="0" dirty="0" err="1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fghi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 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jkl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\n</a:t>
            </a:r>
            <a:endParaRPr lang="zh-TW" altLang="zh-TW" sz="1800" b="0" dirty="0">
              <a:solidFill>
                <a:srgbClr val="000000"/>
              </a:solidFill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6" name="Text Box 86"/>
          <p:cNvSpPr txBox="1">
            <a:spLocks noChangeArrowheads="1"/>
          </p:cNvSpPr>
          <p:nvPr/>
        </p:nvSpPr>
        <p:spPr bwMode="auto">
          <a:xfrm>
            <a:off x="2951793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6600" dirty="0">
                <a:solidFill>
                  <a:srgbClr val="0000FF"/>
                </a:solidFill>
                <a:sym typeface="Wingdings" pitchFamily="2" charset="2"/>
              </a:rPr>
              <a:t>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617467"/>
              </p:ext>
            </p:extLst>
          </p:nvPr>
        </p:nvGraphicFramePr>
        <p:xfrm>
          <a:off x="5652138" y="3969069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055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str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[ </a:t>
            </a:r>
            <a:r>
              <a:rPr lang="en-US" altLang="zh-TW" dirty="0">
                <a:latin typeface="Lucida Console"/>
              </a:rPr>
              <a:t>10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dirty="0">
                <a:latin typeface="Lucida Console" pitchFamily="49" charset="0"/>
              </a:rPr>
              <a:t>;</a:t>
            </a:r>
          </a:p>
          <a:p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0; i &lt; 5; i++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  <a:endParaRPr lang="en-US" altLang="zh-TW" dirty="0">
              <a:latin typeface="Lucida Console" pitchFamily="49" charset="0"/>
            </a:endParaRP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462395"/>
              </p:ext>
            </p:extLst>
          </p:nvPr>
        </p:nvGraphicFramePr>
        <p:xfrm>
          <a:off x="611494" y="2888931"/>
          <a:ext cx="7745616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6018177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1607562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4299668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72820489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41547247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g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h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   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j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k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l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63903"/>
              </p:ext>
            </p:extLst>
          </p:nvPr>
        </p:nvGraphicFramePr>
        <p:xfrm>
          <a:off x="1331586" y="1988816"/>
          <a:ext cx="414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86544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233446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d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e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31701" y="4329115"/>
            <a:ext cx="2160000" cy="1080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abc de\n</a:t>
            </a:r>
          </a:p>
          <a:p>
            <a:pPr eaLnBrk="1" hangingPunct="1"/>
            <a:r>
              <a:rPr lang="en-US" altLang="zh-TW" sz="1800" b="0" dirty="0" err="1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fghi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 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jkl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\n</a:t>
            </a:r>
            <a:endParaRPr lang="zh-TW" altLang="zh-TW" sz="1800" b="0" dirty="0">
              <a:solidFill>
                <a:srgbClr val="000000"/>
              </a:solidFill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6" name="Text Box 86"/>
          <p:cNvSpPr txBox="1">
            <a:spLocks noChangeArrowheads="1"/>
          </p:cNvSpPr>
          <p:nvPr/>
        </p:nvSpPr>
        <p:spPr bwMode="auto">
          <a:xfrm>
            <a:off x="2951793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6600" dirty="0">
                <a:solidFill>
                  <a:srgbClr val="0000FF"/>
                </a:solidFill>
                <a:sym typeface="Wingdings" pitchFamily="2" charset="2"/>
              </a:rPr>
              <a:t>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617467"/>
              </p:ext>
            </p:extLst>
          </p:nvPr>
        </p:nvGraphicFramePr>
        <p:xfrm>
          <a:off x="5652138" y="3969069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2099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str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[ </a:t>
            </a:r>
            <a:r>
              <a:rPr lang="en-US" altLang="zh-TW" dirty="0">
                <a:latin typeface="Lucida Console"/>
              </a:rPr>
              <a:t>10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dirty="0">
                <a:latin typeface="Lucida Console" pitchFamily="49" charset="0"/>
              </a:rPr>
              <a:t>;</a:t>
            </a:r>
          </a:p>
          <a:p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0; i &lt; 5; i++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  <a:endParaRPr lang="en-US" altLang="zh-TW" dirty="0">
              <a:latin typeface="Lucida Console" pitchFamily="49" charset="0"/>
            </a:endParaRP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174485"/>
              </p:ext>
            </p:extLst>
          </p:nvPr>
        </p:nvGraphicFramePr>
        <p:xfrm>
          <a:off x="611494" y="2888931"/>
          <a:ext cx="7745616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6018177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1607562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4299668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72820489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41547247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g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h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   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j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k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l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63903"/>
              </p:ext>
            </p:extLst>
          </p:nvPr>
        </p:nvGraphicFramePr>
        <p:xfrm>
          <a:off x="1331586" y="1988816"/>
          <a:ext cx="414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86544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233446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d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e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31701" y="4329115"/>
            <a:ext cx="2160000" cy="1080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abc de\n</a:t>
            </a:r>
          </a:p>
          <a:p>
            <a:pPr eaLnBrk="1" hangingPunct="1"/>
            <a:r>
              <a:rPr lang="en-US" altLang="zh-TW" sz="1800" b="0" dirty="0" err="1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fghi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 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jkl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\n</a:t>
            </a:r>
            <a:endParaRPr lang="zh-TW" altLang="zh-TW" sz="1800" b="0" dirty="0">
              <a:solidFill>
                <a:srgbClr val="000000"/>
              </a:solidFill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6" name="Text Box 86"/>
          <p:cNvSpPr txBox="1">
            <a:spLocks noChangeArrowheads="1"/>
          </p:cNvSpPr>
          <p:nvPr/>
        </p:nvSpPr>
        <p:spPr bwMode="auto">
          <a:xfrm>
            <a:off x="2951793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6600" dirty="0">
                <a:solidFill>
                  <a:srgbClr val="0000FF"/>
                </a:solidFill>
                <a:sym typeface="Wingdings" pitchFamily="2" charset="2"/>
              </a:rPr>
              <a:t>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617467"/>
              </p:ext>
            </p:extLst>
          </p:nvPr>
        </p:nvGraphicFramePr>
        <p:xfrm>
          <a:off x="5652138" y="3969069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6466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[ 10 ];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0; i &lt; 3;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inFile.get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10,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'\n'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latin typeface="Lucida Console" pitchFamily="49" charset="0"/>
            </a:endParaRPr>
          </a:p>
        </p:txBody>
      </p:sp>
      <p:graphicFrame>
        <p:nvGraphicFramePr>
          <p:cNvPr id="14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970321"/>
              </p:ext>
            </p:extLst>
          </p:nvPr>
        </p:nvGraphicFramePr>
        <p:xfrm>
          <a:off x="1331586" y="1988816"/>
          <a:ext cx="414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86544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233446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2231701" y="4329115"/>
            <a:ext cx="2160000" cy="1080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abc de\n</a:t>
            </a:r>
          </a:p>
          <a:p>
            <a:pPr eaLnBrk="1" hangingPunct="1"/>
            <a:r>
              <a:rPr lang="en-US" altLang="zh-TW" sz="1800" b="0" dirty="0" err="1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fghi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 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jkl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\n</a:t>
            </a:r>
            <a:endParaRPr lang="zh-TW" altLang="zh-TW" sz="1800" b="0" dirty="0">
              <a:solidFill>
                <a:srgbClr val="000000"/>
              </a:solidFill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6" name="Text Box 86"/>
          <p:cNvSpPr txBox="1">
            <a:spLocks noChangeArrowheads="1"/>
          </p:cNvSpPr>
          <p:nvPr/>
        </p:nvSpPr>
        <p:spPr bwMode="auto">
          <a:xfrm>
            <a:off x="2951793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6600" dirty="0">
                <a:solidFill>
                  <a:srgbClr val="0000FF"/>
                </a:solidFill>
                <a:sym typeface="Wingdings" pitchFamily="2" charset="2"/>
              </a:rPr>
              <a:t></a:t>
            </a: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728779"/>
              </p:ext>
            </p:extLst>
          </p:nvPr>
        </p:nvGraphicFramePr>
        <p:xfrm>
          <a:off x="5652138" y="3969069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  <p:graphicFrame>
        <p:nvGraphicFramePr>
          <p:cNvPr id="18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020282"/>
              </p:ext>
            </p:extLst>
          </p:nvPr>
        </p:nvGraphicFramePr>
        <p:xfrm>
          <a:off x="611494" y="2888931"/>
          <a:ext cx="7745616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6018177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1607562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4299668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72820489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41547247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6598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str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[ </a:t>
            </a:r>
            <a:r>
              <a:rPr lang="en-US" altLang="zh-TW" dirty="0">
                <a:latin typeface="Lucida Console"/>
              </a:rPr>
              <a:t>10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dirty="0">
                <a:latin typeface="Lucida Console" pitchFamily="49" charset="0"/>
              </a:rPr>
              <a:t>;</a:t>
            </a:r>
          </a:p>
          <a:p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0; i &lt; 5; i++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  <a:endParaRPr lang="en-US" altLang="zh-TW" dirty="0">
              <a:latin typeface="Lucida Console" pitchFamily="49" charset="0"/>
            </a:endParaRP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65145"/>
              </p:ext>
            </p:extLst>
          </p:nvPr>
        </p:nvGraphicFramePr>
        <p:xfrm>
          <a:off x="611494" y="2888931"/>
          <a:ext cx="7745616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6018177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1607562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4299668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72820489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41547247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j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k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l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146737"/>
              </p:ext>
            </p:extLst>
          </p:nvPr>
        </p:nvGraphicFramePr>
        <p:xfrm>
          <a:off x="1331586" y="1988816"/>
          <a:ext cx="414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86544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233446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g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h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   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31701" y="4329115"/>
            <a:ext cx="2160000" cy="1080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abc de\n</a:t>
            </a:r>
          </a:p>
          <a:p>
            <a:pPr eaLnBrk="1" hangingPunct="1"/>
            <a:r>
              <a:rPr lang="en-US" altLang="zh-TW" sz="1800" b="0" dirty="0" err="1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fghi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 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jkl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\n</a:t>
            </a:r>
            <a:endParaRPr lang="zh-TW" altLang="zh-TW" sz="1800" b="0" dirty="0">
              <a:solidFill>
                <a:srgbClr val="000000"/>
              </a:solidFill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6" name="Text Box 86"/>
          <p:cNvSpPr txBox="1">
            <a:spLocks noChangeArrowheads="1"/>
          </p:cNvSpPr>
          <p:nvPr/>
        </p:nvSpPr>
        <p:spPr bwMode="auto">
          <a:xfrm>
            <a:off x="2951793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6600" dirty="0">
                <a:solidFill>
                  <a:srgbClr val="0000FF"/>
                </a:solidFill>
                <a:sym typeface="Wingdings" pitchFamily="2" charset="2"/>
              </a:rPr>
              <a:t>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617467"/>
              </p:ext>
            </p:extLst>
          </p:nvPr>
        </p:nvGraphicFramePr>
        <p:xfrm>
          <a:off x="5652138" y="3969069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8124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str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[ </a:t>
            </a:r>
            <a:r>
              <a:rPr lang="en-US" altLang="zh-TW" dirty="0">
                <a:latin typeface="Lucida Console"/>
              </a:rPr>
              <a:t>10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dirty="0">
                <a:latin typeface="Lucida Console" pitchFamily="49" charset="0"/>
              </a:rPr>
              <a:t>;</a:t>
            </a:r>
          </a:p>
          <a:p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0; i &lt; 5; i++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  <a:endParaRPr lang="en-US" altLang="zh-TW" dirty="0">
              <a:latin typeface="Lucida Console" pitchFamily="49" charset="0"/>
            </a:endParaRP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228961"/>
              </p:ext>
            </p:extLst>
          </p:nvPr>
        </p:nvGraphicFramePr>
        <p:xfrm>
          <a:off x="611494" y="2888931"/>
          <a:ext cx="7745616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6018177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1607562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4299668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72820489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41547247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828056"/>
              </p:ext>
            </p:extLst>
          </p:nvPr>
        </p:nvGraphicFramePr>
        <p:xfrm>
          <a:off x="1331586" y="1988816"/>
          <a:ext cx="414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86544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233446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j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k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l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   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31701" y="4329115"/>
            <a:ext cx="2160000" cy="1080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abc de\n</a:t>
            </a:r>
          </a:p>
          <a:p>
            <a:pPr eaLnBrk="1" hangingPunct="1"/>
            <a:r>
              <a:rPr lang="en-US" altLang="zh-TW" sz="1800" b="0" dirty="0" err="1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fghi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 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jkl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\n</a:t>
            </a:r>
            <a:endParaRPr lang="zh-TW" altLang="zh-TW" sz="1800" b="0" dirty="0">
              <a:solidFill>
                <a:srgbClr val="000000"/>
              </a:solidFill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6" name="Text Box 86"/>
          <p:cNvSpPr txBox="1">
            <a:spLocks noChangeArrowheads="1"/>
          </p:cNvSpPr>
          <p:nvPr/>
        </p:nvSpPr>
        <p:spPr bwMode="auto">
          <a:xfrm>
            <a:off x="2951793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6600" dirty="0">
                <a:solidFill>
                  <a:srgbClr val="0000FF"/>
                </a:solidFill>
                <a:sym typeface="Wingdings" pitchFamily="2" charset="2"/>
              </a:rPr>
              <a:t>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617467"/>
              </p:ext>
            </p:extLst>
          </p:nvPr>
        </p:nvGraphicFramePr>
        <p:xfrm>
          <a:off x="5652138" y="3969069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48192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str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[ </a:t>
            </a:r>
            <a:r>
              <a:rPr lang="en-US" altLang="zh-TW" dirty="0">
                <a:latin typeface="Lucida Console"/>
              </a:rPr>
              <a:t>10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dirty="0">
                <a:latin typeface="Lucida Console" pitchFamily="49" charset="0"/>
              </a:rPr>
              <a:t>;</a:t>
            </a:r>
          </a:p>
          <a:p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0; i &lt; 5; i++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  <a:endParaRPr lang="en-US" altLang="zh-TW" dirty="0">
              <a:latin typeface="Lucida Console" pitchFamily="49" charset="0"/>
            </a:endParaRP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688011"/>
              </p:ext>
            </p:extLst>
          </p:nvPr>
        </p:nvGraphicFramePr>
        <p:xfrm>
          <a:off x="611494" y="2888931"/>
          <a:ext cx="7745616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6018177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1607562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4299668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72820489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41547247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828056"/>
              </p:ext>
            </p:extLst>
          </p:nvPr>
        </p:nvGraphicFramePr>
        <p:xfrm>
          <a:off x="1331586" y="1988816"/>
          <a:ext cx="414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86544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233446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j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k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l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   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31701" y="4329115"/>
            <a:ext cx="2160000" cy="1080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abc de\n</a:t>
            </a:r>
          </a:p>
          <a:p>
            <a:pPr eaLnBrk="1" hangingPunct="1"/>
            <a:r>
              <a:rPr lang="en-US" altLang="zh-TW" sz="1800" b="0" dirty="0" err="1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fghi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 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jkl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\n</a:t>
            </a:r>
            <a:endParaRPr lang="zh-TW" altLang="zh-TW" sz="1800" b="0" dirty="0">
              <a:solidFill>
                <a:srgbClr val="000000"/>
              </a:solidFill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6" name="Text Box 86"/>
          <p:cNvSpPr txBox="1">
            <a:spLocks noChangeArrowheads="1"/>
          </p:cNvSpPr>
          <p:nvPr/>
        </p:nvSpPr>
        <p:spPr bwMode="auto">
          <a:xfrm>
            <a:off x="2951793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6600" dirty="0">
                <a:solidFill>
                  <a:srgbClr val="0000FF"/>
                </a:solidFill>
                <a:sym typeface="Wingdings" pitchFamily="2" charset="2"/>
              </a:rPr>
              <a:t>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617467"/>
              </p:ext>
            </p:extLst>
          </p:nvPr>
        </p:nvGraphicFramePr>
        <p:xfrm>
          <a:off x="5652138" y="3969069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65839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str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[ </a:t>
            </a:r>
            <a:r>
              <a:rPr lang="en-US" altLang="zh-TW" dirty="0">
                <a:latin typeface="Lucida Console"/>
              </a:rPr>
              <a:t>10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dirty="0">
                <a:latin typeface="Lucida Console" pitchFamily="49" charset="0"/>
              </a:rPr>
              <a:t>;</a:t>
            </a:r>
          </a:p>
          <a:p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0; i &lt; 5; i++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  <a:endParaRPr lang="en-US" altLang="zh-TW" dirty="0">
              <a:latin typeface="Lucida Console" pitchFamily="49" charset="0"/>
            </a:endParaRP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688011"/>
              </p:ext>
            </p:extLst>
          </p:nvPr>
        </p:nvGraphicFramePr>
        <p:xfrm>
          <a:off x="611494" y="2888931"/>
          <a:ext cx="7745616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6018177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1607562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4299668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72820489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41547247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828056"/>
              </p:ext>
            </p:extLst>
          </p:nvPr>
        </p:nvGraphicFramePr>
        <p:xfrm>
          <a:off x="1331586" y="1988816"/>
          <a:ext cx="414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86544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233446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j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k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l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   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31701" y="4329115"/>
            <a:ext cx="2160000" cy="1080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abc de\n</a:t>
            </a:r>
          </a:p>
          <a:p>
            <a:pPr eaLnBrk="1" hangingPunct="1"/>
            <a:r>
              <a:rPr lang="en-US" altLang="zh-TW" sz="1800" b="0" dirty="0" err="1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fghi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 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jkl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\n</a:t>
            </a:r>
            <a:endParaRPr lang="zh-TW" altLang="zh-TW" sz="1800" b="0" dirty="0">
              <a:solidFill>
                <a:srgbClr val="000000"/>
              </a:solidFill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6" name="Text Box 86"/>
          <p:cNvSpPr txBox="1">
            <a:spLocks noChangeArrowheads="1"/>
          </p:cNvSpPr>
          <p:nvPr/>
        </p:nvSpPr>
        <p:spPr bwMode="auto">
          <a:xfrm>
            <a:off x="2951793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6600" dirty="0">
                <a:solidFill>
                  <a:srgbClr val="0000FF"/>
                </a:solidFill>
                <a:sym typeface="Wingdings" pitchFamily="2" charset="2"/>
              </a:rPr>
              <a:t>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769721"/>
              </p:ext>
            </p:extLst>
          </p:nvPr>
        </p:nvGraphicFramePr>
        <p:xfrm>
          <a:off x="5652138" y="3969069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03415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get()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09421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>
          <a:ln w="12700">
            <a:noFill/>
          </a:ln>
        </p:spPr>
        <p:txBody>
          <a:bodyPr/>
          <a:lstStyle/>
          <a:p>
            <a:pPr lvl="0">
              <a:spcBef>
                <a:spcPts val="384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c =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'\0'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384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0; i &lt; 17; i++ )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384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 =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inFile.get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();</a:t>
            </a:r>
          </a:p>
        </p:txBody>
      </p:sp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476326"/>
              </p:ext>
            </p:extLst>
          </p:nvPr>
        </p:nvGraphicFramePr>
        <p:xfrm>
          <a:off x="1511609" y="1988816"/>
          <a:ext cx="72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c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215972"/>
              </p:ext>
            </p:extLst>
          </p:nvPr>
        </p:nvGraphicFramePr>
        <p:xfrm>
          <a:off x="611494" y="2888931"/>
          <a:ext cx="7745616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6018177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1607562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4299668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72820489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41547247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231701" y="4329115"/>
            <a:ext cx="2160000" cy="1080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abc de\n</a:t>
            </a:r>
          </a:p>
          <a:p>
            <a:pPr eaLnBrk="1" hangingPunct="1"/>
            <a:r>
              <a:rPr lang="en-US" altLang="zh-TW" sz="1800" b="0" dirty="0" err="1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fghi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 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jkl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\n</a:t>
            </a:r>
            <a:endParaRPr lang="zh-TW" altLang="zh-TW" sz="1800" b="0" dirty="0">
              <a:solidFill>
                <a:srgbClr val="000000"/>
              </a:solidFill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0" name="Text Box 86"/>
          <p:cNvSpPr txBox="1">
            <a:spLocks noChangeArrowheads="1"/>
          </p:cNvSpPr>
          <p:nvPr/>
        </p:nvSpPr>
        <p:spPr bwMode="auto">
          <a:xfrm>
            <a:off x="2951793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6600" dirty="0">
                <a:solidFill>
                  <a:srgbClr val="0000FF"/>
                </a:solidFill>
                <a:sym typeface="Wingdings" pitchFamily="2" charset="2"/>
              </a:rPr>
              <a:t>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428949"/>
              </p:ext>
            </p:extLst>
          </p:nvPr>
        </p:nvGraphicFramePr>
        <p:xfrm>
          <a:off x="5652138" y="3969069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85689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>
          <a:ln w="12700">
            <a:noFill/>
          </a:ln>
        </p:spPr>
        <p:txBody>
          <a:bodyPr/>
          <a:lstStyle/>
          <a:p>
            <a:pPr>
              <a:spcBef>
                <a:spcPts val="384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c =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'\0'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384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0; i &lt; 17; i++ )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>
              <a:spcBef>
                <a:spcPts val="384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 =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inFile.get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();</a:t>
            </a:r>
          </a:p>
        </p:txBody>
      </p:sp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346966"/>
              </p:ext>
            </p:extLst>
          </p:nvPr>
        </p:nvGraphicFramePr>
        <p:xfrm>
          <a:off x="1511609" y="1988816"/>
          <a:ext cx="72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c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925293"/>
              </p:ext>
            </p:extLst>
          </p:nvPr>
        </p:nvGraphicFramePr>
        <p:xfrm>
          <a:off x="611494" y="2888931"/>
          <a:ext cx="7745616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6018177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1607562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4299668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72820489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41547247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g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h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   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j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k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l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231701" y="4329115"/>
            <a:ext cx="2160000" cy="1080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abc de\n</a:t>
            </a:r>
          </a:p>
          <a:p>
            <a:pPr eaLnBrk="1" hangingPunct="1"/>
            <a:r>
              <a:rPr lang="en-US" altLang="zh-TW" sz="1800" b="0" dirty="0" err="1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fghi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 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jkl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\n</a:t>
            </a:r>
            <a:endParaRPr lang="zh-TW" altLang="zh-TW" sz="1800" b="0" dirty="0">
              <a:solidFill>
                <a:srgbClr val="000000"/>
              </a:solidFill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0" name="Text Box 86"/>
          <p:cNvSpPr txBox="1">
            <a:spLocks noChangeArrowheads="1"/>
          </p:cNvSpPr>
          <p:nvPr/>
        </p:nvSpPr>
        <p:spPr bwMode="auto">
          <a:xfrm>
            <a:off x="2951793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6600" dirty="0">
                <a:solidFill>
                  <a:srgbClr val="0000FF"/>
                </a:solidFill>
                <a:sym typeface="Wingdings" pitchFamily="2" charset="2"/>
              </a:rPr>
              <a:t>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874010"/>
              </p:ext>
            </p:extLst>
          </p:nvPr>
        </p:nvGraphicFramePr>
        <p:xfrm>
          <a:off x="5652138" y="3969069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94412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>
          <a:ln w="12700">
            <a:noFill/>
          </a:ln>
        </p:spPr>
        <p:txBody>
          <a:bodyPr/>
          <a:lstStyle/>
          <a:p>
            <a:pPr>
              <a:spcBef>
                <a:spcPts val="384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c =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'\0'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384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0; i &lt; 17; i++ )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>
              <a:spcBef>
                <a:spcPts val="384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 =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inFile.get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();</a:t>
            </a:r>
          </a:p>
        </p:txBody>
      </p:sp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353443"/>
              </p:ext>
            </p:extLst>
          </p:nvPr>
        </p:nvGraphicFramePr>
        <p:xfrm>
          <a:off x="1511609" y="1988816"/>
          <a:ext cx="72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c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a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288417"/>
              </p:ext>
            </p:extLst>
          </p:nvPr>
        </p:nvGraphicFramePr>
        <p:xfrm>
          <a:off x="611494" y="2888931"/>
          <a:ext cx="7745616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6018177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1607562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4299668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72820489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41547247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g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h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   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j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k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l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231701" y="4329115"/>
            <a:ext cx="2160000" cy="1080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abc de\n</a:t>
            </a:r>
          </a:p>
          <a:p>
            <a:pPr eaLnBrk="1" hangingPunct="1"/>
            <a:r>
              <a:rPr lang="en-US" altLang="zh-TW" sz="1800" b="0" dirty="0" err="1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fghi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 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jkl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\n</a:t>
            </a:r>
            <a:endParaRPr lang="zh-TW" altLang="zh-TW" sz="1800" b="0" dirty="0">
              <a:solidFill>
                <a:srgbClr val="000000"/>
              </a:solidFill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0" name="Text Box 86"/>
          <p:cNvSpPr txBox="1">
            <a:spLocks noChangeArrowheads="1"/>
          </p:cNvSpPr>
          <p:nvPr/>
        </p:nvSpPr>
        <p:spPr bwMode="auto">
          <a:xfrm>
            <a:off x="2951793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6600" dirty="0">
                <a:solidFill>
                  <a:srgbClr val="0000FF"/>
                </a:solidFill>
                <a:sym typeface="Wingdings" pitchFamily="2" charset="2"/>
              </a:rPr>
              <a:t>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936972"/>
              </p:ext>
            </p:extLst>
          </p:nvPr>
        </p:nvGraphicFramePr>
        <p:xfrm>
          <a:off x="5652138" y="3969069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50586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>
          <a:ln w="12700">
            <a:noFill/>
          </a:ln>
        </p:spPr>
        <p:txBody>
          <a:bodyPr/>
          <a:lstStyle/>
          <a:p>
            <a:pPr>
              <a:spcBef>
                <a:spcPts val="384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c =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'\0'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384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0; i &lt; 17; i++ )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>
              <a:spcBef>
                <a:spcPts val="384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 =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inFile.get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();</a:t>
            </a:r>
          </a:p>
        </p:txBody>
      </p:sp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065724"/>
              </p:ext>
            </p:extLst>
          </p:nvPr>
        </p:nvGraphicFramePr>
        <p:xfrm>
          <a:off x="1511609" y="1988816"/>
          <a:ext cx="72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c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897428"/>
              </p:ext>
            </p:extLst>
          </p:nvPr>
        </p:nvGraphicFramePr>
        <p:xfrm>
          <a:off x="611494" y="2888931"/>
          <a:ext cx="7745616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6018177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1607562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4299668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72820489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41547247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g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h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   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j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k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l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231701" y="4329115"/>
            <a:ext cx="2160000" cy="1080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abc de\n</a:t>
            </a:r>
          </a:p>
          <a:p>
            <a:pPr eaLnBrk="1" hangingPunct="1"/>
            <a:r>
              <a:rPr lang="en-US" altLang="zh-TW" sz="1800" b="0" dirty="0" err="1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fghi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 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jkl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\n</a:t>
            </a:r>
            <a:endParaRPr lang="zh-TW" altLang="zh-TW" sz="1800" b="0" dirty="0">
              <a:solidFill>
                <a:srgbClr val="000000"/>
              </a:solidFill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0" name="Text Box 86"/>
          <p:cNvSpPr txBox="1">
            <a:spLocks noChangeArrowheads="1"/>
          </p:cNvSpPr>
          <p:nvPr/>
        </p:nvSpPr>
        <p:spPr bwMode="auto">
          <a:xfrm>
            <a:off x="2951793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6600" dirty="0">
                <a:solidFill>
                  <a:srgbClr val="0000FF"/>
                </a:solidFill>
                <a:sym typeface="Wingdings" pitchFamily="2" charset="2"/>
              </a:rPr>
              <a:t>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450276"/>
              </p:ext>
            </p:extLst>
          </p:nvPr>
        </p:nvGraphicFramePr>
        <p:xfrm>
          <a:off x="5652138" y="3969069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08034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>
          <a:ln w="12700">
            <a:noFill/>
          </a:ln>
        </p:spPr>
        <p:txBody>
          <a:bodyPr/>
          <a:lstStyle/>
          <a:p>
            <a:pPr>
              <a:spcBef>
                <a:spcPts val="384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c =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'\0'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384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0; i &lt; 17; i++ )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>
              <a:spcBef>
                <a:spcPts val="384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 =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inFile.get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();</a:t>
            </a:r>
          </a:p>
        </p:txBody>
      </p:sp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106641"/>
              </p:ext>
            </p:extLst>
          </p:nvPr>
        </p:nvGraphicFramePr>
        <p:xfrm>
          <a:off x="1511609" y="1988816"/>
          <a:ext cx="72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c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c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347882"/>
              </p:ext>
            </p:extLst>
          </p:nvPr>
        </p:nvGraphicFramePr>
        <p:xfrm>
          <a:off x="611494" y="2888931"/>
          <a:ext cx="7745616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6018177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1607562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4299668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72820489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41547247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g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h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   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j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k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l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231701" y="4329115"/>
            <a:ext cx="2160000" cy="1080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abc de\n</a:t>
            </a:r>
          </a:p>
          <a:p>
            <a:pPr eaLnBrk="1" hangingPunct="1"/>
            <a:r>
              <a:rPr lang="en-US" altLang="zh-TW" sz="1800" b="0" dirty="0" err="1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fghi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 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jkl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\n</a:t>
            </a:r>
            <a:endParaRPr lang="zh-TW" altLang="zh-TW" sz="1800" b="0" dirty="0">
              <a:solidFill>
                <a:srgbClr val="000000"/>
              </a:solidFill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0" name="Text Box 86"/>
          <p:cNvSpPr txBox="1">
            <a:spLocks noChangeArrowheads="1"/>
          </p:cNvSpPr>
          <p:nvPr/>
        </p:nvSpPr>
        <p:spPr bwMode="auto">
          <a:xfrm>
            <a:off x="2951793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6600" dirty="0">
                <a:solidFill>
                  <a:srgbClr val="0000FF"/>
                </a:solidFill>
                <a:sym typeface="Wingdings" pitchFamily="2" charset="2"/>
              </a:rPr>
              <a:t>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392074"/>
              </p:ext>
            </p:extLst>
          </p:nvPr>
        </p:nvGraphicFramePr>
        <p:xfrm>
          <a:off x="5652138" y="3969069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1875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[ 10 ];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0; i &lt; 3;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inFile.get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10,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'\n'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latin typeface="Lucida Console" pitchFamily="49" charset="0"/>
            </a:endParaRPr>
          </a:p>
        </p:txBody>
      </p:sp>
      <p:graphicFrame>
        <p:nvGraphicFramePr>
          <p:cNvPr id="14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970321"/>
              </p:ext>
            </p:extLst>
          </p:nvPr>
        </p:nvGraphicFramePr>
        <p:xfrm>
          <a:off x="1331586" y="1988816"/>
          <a:ext cx="414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86544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233446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2231701" y="4329115"/>
            <a:ext cx="2160000" cy="1080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abc de\n</a:t>
            </a:r>
          </a:p>
          <a:p>
            <a:pPr eaLnBrk="1" hangingPunct="1"/>
            <a:r>
              <a:rPr lang="en-US" altLang="zh-TW" sz="1800" b="0" dirty="0" err="1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fghi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 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jkl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\n</a:t>
            </a:r>
            <a:endParaRPr lang="zh-TW" altLang="zh-TW" sz="1800" b="0" dirty="0">
              <a:solidFill>
                <a:srgbClr val="000000"/>
              </a:solidFill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6" name="Text Box 86"/>
          <p:cNvSpPr txBox="1">
            <a:spLocks noChangeArrowheads="1"/>
          </p:cNvSpPr>
          <p:nvPr/>
        </p:nvSpPr>
        <p:spPr bwMode="auto">
          <a:xfrm>
            <a:off x="2951793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6600" dirty="0">
                <a:solidFill>
                  <a:srgbClr val="0000FF"/>
                </a:solidFill>
                <a:sym typeface="Wingdings" pitchFamily="2" charset="2"/>
              </a:rPr>
              <a:t></a:t>
            </a: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728779"/>
              </p:ext>
            </p:extLst>
          </p:nvPr>
        </p:nvGraphicFramePr>
        <p:xfrm>
          <a:off x="5652138" y="3969069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  <p:graphicFrame>
        <p:nvGraphicFramePr>
          <p:cNvPr id="18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938292"/>
              </p:ext>
            </p:extLst>
          </p:nvPr>
        </p:nvGraphicFramePr>
        <p:xfrm>
          <a:off x="611494" y="2888931"/>
          <a:ext cx="7745616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6018177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1607562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4299668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72820489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41547247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g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h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   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j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k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l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83103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>
          <a:ln w="12700">
            <a:noFill/>
          </a:ln>
        </p:spPr>
        <p:txBody>
          <a:bodyPr/>
          <a:lstStyle/>
          <a:p>
            <a:pPr>
              <a:spcBef>
                <a:spcPts val="384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c =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'\0'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384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0; i &lt; 17; i++ )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>
              <a:spcBef>
                <a:spcPts val="384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 =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inFile.get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();</a:t>
            </a:r>
          </a:p>
        </p:txBody>
      </p:sp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199747"/>
              </p:ext>
            </p:extLst>
          </p:nvPr>
        </p:nvGraphicFramePr>
        <p:xfrm>
          <a:off x="1511609" y="1988816"/>
          <a:ext cx="72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c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k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388727"/>
              </p:ext>
            </p:extLst>
          </p:nvPr>
        </p:nvGraphicFramePr>
        <p:xfrm>
          <a:off x="611494" y="2888931"/>
          <a:ext cx="7745616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6018177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1607562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4299668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72820489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41547247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l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231701" y="4329115"/>
            <a:ext cx="2160000" cy="1080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abc de\n</a:t>
            </a:r>
          </a:p>
          <a:p>
            <a:pPr eaLnBrk="1" hangingPunct="1"/>
            <a:r>
              <a:rPr lang="en-US" altLang="zh-TW" sz="1800" b="0" dirty="0" err="1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fghi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 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jkl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\n</a:t>
            </a:r>
            <a:endParaRPr lang="zh-TW" altLang="zh-TW" sz="1800" b="0" dirty="0">
              <a:solidFill>
                <a:srgbClr val="000000"/>
              </a:solidFill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0" name="Text Box 86"/>
          <p:cNvSpPr txBox="1">
            <a:spLocks noChangeArrowheads="1"/>
          </p:cNvSpPr>
          <p:nvPr/>
        </p:nvSpPr>
        <p:spPr bwMode="auto">
          <a:xfrm>
            <a:off x="2951793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6600" dirty="0">
                <a:solidFill>
                  <a:srgbClr val="0000FF"/>
                </a:solidFill>
                <a:sym typeface="Wingdings" pitchFamily="2" charset="2"/>
              </a:rPr>
              <a:t>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799376"/>
              </p:ext>
            </p:extLst>
          </p:nvPr>
        </p:nvGraphicFramePr>
        <p:xfrm>
          <a:off x="5652138" y="3969069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41003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>
          <a:ln w="12700">
            <a:noFill/>
          </a:ln>
        </p:spPr>
        <p:txBody>
          <a:bodyPr/>
          <a:lstStyle/>
          <a:p>
            <a:pPr>
              <a:spcBef>
                <a:spcPts val="384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c =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'\0'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384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0; i &lt; 17; i++ )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>
              <a:spcBef>
                <a:spcPts val="384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 =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inFile.get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();</a:t>
            </a:r>
          </a:p>
        </p:txBody>
      </p:sp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075096"/>
              </p:ext>
            </p:extLst>
          </p:nvPr>
        </p:nvGraphicFramePr>
        <p:xfrm>
          <a:off x="1511609" y="1988816"/>
          <a:ext cx="72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c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l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093629"/>
              </p:ext>
            </p:extLst>
          </p:nvPr>
        </p:nvGraphicFramePr>
        <p:xfrm>
          <a:off x="611494" y="2888931"/>
          <a:ext cx="7745616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6018177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1607562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4299668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72820489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41547247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231701" y="4329115"/>
            <a:ext cx="2160000" cy="1080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abc de\n</a:t>
            </a:r>
          </a:p>
          <a:p>
            <a:pPr eaLnBrk="1" hangingPunct="1"/>
            <a:r>
              <a:rPr lang="en-US" altLang="zh-TW" sz="1800" b="0" dirty="0" err="1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fghi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 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jkl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\n</a:t>
            </a:r>
            <a:endParaRPr lang="zh-TW" altLang="zh-TW" sz="1800" b="0" dirty="0">
              <a:solidFill>
                <a:srgbClr val="000000"/>
              </a:solidFill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0" name="Text Box 86"/>
          <p:cNvSpPr txBox="1">
            <a:spLocks noChangeArrowheads="1"/>
          </p:cNvSpPr>
          <p:nvPr/>
        </p:nvSpPr>
        <p:spPr bwMode="auto">
          <a:xfrm>
            <a:off x="2951793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6600" dirty="0">
                <a:solidFill>
                  <a:srgbClr val="0000FF"/>
                </a:solidFill>
                <a:sym typeface="Wingdings" pitchFamily="2" charset="2"/>
              </a:rPr>
              <a:t>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749343"/>
              </p:ext>
            </p:extLst>
          </p:nvPr>
        </p:nvGraphicFramePr>
        <p:xfrm>
          <a:off x="5652138" y="3969069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15814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>
          <a:ln w="12700">
            <a:noFill/>
          </a:ln>
        </p:spPr>
        <p:txBody>
          <a:bodyPr/>
          <a:lstStyle/>
          <a:p>
            <a:pPr>
              <a:spcBef>
                <a:spcPts val="384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c =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'\0'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384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0; i &lt; 17; i++ )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>
              <a:spcBef>
                <a:spcPts val="384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 =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inFile.get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();</a:t>
            </a:r>
          </a:p>
        </p:txBody>
      </p:sp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315588"/>
              </p:ext>
            </p:extLst>
          </p:nvPr>
        </p:nvGraphicFramePr>
        <p:xfrm>
          <a:off x="1511609" y="1988816"/>
          <a:ext cx="72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c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424219"/>
              </p:ext>
            </p:extLst>
          </p:nvPr>
        </p:nvGraphicFramePr>
        <p:xfrm>
          <a:off x="611494" y="2888931"/>
          <a:ext cx="7745616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6018177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1607562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4299668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72820489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41547247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231701" y="4329115"/>
            <a:ext cx="2160000" cy="1080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abc de\n</a:t>
            </a:r>
          </a:p>
          <a:p>
            <a:pPr eaLnBrk="1" hangingPunct="1"/>
            <a:r>
              <a:rPr lang="en-US" altLang="zh-TW" sz="1800" b="0" dirty="0" err="1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fghi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 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jkl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\n</a:t>
            </a:r>
            <a:endParaRPr lang="zh-TW" altLang="zh-TW" sz="1800" b="0" dirty="0">
              <a:solidFill>
                <a:srgbClr val="000000"/>
              </a:solidFill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0" name="Text Box 86"/>
          <p:cNvSpPr txBox="1">
            <a:spLocks noChangeArrowheads="1"/>
          </p:cNvSpPr>
          <p:nvPr/>
        </p:nvSpPr>
        <p:spPr bwMode="auto">
          <a:xfrm>
            <a:off x="2951793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6600" dirty="0">
                <a:solidFill>
                  <a:srgbClr val="0000FF"/>
                </a:solidFill>
                <a:sym typeface="Wingdings" pitchFamily="2" charset="2"/>
              </a:rPr>
              <a:t>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89312"/>
              </p:ext>
            </p:extLst>
          </p:nvPr>
        </p:nvGraphicFramePr>
        <p:xfrm>
          <a:off x="5652138" y="3969069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73112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>
          <a:ln w="12700">
            <a:noFill/>
          </a:ln>
        </p:spPr>
        <p:txBody>
          <a:bodyPr/>
          <a:lstStyle/>
          <a:p>
            <a:pPr>
              <a:spcBef>
                <a:spcPts val="384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c =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'\0'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384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0; i &lt; 17; i++ )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>
              <a:spcBef>
                <a:spcPts val="384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 =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inFile.get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();</a:t>
            </a:r>
          </a:p>
        </p:txBody>
      </p:sp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315588"/>
              </p:ext>
            </p:extLst>
          </p:nvPr>
        </p:nvGraphicFramePr>
        <p:xfrm>
          <a:off x="1511609" y="1988816"/>
          <a:ext cx="72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c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424219"/>
              </p:ext>
            </p:extLst>
          </p:nvPr>
        </p:nvGraphicFramePr>
        <p:xfrm>
          <a:off x="611494" y="2888931"/>
          <a:ext cx="7745616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6018177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1607562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4299668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72820489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41547247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231701" y="4329115"/>
            <a:ext cx="2160000" cy="1080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abc de\n</a:t>
            </a:r>
          </a:p>
          <a:p>
            <a:pPr eaLnBrk="1" hangingPunct="1"/>
            <a:r>
              <a:rPr lang="en-US" altLang="zh-TW" sz="1800" b="0" dirty="0" err="1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fghi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 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jkl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\n</a:t>
            </a:r>
            <a:endParaRPr lang="zh-TW" altLang="zh-TW" sz="1800" b="0" dirty="0">
              <a:solidFill>
                <a:srgbClr val="000000"/>
              </a:solidFill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0" name="Text Box 86"/>
          <p:cNvSpPr txBox="1">
            <a:spLocks noChangeArrowheads="1"/>
          </p:cNvSpPr>
          <p:nvPr/>
        </p:nvSpPr>
        <p:spPr bwMode="auto">
          <a:xfrm>
            <a:off x="2951793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6600" dirty="0">
                <a:solidFill>
                  <a:srgbClr val="0000FF"/>
                </a:solidFill>
                <a:sym typeface="Wingdings" pitchFamily="2" charset="2"/>
              </a:rPr>
              <a:t>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662409"/>
              </p:ext>
            </p:extLst>
          </p:nvPr>
        </p:nvGraphicFramePr>
        <p:xfrm>
          <a:off x="5652138" y="3969069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95074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 Extraction Operator </a:t>
            </a:r>
            <a:r>
              <a:rPr lang="en-US" altLang="zh-TW" dirty="0">
                <a:latin typeface="Lucida Console" panose="020B0609040504020204" pitchFamily="49" charset="0"/>
                <a:cs typeface="Times New Roman" panose="02020603050405020304" pitchFamily="18" charset="0"/>
              </a:rPr>
              <a:t>&gt;&gt;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followed by </a:t>
            </a:r>
            <a:r>
              <a:rPr lang="en-US" altLang="zh-TW" dirty="0">
                <a:cs typeface="Times New Roman" panose="02020603050405020304" pitchFamily="18" charset="0"/>
              </a:rPr>
              <a:t>get()</a:t>
            </a:r>
            <a:endParaRPr lang="zh-TW" altLang="en-US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1984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[ 10 ];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inFile.get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10,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'\n'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);</a:t>
            </a:r>
          </a:p>
        </p:txBody>
      </p:sp>
      <p:graphicFrame>
        <p:nvGraphicFramePr>
          <p:cNvPr id="9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746893"/>
              </p:ext>
            </p:extLst>
          </p:nvPr>
        </p:nvGraphicFramePr>
        <p:xfrm>
          <a:off x="611494" y="2888931"/>
          <a:ext cx="7745616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6018177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1607562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4299668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72820489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41547247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801119"/>
              </p:ext>
            </p:extLst>
          </p:nvPr>
        </p:nvGraphicFramePr>
        <p:xfrm>
          <a:off x="1331586" y="1988816"/>
          <a:ext cx="414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86544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233446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231701" y="4329115"/>
            <a:ext cx="2160000" cy="1080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 b="0" dirty="0" err="1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abcde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\n</a:t>
            </a:r>
          </a:p>
          <a:p>
            <a:pPr eaLnBrk="1" hangingPunct="1"/>
            <a:r>
              <a:rPr lang="en-US" altLang="zh-TW" sz="1800" b="0" dirty="0" err="1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fghijkl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\n</a:t>
            </a:r>
            <a:endParaRPr lang="zh-TW" altLang="zh-TW" sz="1800" b="0" dirty="0">
              <a:solidFill>
                <a:srgbClr val="000000"/>
              </a:solidFill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2" name="Text Box 86"/>
          <p:cNvSpPr txBox="1">
            <a:spLocks noChangeArrowheads="1"/>
          </p:cNvSpPr>
          <p:nvPr/>
        </p:nvSpPr>
        <p:spPr bwMode="auto">
          <a:xfrm>
            <a:off x="2951793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6600" dirty="0">
                <a:solidFill>
                  <a:srgbClr val="0000FF"/>
                </a:solidFill>
                <a:sym typeface="Wingdings" pitchFamily="2" charset="2"/>
              </a:rPr>
              <a:t></a:t>
            </a: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253052"/>
              </p:ext>
            </p:extLst>
          </p:nvPr>
        </p:nvGraphicFramePr>
        <p:xfrm>
          <a:off x="5652138" y="3969069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42563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[ 10 ];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inFile.get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10,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'\n'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);</a:t>
            </a:r>
          </a:p>
        </p:txBody>
      </p:sp>
      <p:graphicFrame>
        <p:nvGraphicFramePr>
          <p:cNvPr id="9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123657"/>
              </p:ext>
            </p:extLst>
          </p:nvPr>
        </p:nvGraphicFramePr>
        <p:xfrm>
          <a:off x="611494" y="2888931"/>
          <a:ext cx="7745616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6018177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1607562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4299668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72820489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41547247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g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h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   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j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k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l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801119"/>
              </p:ext>
            </p:extLst>
          </p:nvPr>
        </p:nvGraphicFramePr>
        <p:xfrm>
          <a:off x="1331586" y="1988816"/>
          <a:ext cx="414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86544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233446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231701" y="4329115"/>
            <a:ext cx="2160000" cy="1080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 b="0" dirty="0" err="1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abcde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\n</a:t>
            </a:r>
          </a:p>
          <a:p>
            <a:pPr eaLnBrk="1" hangingPunct="1"/>
            <a:r>
              <a:rPr lang="en-US" altLang="zh-TW" sz="1800" b="0" dirty="0" err="1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fghijkl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\n</a:t>
            </a:r>
            <a:endParaRPr lang="zh-TW" altLang="zh-TW" sz="1800" b="0" dirty="0">
              <a:solidFill>
                <a:srgbClr val="000000"/>
              </a:solidFill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2" name="Text Box 86"/>
          <p:cNvSpPr txBox="1">
            <a:spLocks noChangeArrowheads="1"/>
          </p:cNvSpPr>
          <p:nvPr/>
        </p:nvSpPr>
        <p:spPr bwMode="auto">
          <a:xfrm>
            <a:off x="2951793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6600" dirty="0">
                <a:solidFill>
                  <a:srgbClr val="0000FF"/>
                </a:solidFill>
                <a:sym typeface="Wingdings" pitchFamily="2" charset="2"/>
              </a:rPr>
              <a:t></a:t>
            </a: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253052"/>
              </p:ext>
            </p:extLst>
          </p:nvPr>
        </p:nvGraphicFramePr>
        <p:xfrm>
          <a:off x="5652138" y="3969069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36404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[ 10 ];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inFile.get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10,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'\n'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);</a:t>
            </a:r>
          </a:p>
        </p:txBody>
      </p:sp>
      <p:graphicFrame>
        <p:nvGraphicFramePr>
          <p:cNvPr id="9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888772"/>
              </p:ext>
            </p:extLst>
          </p:nvPr>
        </p:nvGraphicFramePr>
        <p:xfrm>
          <a:off x="611494" y="2888931"/>
          <a:ext cx="7745616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6018177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1607562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4299668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72820489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41547247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g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h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   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j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k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l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66396"/>
              </p:ext>
            </p:extLst>
          </p:nvPr>
        </p:nvGraphicFramePr>
        <p:xfrm>
          <a:off x="1331586" y="1988816"/>
          <a:ext cx="414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86544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233446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231701" y="4329115"/>
            <a:ext cx="2160000" cy="1080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 b="0" dirty="0" err="1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abcde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\n</a:t>
            </a:r>
          </a:p>
          <a:p>
            <a:pPr eaLnBrk="1" hangingPunct="1"/>
            <a:r>
              <a:rPr lang="en-US" altLang="zh-TW" sz="1800" b="0" dirty="0" err="1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fghijkl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\n</a:t>
            </a:r>
            <a:endParaRPr lang="zh-TW" altLang="zh-TW" sz="1800" b="0" dirty="0">
              <a:solidFill>
                <a:srgbClr val="000000"/>
              </a:solidFill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2" name="Text Box 86"/>
          <p:cNvSpPr txBox="1">
            <a:spLocks noChangeArrowheads="1"/>
          </p:cNvSpPr>
          <p:nvPr/>
        </p:nvSpPr>
        <p:spPr bwMode="auto">
          <a:xfrm>
            <a:off x="2951793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6600" dirty="0">
                <a:solidFill>
                  <a:srgbClr val="0000FF"/>
                </a:solidFill>
                <a:sym typeface="Wingdings" pitchFamily="2" charset="2"/>
              </a:rPr>
              <a:t></a:t>
            </a: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253052"/>
              </p:ext>
            </p:extLst>
          </p:nvPr>
        </p:nvGraphicFramePr>
        <p:xfrm>
          <a:off x="5652138" y="3969069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19184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[ 10 ];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inFile.get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10,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'\n'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);</a:t>
            </a:r>
          </a:p>
        </p:txBody>
      </p:sp>
      <p:graphicFrame>
        <p:nvGraphicFramePr>
          <p:cNvPr id="9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888772"/>
              </p:ext>
            </p:extLst>
          </p:nvPr>
        </p:nvGraphicFramePr>
        <p:xfrm>
          <a:off x="611494" y="2888931"/>
          <a:ext cx="7745616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6018177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1607562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4299668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72820489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41547247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g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h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   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j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k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l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66396"/>
              </p:ext>
            </p:extLst>
          </p:nvPr>
        </p:nvGraphicFramePr>
        <p:xfrm>
          <a:off x="1331586" y="1988816"/>
          <a:ext cx="414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86544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233446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231701" y="4329115"/>
            <a:ext cx="2160000" cy="1080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 b="0" dirty="0" err="1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abcde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\n</a:t>
            </a:r>
          </a:p>
          <a:p>
            <a:pPr eaLnBrk="1" hangingPunct="1"/>
            <a:r>
              <a:rPr lang="en-US" altLang="zh-TW" sz="1800" b="0" dirty="0" err="1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fghijkl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\n</a:t>
            </a:r>
            <a:endParaRPr lang="zh-TW" altLang="zh-TW" sz="1800" b="0" dirty="0">
              <a:solidFill>
                <a:srgbClr val="000000"/>
              </a:solidFill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2" name="Text Box 86"/>
          <p:cNvSpPr txBox="1">
            <a:spLocks noChangeArrowheads="1"/>
          </p:cNvSpPr>
          <p:nvPr/>
        </p:nvSpPr>
        <p:spPr bwMode="auto">
          <a:xfrm>
            <a:off x="2951793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6600" dirty="0">
                <a:solidFill>
                  <a:srgbClr val="0000FF"/>
                </a:solidFill>
                <a:sym typeface="Wingdings" pitchFamily="2" charset="2"/>
              </a:rPr>
              <a:t>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961374"/>
              </p:ext>
            </p:extLst>
          </p:nvPr>
        </p:nvGraphicFramePr>
        <p:xfrm>
          <a:off x="5652138" y="3969069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20257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 Extraction Operator </a:t>
            </a:r>
            <a:r>
              <a:rPr lang="en-US" altLang="zh-TW" dirty="0">
                <a:latin typeface="Lucida Console" panose="020B0609040504020204" pitchFamily="49" charset="0"/>
                <a:cs typeface="Times New Roman" panose="02020603050405020304" pitchFamily="18" charset="0"/>
              </a:rPr>
              <a:t>&gt;&gt;</a:t>
            </a:r>
            <a:endParaRPr lang="zh-TW" altLang="en-US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769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[ 10 ];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0; i &lt; 3;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inFile.get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10,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'\n'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latin typeface="Lucida Console" pitchFamily="49" charset="0"/>
            </a:endParaRPr>
          </a:p>
        </p:txBody>
      </p:sp>
      <p:graphicFrame>
        <p:nvGraphicFramePr>
          <p:cNvPr id="14" name="Group 87"/>
          <p:cNvGraphicFramePr>
            <a:graphicFrameLocks noGrp="1"/>
          </p:cNvGraphicFramePr>
          <p:nvPr/>
        </p:nvGraphicFramePr>
        <p:xfrm>
          <a:off x="1331586" y="1988816"/>
          <a:ext cx="414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86544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233446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2231701" y="4329115"/>
            <a:ext cx="2160000" cy="1080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abc de\n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fghi</a:t>
            </a:r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 </a:t>
            </a:r>
            <a:r>
              <a:rPr kumimoji="1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jkl</a:t>
            </a:r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\n</a:t>
            </a:r>
            <a:endParaRPr kumimoji="1" lang="zh-TW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6" name="Text Box 86"/>
          <p:cNvSpPr txBox="1">
            <a:spLocks noChangeArrowheads="1"/>
          </p:cNvSpPr>
          <p:nvPr/>
        </p:nvSpPr>
        <p:spPr bwMode="auto">
          <a:xfrm>
            <a:off x="2951793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6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+mn-cs"/>
                <a:sym typeface="Wingdings" pitchFamily="2" charset="2"/>
              </a:rPr>
              <a:t></a:t>
            </a:r>
          </a:p>
        </p:txBody>
      </p: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5652138" y="3969069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  <p:graphicFrame>
        <p:nvGraphicFramePr>
          <p:cNvPr id="18" name="Group 58"/>
          <p:cNvGraphicFramePr>
            <a:graphicFrameLocks noGrp="1"/>
          </p:cNvGraphicFramePr>
          <p:nvPr/>
        </p:nvGraphicFramePr>
        <p:xfrm>
          <a:off x="611494" y="2888931"/>
          <a:ext cx="7745616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6018177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1607562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4299668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72820489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41547247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g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h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   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j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k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l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55804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number;</a:t>
            </a:r>
            <a:endParaRPr lang="en-US" altLang="zh-TW" dirty="0">
              <a:latin typeface="Lucida Console" pitchFamily="49" charset="0"/>
            </a:endParaRPr>
          </a:p>
          <a:p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0; i &lt; 5; i++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number;</a:t>
            </a:r>
            <a:endParaRPr lang="en-US" altLang="zh-TW" dirty="0">
              <a:latin typeface="Lucida Console" pitchFamily="49" charset="0"/>
            </a:endParaRP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741155"/>
              </p:ext>
            </p:extLst>
          </p:nvPr>
        </p:nvGraphicFramePr>
        <p:xfrm>
          <a:off x="611494" y="2888931"/>
          <a:ext cx="7745616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6018177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1607562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4299668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72820489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41547247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939542"/>
              </p:ext>
            </p:extLst>
          </p:nvPr>
        </p:nvGraphicFramePr>
        <p:xfrm>
          <a:off x="971540" y="1988816"/>
          <a:ext cx="1440000" cy="36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number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31701" y="4329115"/>
            <a:ext cx="2160000" cy="1080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lvl="0" eaLnBrk="1" hangingPunct="1"/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100 101\n</a:t>
            </a:r>
            <a:endParaRPr kumimoji="1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  <a:p>
            <a:pPr lvl="0" eaLnBrk="1" hangingPunct="1"/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102 103\n</a:t>
            </a:r>
            <a:endParaRPr kumimoji="1" lang="zh-TW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6" name="Text Box 86"/>
          <p:cNvSpPr txBox="1">
            <a:spLocks noChangeArrowheads="1"/>
          </p:cNvSpPr>
          <p:nvPr/>
        </p:nvSpPr>
        <p:spPr bwMode="auto">
          <a:xfrm>
            <a:off x="2951793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6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+mn-cs"/>
                <a:sym typeface="Wingdings" pitchFamily="2" charset="2"/>
              </a:rPr>
              <a:t>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5652138" y="3969069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2536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number;</a:t>
            </a:r>
            <a:endParaRPr lang="en-US" altLang="zh-TW" dirty="0">
              <a:latin typeface="Lucida Console" pitchFamily="49" charset="0"/>
            </a:endParaRPr>
          </a:p>
          <a:p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0; i &lt; 5; i++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number;</a:t>
            </a:r>
            <a:endParaRPr lang="en-US" altLang="zh-TW" dirty="0">
              <a:latin typeface="Lucida Console" pitchFamily="49" charset="0"/>
            </a:endParaRP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093643"/>
              </p:ext>
            </p:extLst>
          </p:nvPr>
        </p:nvGraphicFramePr>
        <p:xfrm>
          <a:off x="611494" y="2888931"/>
          <a:ext cx="7745616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6018177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1607562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4299668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72820489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41547247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939542"/>
              </p:ext>
            </p:extLst>
          </p:nvPr>
        </p:nvGraphicFramePr>
        <p:xfrm>
          <a:off x="971540" y="1988816"/>
          <a:ext cx="1440000" cy="36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number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31701" y="4329115"/>
            <a:ext cx="2160000" cy="1080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lvl="0" eaLnBrk="1" hangingPunct="1"/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100 101\n</a:t>
            </a:r>
            <a:endParaRPr kumimoji="1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  <a:p>
            <a:pPr lvl="0" eaLnBrk="1" hangingPunct="1"/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102 103\n</a:t>
            </a:r>
            <a:endParaRPr kumimoji="1" lang="zh-TW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6" name="Text Box 86"/>
          <p:cNvSpPr txBox="1">
            <a:spLocks noChangeArrowheads="1"/>
          </p:cNvSpPr>
          <p:nvPr/>
        </p:nvSpPr>
        <p:spPr bwMode="auto">
          <a:xfrm>
            <a:off x="2951793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6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+mn-cs"/>
                <a:sym typeface="Wingdings" pitchFamily="2" charset="2"/>
              </a:rPr>
              <a:t>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5652138" y="3969069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98761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number;</a:t>
            </a:r>
            <a:endParaRPr lang="en-US" altLang="zh-TW" dirty="0">
              <a:latin typeface="Lucida Console" pitchFamily="49" charset="0"/>
            </a:endParaRPr>
          </a:p>
          <a:p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0; i &lt; 5; i++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number;</a:t>
            </a:r>
            <a:endParaRPr lang="en-US" altLang="zh-TW" dirty="0">
              <a:latin typeface="Lucida Console" pitchFamily="49" charset="0"/>
            </a:endParaRP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374174"/>
              </p:ext>
            </p:extLst>
          </p:nvPr>
        </p:nvGraphicFramePr>
        <p:xfrm>
          <a:off x="611494" y="2888931"/>
          <a:ext cx="7745616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6018177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1607562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4299668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72820489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41547247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704858"/>
              </p:ext>
            </p:extLst>
          </p:nvPr>
        </p:nvGraphicFramePr>
        <p:xfrm>
          <a:off x="971540" y="1988816"/>
          <a:ext cx="1440000" cy="36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number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100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31701" y="4329115"/>
            <a:ext cx="2160000" cy="1080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lvl="0" eaLnBrk="1" hangingPunct="1"/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100 101\n</a:t>
            </a:r>
            <a:endParaRPr kumimoji="1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  <a:p>
            <a:pPr lvl="0" eaLnBrk="1" hangingPunct="1"/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102 103\n</a:t>
            </a:r>
            <a:endParaRPr kumimoji="1" lang="zh-TW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6" name="Text Box 86"/>
          <p:cNvSpPr txBox="1">
            <a:spLocks noChangeArrowheads="1"/>
          </p:cNvSpPr>
          <p:nvPr/>
        </p:nvSpPr>
        <p:spPr bwMode="auto">
          <a:xfrm>
            <a:off x="2951793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6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+mn-cs"/>
                <a:sym typeface="Wingdings" pitchFamily="2" charset="2"/>
              </a:rPr>
              <a:t>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5652138" y="3969069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34529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number;</a:t>
            </a:r>
            <a:endParaRPr lang="en-US" altLang="zh-TW" dirty="0">
              <a:latin typeface="Lucida Console" pitchFamily="49" charset="0"/>
            </a:endParaRPr>
          </a:p>
          <a:p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0; i &lt; 5; i++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number;</a:t>
            </a:r>
            <a:endParaRPr lang="en-US" altLang="zh-TW" dirty="0">
              <a:latin typeface="Lucida Console" pitchFamily="49" charset="0"/>
            </a:endParaRP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534604"/>
              </p:ext>
            </p:extLst>
          </p:nvPr>
        </p:nvGraphicFramePr>
        <p:xfrm>
          <a:off x="611494" y="2888931"/>
          <a:ext cx="7745616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6018177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1607562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4299668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72820489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41547247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039225"/>
              </p:ext>
            </p:extLst>
          </p:nvPr>
        </p:nvGraphicFramePr>
        <p:xfrm>
          <a:off x="971540" y="1988816"/>
          <a:ext cx="1440000" cy="36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number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101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31701" y="4329115"/>
            <a:ext cx="2160000" cy="1080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lvl="0" eaLnBrk="1" hangingPunct="1"/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100 101\n</a:t>
            </a:r>
            <a:endParaRPr kumimoji="1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  <a:p>
            <a:pPr lvl="0" eaLnBrk="1" hangingPunct="1"/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102 103\n</a:t>
            </a:r>
            <a:endParaRPr kumimoji="1" lang="zh-TW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6" name="Text Box 86"/>
          <p:cNvSpPr txBox="1">
            <a:spLocks noChangeArrowheads="1"/>
          </p:cNvSpPr>
          <p:nvPr/>
        </p:nvSpPr>
        <p:spPr bwMode="auto">
          <a:xfrm>
            <a:off x="2951793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6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+mn-cs"/>
                <a:sym typeface="Wingdings" pitchFamily="2" charset="2"/>
              </a:rPr>
              <a:t>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5652138" y="3969069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14145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number;</a:t>
            </a:r>
            <a:endParaRPr lang="en-US" altLang="zh-TW" dirty="0">
              <a:latin typeface="Lucida Console" pitchFamily="49" charset="0"/>
            </a:endParaRPr>
          </a:p>
          <a:p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0; i &lt; 5; i++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number;</a:t>
            </a:r>
            <a:endParaRPr lang="en-US" altLang="zh-TW" dirty="0">
              <a:latin typeface="Lucida Console" pitchFamily="49" charset="0"/>
            </a:endParaRP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068577"/>
              </p:ext>
            </p:extLst>
          </p:nvPr>
        </p:nvGraphicFramePr>
        <p:xfrm>
          <a:off x="611494" y="2888931"/>
          <a:ext cx="7745616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6018177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1607562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4299668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72820489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41547247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039225"/>
              </p:ext>
            </p:extLst>
          </p:nvPr>
        </p:nvGraphicFramePr>
        <p:xfrm>
          <a:off x="971540" y="1988816"/>
          <a:ext cx="1440000" cy="36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number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101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31701" y="4329115"/>
            <a:ext cx="2160000" cy="1080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lvl="0" eaLnBrk="1" hangingPunct="1"/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100 101\n</a:t>
            </a:r>
            <a:endParaRPr kumimoji="1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  <a:p>
            <a:pPr lvl="0" eaLnBrk="1" hangingPunct="1"/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102 103\n</a:t>
            </a:r>
            <a:endParaRPr kumimoji="1" lang="zh-TW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6" name="Text Box 86"/>
          <p:cNvSpPr txBox="1">
            <a:spLocks noChangeArrowheads="1"/>
          </p:cNvSpPr>
          <p:nvPr/>
        </p:nvSpPr>
        <p:spPr bwMode="auto">
          <a:xfrm>
            <a:off x="2951793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6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+mn-cs"/>
                <a:sym typeface="Wingdings" pitchFamily="2" charset="2"/>
              </a:rPr>
              <a:t>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5652138" y="3969069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54444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number;</a:t>
            </a:r>
            <a:endParaRPr lang="en-US" altLang="zh-TW" dirty="0">
              <a:latin typeface="Lucida Console" pitchFamily="49" charset="0"/>
            </a:endParaRPr>
          </a:p>
          <a:p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0; i &lt; 5; i++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number;</a:t>
            </a:r>
            <a:endParaRPr lang="en-US" altLang="zh-TW" dirty="0">
              <a:latin typeface="Lucida Console" pitchFamily="49" charset="0"/>
            </a:endParaRP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741080"/>
              </p:ext>
            </p:extLst>
          </p:nvPr>
        </p:nvGraphicFramePr>
        <p:xfrm>
          <a:off x="611494" y="2888931"/>
          <a:ext cx="7745616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6018177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1607562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4299668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72820489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41547247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501551"/>
              </p:ext>
            </p:extLst>
          </p:nvPr>
        </p:nvGraphicFramePr>
        <p:xfrm>
          <a:off x="971540" y="1988816"/>
          <a:ext cx="1440000" cy="36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number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102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31701" y="4329115"/>
            <a:ext cx="2160000" cy="1080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lvl="0" eaLnBrk="1" hangingPunct="1"/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100 101\n</a:t>
            </a:r>
            <a:endParaRPr kumimoji="1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  <a:p>
            <a:pPr lvl="0" eaLnBrk="1" hangingPunct="1"/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102 103\n</a:t>
            </a:r>
            <a:endParaRPr kumimoji="1" lang="zh-TW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6" name="Text Box 86"/>
          <p:cNvSpPr txBox="1">
            <a:spLocks noChangeArrowheads="1"/>
          </p:cNvSpPr>
          <p:nvPr/>
        </p:nvSpPr>
        <p:spPr bwMode="auto">
          <a:xfrm>
            <a:off x="2951793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6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+mn-cs"/>
                <a:sym typeface="Wingdings" pitchFamily="2" charset="2"/>
              </a:rPr>
              <a:t>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5652138" y="3969069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66817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number;</a:t>
            </a:r>
            <a:endParaRPr lang="en-US" altLang="zh-TW" dirty="0">
              <a:latin typeface="Lucida Console" pitchFamily="49" charset="0"/>
            </a:endParaRPr>
          </a:p>
          <a:p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0; i &lt; 5; i++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number;</a:t>
            </a:r>
            <a:endParaRPr lang="en-US" altLang="zh-TW" dirty="0">
              <a:latin typeface="Lucida Console" pitchFamily="49" charset="0"/>
            </a:endParaRP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883366"/>
              </p:ext>
            </p:extLst>
          </p:nvPr>
        </p:nvGraphicFramePr>
        <p:xfrm>
          <a:off x="611494" y="2888931"/>
          <a:ext cx="7745616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6018177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1607562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4299668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72820489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41547247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481734"/>
              </p:ext>
            </p:extLst>
          </p:nvPr>
        </p:nvGraphicFramePr>
        <p:xfrm>
          <a:off x="971540" y="1988816"/>
          <a:ext cx="1440000" cy="36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number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103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31701" y="4329115"/>
            <a:ext cx="2160000" cy="1080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lvl="0" eaLnBrk="1" hangingPunct="1"/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100 101\n</a:t>
            </a:r>
            <a:endParaRPr kumimoji="1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  <a:p>
            <a:pPr lvl="0" eaLnBrk="1" hangingPunct="1"/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102 103\n</a:t>
            </a:r>
            <a:endParaRPr kumimoji="1" lang="zh-TW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6" name="Text Box 86"/>
          <p:cNvSpPr txBox="1">
            <a:spLocks noChangeArrowheads="1"/>
          </p:cNvSpPr>
          <p:nvPr/>
        </p:nvSpPr>
        <p:spPr bwMode="auto">
          <a:xfrm>
            <a:off x="2951793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6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+mn-cs"/>
                <a:sym typeface="Wingdings" pitchFamily="2" charset="2"/>
              </a:rPr>
              <a:t>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5652138" y="3969069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55765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number;</a:t>
            </a:r>
            <a:endParaRPr lang="en-US" altLang="zh-TW" dirty="0">
              <a:latin typeface="Lucida Console" pitchFamily="49" charset="0"/>
            </a:endParaRPr>
          </a:p>
          <a:p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0; i &lt; 5; i++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number;</a:t>
            </a:r>
            <a:endParaRPr lang="en-US" altLang="zh-TW" dirty="0">
              <a:latin typeface="Lucida Console" pitchFamily="49" charset="0"/>
            </a:endParaRP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539581"/>
              </p:ext>
            </p:extLst>
          </p:nvPr>
        </p:nvGraphicFramePr>
        <p:xfrm>
          <a:off x="611494" y="2888931"/>
          <a:ext cx="7745616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6018177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1607562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4299668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72820489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41547247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481734"/>
              </p:ext>
            </p:extLst>
          </p:nvPr>
        </p:nvGraphicFramePr>
        <p:xfrm>
          <a:off x="971540" y="1988816"/>
          <a:ext cx="1440000" cy="36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number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103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31701" y="4329115"/>
            <a:ext cx="2160000" cy="1080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lvl="0" eaLnBrk="1" hangingPunct="1"/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100 101\n</a:t>
            </a:r>
            <a:endParaRPr kumimoji="1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  <a:p>
            <a:pPr lvl="0" eaLnBrk="1" hangingPunct="1"/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102 103\n</a:t>
            </a:r>
            <a:endParaRPr kumimoji="1" lang="zh-TW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6" name="Text Box 86"/>
          <p:cNvSpPr txBox="1">
            <a:spLocks noChangeArrowheads="1"/>
          </p:cNvSpPr>
          <p:nvPr/>
        </p:nvSpPr>
        <p:spPr bwMode="auto">
          <a:xfrm>
            <a:off x="2951793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6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+mn-cs"/>
                <a:sym typeface="Wingdings" pitchFamily="2" charset="2"/>
              </a:rPr>
              <a:t>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5652138" y="3969069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86968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hangingPunct="1">
              <a:spcBef>
                <a:spcPts val="1200"/>
              </a:spcBef>
              <a:defRPr/>
            </a:pP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If the state of </a:t>
            </a:r>
            <a:r>
              <a:rPr lang="en-US" altLang="zh-TW" sz="2400" dirty="0" err="1">
                <a:solidFill>
                  <a:srgbClr val="000000"/>
                </a:solidFill>
                <a:latin typeface="Times New Roman" pitchFamily="18" charset="0"/>
              </a:rPr>
              <a:t>streambuf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 is good, and the first character in </a:t>
            </a:r>
            <a:r>
              <a:rPr lang="en-US" altLang="zh-TW" sz="2400" dirty="0" err="1">
                <a:solidFill>
                  <a:srgbClr val="000000"/>
                </a:solidFill>
                <a:latin typeface="Times New Roman" pitchFamily="18" charset="0"/>
              </a:rPr>
              <a:t>streambuf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 is not </a:t>
            </a:r>
            <a:r>
              <a:rPr lang="en-US" altLang="zh-TW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'\n'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, then after the execution of</a:t>
            </a:r>
          </a:p>
          <a:p>
            <a:pPr marL="270000" lvl="1" indent="-270000" eaLnBrk="1" hangingPunct="1">
              <a:spcBef>
                <a:spcPts val="600"/>
              </a:spcBef>
              <a:defRPr/>
            </a:pPr>
            <a:r>
              <a:rPr lang="en-US" altLang="zh-TW" sz="1800" dirty="0" err="1">
                <a:solidFill>
                  <a:srgbClr val="000000"/>
                </a:solidFill>
                <a:latin typeface="Lucida Console" pitchFamily="49" charset="0"/>
              </a:rPr>
              <a:t>inFile.get</a:t>
            </a:r>
            <a:r>
              <a:rPr lang="en-US" altLang="zh-TW" sz="200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</a:rPr>
              <a:t>'\n'</a:t>
            </a:r>
            <a:r>
              <a:rPr lang="en-US" altLang="zh-TW" sz="2200" dirty="0">
                <a:solidFill>
                  <a:srgbClr val="000000"/>
                </a:solidFill>
                <a:latin typeface="Times New Roman" pitchFamily="18" charset="0"/>
              </a:rPr>
              <a:t> is not removed from </a:t>
            </a:r>
            <a:r>
              <a:rPr lang="en-US" altLang="zh-TW" sz="2200" dirty="0" err="1">
                <a:solidFill>
                  <a:srgbClr val="000000"/>
                </a:solidFill>
                <a:latin typeface="Times New Roman" pitchFamily="18" charset="0"/>
              </a:rPr>
              <a:t>streambuf</a:t>
            </a:r>
            <a:r>
              <a:rPr lang="en-US" altLang="zh-TW" sz="2200" dirty="0">
                <a:solidFill>
                  <a:srgbClr val="000000"/>
                </a:solidFill>
                <a:latin typeface="Times New Roman" pitchFamily="18" charset="0"/>
              </a:rPr>
              <a:t>,</a:t>
            </a:r>
          </a:p>
          <a:p>
            <a:pPr marL="270000" lvl="1" indent="-270000" eaLnBrk="1" hangingPunct="1">
              <a:spcBef>
                <a:spcPts val="600"/>
              </a:spcBef>
              <a:defRPr/>
            </a:pPr>
            <a:r>
              <a:rPr lang="en-US" altLang="zh-TW" sz="1800" dirty="0" err="1">
                <a:solidFill>
                  <a:srgbClr val="000000"/>
                </a:solidFill>
                <a:latin typeface="Lucida Console" pitchFamily="49" charset="0"/>
              </a:rPr>
              <a:t>inFile.getline</a:t>
            </a:r>
            <a:r>
              <a:rPr lang="en-US" altLang="zh-TW" sz="200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</a:rPr>
              <a:t>'\n'</a:t>
            </a:r>
            <a:r>
              <a:rPr lang="en-US" altLang="zh-TW" sz="2200" dirty="0">
                <a:solidFill>
                  <a:srgbClr val="000000"/>
                </a:solidFill>
                <a:latin typeface="Times New Roman" pitchFamily="18" charset="0"/>
              </a:rPr>
              <a:t> is removed from </a:t>
            </a:r>
            <a:r>
              <a:rPr lang="en-US" altLang="zh-TW" sz="2200" dirty="0" err="1">
                <a:solidFill>
                  <a:srgbClr val="000000"/>
                </a:solidFill>
                <a:latin typeface="Times New Roman" pitchFamily="18" charset="0"/>
              </a:rPr>
              <a:t>streambuf</a:t>
            </a:r>
            <a:r>
              <a:rPr lang="en-US" altLang="zh-TW" sz="2200" dirty="0">
                <a:solidFill>
                  <a:srgbClr val="000000"/>
                </a:solidFill>
                <a:latin typeface="Times New Roman" pitchFamily="18" charset="0"/>
              </a:rPr>
              <a:t> if found,</a:t>
            </a:r>
          </a:p>
          <a:p>
            <a:pPr marL="270000" lvl="1" indent="-270000" eaLnBrk="1" hangingPunct="1">
              <a:spcBef>
                <a:spcPts val="600"/>
              </a:spcBef>
              <a:tabLst>
                <a:tab pos="2509838" algn="l"/>
              </a:tabLst>
              <a:defRPr/>
            </a:pPr>
            <a:r>
              <a:rPr lang="en-US" altLang="zh-TW" sz="1800" dirty="0" err="1">
                <a:solidFill>
                  <a:srgbClr val="000000"/>
                </a:solidFill>
                <a:latin typeface="Lucida Console" pitchFamily="49" charset="0"/>
              </a:rPr>
              <a:t>inFile.getline</a:t>
            </a:r>
            <a:r>
              <a:rPr lang="en-US" altLang="zh-TW" sz="200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zh-TW" sz="2200" dirty="0">
                <a:solidFill>
                  <a:srgbClr val="000000"/>
                </a:solidFill>
                <a:latin typeface="Times New Roman" pitchFamily="18" charset="0"/>
              </a:rPr>
              <a:t>the state of </a:t>
            </a:r>
            <a:r>
              <a:rPr lang="en-US" altLang="zh-TW" sz="2200" dirty="0" err="1">
                <a:solidFill>
                  <a:srgbClr val="000000"/>
                </a:solidFill>
                <a:latin typeface="Times New Roman" pitchFamily="18" charset="0"/>
              </a:rPr>
              <a:t>streambuf</a:t>
            </a:r>
            <a:r>
              <a:rPr lang="en-US" altLang="zh-TW" sz="2200" dirty="0">
                <a:solidFill>
                  <a:srgbClr val="000000"/>
                </a:solidFill>
                <a:latin typeface="Times New Roman" pitchFamily="18" charset="0"/>
              </a:rPr>
              <a:t> is set to fail if 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cs typeface="+mn-cs"/>
              </a:rPr>
              <a:t>'\n'</a:t>
            </a:r>
            <a:r>
              <a:rPr lang="en-US" altLang="zh-TW" sz="2200" dirty="0">
                <a:solidFill>
                  <a:srgbClr val="000000"/>
                </a:solidFill>
                <a:latin typeface="Times New Roman" pitchFamily="18" charset="0"/>
                <a:cs typeface="+mn-cs"/>
              </a:rPr>
              <a:t> is</a:t>
            </a:r>
            <a:r>
              <a:rPr lang="en-US" altLang="zh-TW" sz="2200" dirty="0">
                <a:solidFill>
                  <a:srgbClr val="000000"/>
                </a:solidFill>
                <a:latin typeface="Times New Roman" pitchFamily="18" charset="0"/>
              </a:rPr>
              <a:t> not found,</a:t>
            </a:r>
          </a:p>
          <a:p>
            <a:pPr marL="270000" lvl="1" indent="-270000" eaLnBrk="1" hangingPunct="1">
              <a:spcBef>
                <a:spcPts val="600"/>
              </a:spcBef>
              <a:defRPr/>
            </a:pPr>
            <a:r>
              <a:rPr lang="en-US" altLang="zh-TW" sz="1800" dirty="0" err="1">
                <a:solidFill>
                  <a:srgbClr val="000000"/>
                </a:solidFill>
                <a:latin typeface="Lucida Console" pitchFamily="49" charset="0"/>
              </a:rPr>
              <a:t>inFile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</a:rPr>
              <a:t> &gt;</a:t>
            </a:r>
            <a:r>
              <a:rPr lang="en-US" altLang="zh-TW" sz="1800" spc="300" dirty="0">
                <a:solidFill>
                  <a:srgbClr val="000000"/>
                </a:solidFill>
                <a:latin typeface="Lucida Console" pitchFamily="49" charset="0"/>
              </a:rPr>
              <a:t>&gt;</a:t>
            </a:r>
            <a:r>
              <a:rPr lang="en-US" altLang="zh-TW" sz="200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</a:rPr>
              <a:t>'\n'</a:t>
            </a:r>
            <a:r>
              <a:rPr lang="en-US" altLang="zh-TW" sz="2200" dirty="0">
                <a:solidFill>
                  <a:srgbClr val="000000"/>
                </a:solidFill>
                <a:latin typeface="Times New Roman" pitchFamily="18" charset="0"/>
              </a:rPr>
              <a:t> is not removed from </a:t>
            </a:r>
            <a:r>
              <a:rPr lang="en-US" altLang="zh-TW" sz="2200" dirty="0" err="1">
                <a:solidFill>
                  <a:srgbClr val="000000"/>
                </a:solidFill>
                <a:latin typeface="Times New Roman" pitchFamily="18" charset="0"/>
              </a:rPr>
              <a:t>streambuf</a:t>
            </a:r>
            <a:r>
              <a:rPr lang="en-US" altLang="zh-TW" sz="22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 lvl="0" eaLnBrk="1" hangingPunct="1">
              <a:spcBef>
                <a:spcPts val="1200"/>
              </a:spcBef>
              <a:defRPr/>
            </a:pP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If the state of </a:t>
            </a:r>
            <a:r>
              <a:rPr lang="en-US" altLang="zh-TW" sz="2400" dirty="0" err="1">
                <a:solidFill>
                  <a:srgbClr val="000000"/>
                </a:solidFill>
                <a:latin typeface="Times New Roman" pitchFamily="18" charset="0"/>
              </a:rPr>
              <a:t>streambuf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 is good, and the first character in </a:t>
            </a:r>
            <a:r>
              <a:rPr lang="en-US" altLang="zh-TW" sz="2400" dirty="0" err="1">
                <a:solidFill>
                  <a:srgbClr val="000000"/>
                </a:solidFill>
                <a:latin typeface="Times New Roman" pitchFamily="18" charset="0"/>
              </a:rPr>
              <a:t>streambuf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 is </a:t>
            </a:r>
            <a:r>
              <a:rPr lang="en-US" altLang="zh-TW" sz="2000" dirty="0">
                <a:solidFill>
                  <a:srgbClr val="000000"/>
                </a:solidFill>
                <a:latin typeface="Lucida Console" pitchFamily="49" charset="0"/>
              </a:rPr>
              <a:t>'\n'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, then the execution of</a:t>
            </a:r>
          </a:p>
          <a:p>
            <a:pPr marL="270000" lvl="1" indent="-270000" eaLnBrk="1" hangingPunct="1">
              <a:spcBef>
                <a:spcPts val="600"/>
              </a:spcBef>
              <a:defRPr/>
            </a:pPr>
            <a:r>
              <a:rPr lang="en-US" altLang="zh-TW" sz="1800" dirty="0" err="1">
                <a:solidFill>
                  <a:srgbClr val="000000"/>
                </a:solidFill>
                <a:latin typeface="Lucida Console" pitchFamily="49" charset="0"/>
              </a:rPr>
              <a:t>inFile.get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en-US" altLang="zh-TW" sz="2200" dirty="0">
                <a:solidFill>
                  <a:srgbClr val="000000"/>
                </a:solidFill>
                <a:latin typeface="Times New Roman" pitchFamily="18" charset="0"/>
              </a:rPr>
              <a:t>leaves 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</a:rPr>
              <a:t>'\n'</a:t>
            </a:r>
            <a:r>
              <a:rPr lang="en-US" altLang="zh-TW" sz="2200" dirty="0">
                <a:solidFill>
                  <a:srgbClr val="000000"/>
                </a:solidFill>
                <a:latin typeface="Times New Roman" pitchFamily="18" charset="0"/>
              </a:rPr>
              <a:t> in </a:t>
            </a:r>
            <a:r>
              <a:rPr lang="en-US" altLang="zh-TW" sz="2200" dirty="0" err="1">
                <a:solidFill>
                  <a:srgbClr val="000000"/>
                </a:solidFill>
                <a:latin typeface="Times New Roman" pitchFamily="18" charset="0"/>
              </a:rPr>
              <a:t>streambuf</a:t>
            </a:r>
            <a:r>
              <a:rPr lang="en-US" altLang="zh-TW" sz="2200" dirty="0">
                <a:solidFill>
                  <a:srgbClr val="000000"/>
                </a:solidFill>
                <a:latin typeface="Times New Roman" pitchFamily="18" charset="0"/>
              </a:rPr>
              <a:t>, reads nothing and changes the state to fail,</a:t>
            </a:r>
          </a:p>
          <a:p>
            <a:pPr marL="270000" lvl="1" indent="-270000" eaLnBrk="1" hangingPunct="1">
              <a:spcBef>
                <a:spcPts val="600"/>
              </a:spcBef>
              <a:defRPr/>
            </a:pPr>
            <a:r>
              <a:rPr lang="en-US" altLang="zh-TW" sz="1800" dirty="0" err="1">
                <a:solidFill>
                  <a:srgbClr val="000000"/>
                </a:solidFill>
                <a:latin typeface="Lucida Console" pitchFamily="49" charset="0"/>
              </a:rPr>
              <a:t>inFile.getline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en-US" altLang="zh-TW" sz="2200" dirty="0">
                <a:solidFill>
                  <a:srgbClr val="000000"/>
                </a:solidFill>
                <a:latin typeface="Times New Roman" pitchFamily="18" charset="0"/>
              </a:rPr>
              <a:t>removes 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</a:rPr>
              <a:t>'\n'</a:t>
            </a:r>
            <a:r>
              <a:rPr lang="en-US" altLang="zh-TW" sz="2200" dirty="0">
                <a:solidFill>
                  <a:srgbClr val="000000"/>
                </a:solidFill>
                <a:latin typeface="Times New Roman" pitchFamily="18" charset="0"/>
              </a:rPr>
              <a:t> from </a:t>
            </a:r>
            <a:r>
              <a:rPr lang="en-US" altLang="zh-TW" sz="2200" dirty="0" err="1">
                <a:solidFill>
                  <a:srgbClr val="000000"/>
                </a:solidFill>
                <a:latin typeface="Times New Roman" pitchFamily="18" charset="0"/>
              </a:rPr>
              <a:t>streambuf</a:t>
            </a:r>
            <a:r>
              <a:rPr lang="en-US" altLang="zh-TW" sz="2200" dirty="0">
                <a:solidFill>
                  <a:srgbClr val="000000"/>
                </a:solidFill>
                <a:latin typeface="Times New Roman" pitchFamily="18" charset="0"/>
              </a:rPr>
              <a:t>, reads an empty string and keeps the state good,</a:t>
            </a:r>
          </a:p>
          <a:p>
            <a:pPr marL="270000" lvl="1" indent="-270000" eaLnBrk="1" hangingPunct="1">
              <a:spcBef>
                <a:spcPts val="600"/>
              </a:spcBef>
              <a:defRPr/>
            </a:pPr>
            <a:r>
              <a:rPr lang="en-US" altLang="zh-TW" sz="1800" dirty="0" err="1">
                <a:solidFill>
                  <a:srgbClr val="000000"/>
                </a:solidFill>
                <a:latin typeface="Lucida Console" pitchFamily="49" charset="0"/>
              </a:rPr>
              <a:t>inFile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</a:rPr>
              <a:t> &gt;&gt; </a:t>
            </a:r>
            <a:r>
              <a:rPr lang="en-US" altLang="zh-TW" sz="2200" dirty="0">
                <a:solidFill>
                  <a:srgbClr val="000000"/>
                </a:solidFill>
                <a:latin typeface="Times New Roman" pitchFamily="18" charset="0"/>
              </a:rPr>
              <a:t>removes 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</a:rPr>
              <a:t>'\n'</a:t>
            </a:r>
            <a:r>
              <a:rPr lang="en-US" altLang="zh-TW" sz="2200" dirty="0">
                <a:solidFill>
                  <a:srgbClr val="000000"/>
                </a:solidFill>
                <a:latin typeface="Times New Roman" pitchFamily="18" charset="0"/>
              </a:rPr>
              <a:t> from </a:t>
            </a:r>
            <a:r>
              <a:rPr lang="en-US" altLang="zh-TW" sz="2200" dirty="0" err="1">
                <a:solidFill>
                  <a:srgbClr val="000000"/>
                </a:solidFill>
                <a:latin typeface="Times New Roman" pitchFamily="18" charset="0"/>
              </a:rPr>
              <a:t>streambuf</a:t>
            </a:r>
            <a:r>
              <a:rPr lang="en-US" altLang="zh-TW" sz="220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zh-TW" sz="2200" dirty="0">
                <a:solidFill>
                  <a:srgbClr val="000000"/>
                </a:solidFill>
                <a:latin typeface="Times New Roman" pitchFamily="18" charset="0"/>
                <a:cs typeface="+mn-cs"/>
              </a:rPr>
              <a:t>do correct read operation and </a:t>
            </a:r>
            <a:r>
              <a:rPr lang="en-US" altLang="zh-TW" sz="2200" dirty="0">
                <a:solidFill>
                  <a:srgbClr val="000000"/>
                </a:solidFill>
                <a:latin typeface="Times New Roman" pitchFamily="18" charset="0"/>
              </a:rPr>
              <a:t>keeps the state good.</a:t>
            </a:r>
          </a:p>
        </p:txBody>
      </p:sp>
    </p:spTree>
    <p:extLst>
      <p:ext uri="{BB962C8B-B14F-4D97-AF65-F5344CB8AC3E}">
        <p14:creationId xmlns:p14="http://schemas.microsoft.com/office/powerpoint/2010/main" val="2631504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[ 10 ];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0; i &lt; 3;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inFile.get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10,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'\n'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latin typeface="Lucida Console" pitchFamily="49" charset="0"/>
            </a:endParaRPr>
          </a:p>
        </p:txBody>
      </p:sp>
      <p:graphicFrame>
        <p:nvGraphicFramePr>
          <p:cNvPr id="14" name="Group 87"/>
          <p:cNvGraphicFramePr>
            <a:graphicFrameLocks noGrp="1"/>
          </p:cNvGraphicFramePr>
          <p:nvPr/>
        </p:nvGraphicFramePr>
        <p:xfrm>
          <a:off x="1331586" y="1988816"/>
          <a:ext cx="414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86544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233446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2231701" y="4329115"/>
            <a:ext cx="2160000" cy="1080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abc de\n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fghi</a:t>
            </a:r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 </a:t>
            </a:r>
            <a:r>
              <a:rPr kumimoji="1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jkl</a:t>
            </a:r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\n</a:t>
            </a:r>
            <a:endParaRPr kumimoji="1" lang="zh-TW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6" name="Text Box 86"/>
          <p:cNvSpPr txBox="1">
            <a:spLocks noChangeArrowheads="1"/>
          </p:cNvSpPr>
          <p:nvPr/>
        </p:nvSpPr>
        <p:spPr bwMode="auto">
          <a:xfrm>
            <a:off x="2951793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6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+mn-cs"/>
                <a:sym typeface="Wingdings" pitchFamily="2" charset="2"/>
              </a:rPr>
              <a:t></a:t>
            </a: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875901"/>
              </p:ext>
            </p:extLst>
          </p:nvPr>
        </p:nvGraphicFramePr>
        <p:xfrm>
          <a:off x="5652138" y="3969069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  <p:graphicFrame>
        <p:nvGraphicFramePr>
          <p:cNvPr id="18" name="Group 58"/>
          <p:cNvGraphicFramePr>
            <a:graphicFrameLocks noGrp="1"/>
          </p:cNvGraphicFramePr>
          <p:nvPr/>
        </p:nvGraphicFramePr>
        <p:xfrm>
          <a:off x="611494" y="2888931"/>
          <a:ext cx="7745616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6018177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1607562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4299668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72820489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41547247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g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h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   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j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k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l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6323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getline</a:t>
            </a:r>
            <a:r>
              <a:rPr lang="en-US" altLang="zh-TW" dirty="0"/>
              <a:t>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7984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[ 10 ];</a:t>
            </a:r>
          </a:p>
          <a:p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0; i &lt; 3; i++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inFile.getline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10,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'\n'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);</a:t>
            </a:r>
            <a:endParaRPr lang="en-US" altLang="zh-TW" dirty="0">
              <a:latin typeface="Lucida Console" pitchFamily="49" charset="0"/>
            </a:endParaRPr>
          </a:p>
        </p:txBody>
      </p:sp>
      <p:graphicFrame>
        <p:nvGraphicFramePr>
          <p:cNvPr id="8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515058"/>
              </p:ext>
            </p:extLst>
          </p:nvPr>
        </p:nvGraphicFramePr>
        <p:xfrm>
          <a:off x="611494" y="2888931"/>
          <a:ext cx="7745616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6018177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1607562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4299668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72820489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41547247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105740"/>
              </p:ext>
            </p:extLst>
          </p:nvPr>
        </p:nvGraphicFramePr>
        <p:xfrm>
          <a:off x="1331586" y="1988816"/>
          <a:ext cx="414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86544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233446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231701" y="4329115"/>
            <a:ext cx="2160000" cy="1080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abc de\n</a:t>
            </a:r>
          </a:p>
          <a:p>
            <a:pPr eaLnBrk="1" hangingPunct="1"/>
            <a:r>
              <a:rPr lang="en-US" altLang="zh-TW" sz="1800" b="0" dirty="0" err="1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fghi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 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jkl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\n</a:t>
            </a:r>
            <a:endParaRPr lang="zh-TW" altLang="zh-TW" sz="1800" b="0" dirty="0">
              <a:solidFill>
                <a:srgbClr val="000000"/>
              </a:solidFill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1" name="Text Box 86"/>
          <p:cNvSpPr txBox="1">
            <a:spLocks noChangeArrowheads="1"/>
          </p:cNvSpPr>
          <p:nvPr/>
        </p:nvSpPr>
        <p:spPr bwMode="auto">
          <a:xfrm>
            <a:off x="2951793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6600" dirty="0">
                <a:solidFill>
                  <a:srgbClr val="0000FF"/>
                </a:solidFill>
                <a:sym typeface="Wingdings" pitchFamily="2" charset="2"/>
              </a:rPr>
              <a:t>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052921"/>
              </p:ext>
            </p:extLst>
          </p:nvPr>
        </p:nvGraphicFramePr>
        <p:xfrm>
          <a:off x="5652138" y="3969069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1341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[ 10 ];</a:t>
            </a:r>
          </a:p>
          <a:p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0; i &lt; 3; i++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inFile.getline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10,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'\n'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);</a:t>
            </a:r>
            <a:endParaRPr lang="en-US" altLang="zh-TW" dirty="0">
              <a:latin typeface="Lucida Console" pitchFamily="49" charset="0"/>
            </a:endParaRPr>
          </a:p>
        </p:txBody>
      </p:sp>
      <p:graphicFrame>
        <p:nvGraphicFramePr>
          <p:cNvPr id="9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105740"/>
              </p:ext>
            </p:extLst>
          </p:nvPr>
        </p:nvGraphicFramePr>
        <p:xfrm>
          <a:off x="1331586" y="1988816"/>
          <a:ext cx="414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86544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233446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231701" y="4329115"/>
            <a:ext cx="2160000" cy="1080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abc de\n</a:t>
            </a:r>
          </a:p>
          <a:p>
            <a:pPr eaLnBrk="1" hangingPunct="1"/>
            <a:r>
              <a:rPr lang="en-US" altLang="zh-TW" sz="1800" b="0" dirty="0" err="1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fghi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 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jkl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\n</a:t>
            </a:r>
            <a:endParaRPr lang="zh-TW" altLang="zh-TW" sz="1800" b="0" dirty="0">
              <a:solidFill>
                <a:srgbClr val="000000"/>
              </a:solidFill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1" name="Text Box 86"/>
          <p:cNvSpPr txBox="1">
            <a:spLocks noChangeArrowheads="1"/>
          </p:cNvSpPr>
          <p:nvPr/>
        </p:nvSpPr>
        <p:spPr bwMode="auto">
          <a:xfrm>
            <a:off x="2951793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6600" dirty="0">
                <a:solidFill>
                  <a:srgbClr val="0000FF"/>
                </a:solidFill>
                <a:sym typeface="Wingdings" pitchFamily="2" charset="2"/>
              </a:rPr>
              <a:t>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052921"/>
              </p:ext>
            </p:extLst>
          </p:nvPr>
        </p:nvGraphicFramePr>
        <p:xfrm>
          <a:off x="5652138" y="3969069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  <p:graphicFrame>
        <p:nvGraphicFramePr>
          <p:cNvPr id="13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267954"/>
              </p:ext>
            </p:extLst>
          </p:nvPr>
        </p:nvGraphicFramePr>
        <p:xfrm>
          <a:off x="611494" y="2888931"/>
          <a:ext cx="7745616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6018177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1607562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4299668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72820489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41547247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g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h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   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j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k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l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4706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[ 10 ];</a:t>
            </a:r>
          </a:p>
          <a:p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0; i &lt; 3; i++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inFile.getline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10,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'\n'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);</a:t>
            </a:r>
            <a:endParaRPr lang="en-US" altLang="zh-TW" dirty="0">
              <a:latin typeface="Lucida Console" pitchFamily="49" charset="0"/>
            </a:endParaRPr>
          </a:p>
        </p:txBody>
      </p:sp>
      <p:graphicFrame>
        <p:nvGraphicFramePr>
          <p:cNvPr id="9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230317"/>
              </p:ext>
            </p:extLst>
          </p:nvPr>
        </p:nvGraphicFramePr>
        <p:xfrm>
          <a:off x="1331586" y="1988816"/>
          <a:ext cx="414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86544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233446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231701" y="4329115"/>
            <a:ext cx="2160000" cy="1080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abc de\n</a:t>
            </a:r>
          </a:p>
          <a:p>
            <a:pPr eaLnBrk="1" hangingPunct="1"/>
            <a:r>
              <a:rPr lang="en-US" altLang="zh-TW" sz="1800" b="0" dirty="0" err="1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fghi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 </a:t>
            </a:r>
            <a:r>
              <a:rPr lang="en-US" altLang="zh-TW" sz="1800" b="0" dirty="0" err="1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jkl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\n</a:t>
            </a:r>
            <a:endParaRPr lang="zh-TW" altLang="zh-TW" sz="1800" b="0" dirty="0">
              <a:solidFill>
                <a:srgbClr val="000000"/>
              </a:solidFill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11" name="Text Box 86"/>
          <p:cNvSpPr txBox="1">
            <a:spLocks noChangeArrowheads="1"/>
          </p:cNvSpPr>
          <p:nvPr/>
        </p:nvSpPr>
        <p:spPr bwMode="auto">
          <a:xfrm>
            <a:off x="2951793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6600" dirty="0">
                <a:solidFill>
                  <a:srgbClr val="0000FF"/>
                </a:solidFill>
                <a:sym typeface="Wingdings" pitchFamily="2" charset="2"/>
              </a:rPr>
              <a:t>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052921"/>
              </p:ext>
            </p:extLst>
          </p:nvPr>
        </p:nvGraphicFramePr>
        <p:xfrm>
          <a:off x="5652138" y="3969069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  <p:graphicFrame>
        <p:nvGraphicFramePr>
          <p:cNvPr id="13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052521"/>
              </p:ext>
            </p:extLst>
          </p:nvPr>
        </p:nvGraphicFramePr>
        <p:xfrm>
          <a:off x="611494" y="2888931"/>
          <a:ext cx="7745616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6018177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1607562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4299668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72820489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41547247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g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h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   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j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k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l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6701900"/>
      </p:ext>
    </p:extLst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 2">
      <a:majorFont>
        <a:latin typeface="Lucida Console"/>
        <a:ea typeface="新細明體"/>
        <a:cs typeface=""/>
      </a:majorFont>
      <a:minorFont>
        <a:latin typeface="Lucida Console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ea typeface="新細明體" pitchFamily="18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2353</TotalTime>
  <Words>2916</Words>
  <Application>Microsoft Macintosh PowerPoint</Application>
  <PresentationFormat>如螢幕大小 (4:3)</PresentationFormat>
  <Paragraphs>1014</Paragraphs>
  <Slides>48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48</vt:i4>
      </vt:variant>
    </vt:vector>
  </HeadingPairs>
  <TitlesOfParts>
    <vt:vector size="54" baseType="lpstr">
      <vt:lpstr>Arial</vt:lpstr>
      <vt:lpstr>Courier New</vt:lpstr>
      <vt:lpstr>Lucida Console</vt:lpstr>
      <vt:lpstr>Times New Roman</vt:lpstr>
      <vt:lpstr>Wingdings</vt:lpstr>
      <vt:lpstr>預設簡報設計</vt:lpstr>
      <vt:lpstr>get()</vt:lpstr>
      <vt:lpstr>PowerPoint 簡報</vt:lpstr>
      <vt:lpstr>PowerPoint 簡報</vt:lpstr>
      <vt:lpstr>PowerPoint 簡報</vt:lpstr>
      <vt:lpstr>PowerPoint 簡報</vt:lpstr>
      <vt:lpstr>getline()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Stream Extraction Operator &gt;&gt;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get()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Stream Extraction Operator &gt;&gt; followed by get()</vt:lpstr>
      <vt:lpstr>PowerPoint 簡報</vt:lpstr>
      <vt:lpstr>PowerPoint 簡報</vt:lpstr>
      <vt:lpstr>PowerPoint 簡報</vt:lpstr>
      <vt:lpstr>PowerPoint 簡報</vt:lpstr>
      <vt:lpstr>Stream Extraction Operator &gt;&gt;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YZ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JCLin</dc:creator>
  <cp:lastModifiedBy>賴昱琪 12361175</cp:lastModifiedBy>
  <cp:revision>153</cp:revision>
  <dcterms:created xsi:type="dcterms:W3CDTF">2005-11-26T01:03:57Z</dcterms:created>
  <dcterms:modified xsi:type="dcterms:W3CDTF">2024-11-18T12:59:41Z</dcterms:modified>
</cp:coreProperties>
</file>