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1" r:id="rId2"/>
    <p:sldId id="488" r:id="rId3"/>
    <p:sldId id="900" r:id="rId4"/>
    <p:sldId id="901" r:id="rId5"/>
    <p:sldId id="899" r:id="rId6"/>
    <p:sldId id="898" r:id="rId7"/>
    <p:sldId id="902" r:id="rId8"/>
    <p:sldId id="903" r:id="rId9"/>
    <p:sldId id="904" r:id="rId10"/>
    <p:sldId id="533" r:id="rId11"/>
    <p:sldId id="905" r:id="rId12"/>
    <p:sldId id="906" r:id="rId13"/>
    <p:sldId id="907" r:id="rId14"/>
    <p:sldId id="908" r:id="rId15"/>
    <p:sldId id="909" r:id="rId16"/>
    <p:sldId id="910" r:id="rId17"/>
    <p:sldId id="911" r:id="rId18"/>
    <p:sldId id="912" r:id="rId19"/>
    <p:sldId id="913" r:id="rId20"/>
    <p:sldId id="914" r:id="rId21"/>
    <p:sldId id="915" r:id="rId22"/>
    <p:sldId id="484" r:id="rId23"/>
    <p:sldId id="916" r:id="rId24"/>
    <p:sldId id="917" r:id="rId25"/>
    <p:sldId id="918" r:id="rId26"/>
    <p:sldId id="919" r:id="rId27"/>
    <p:sldId id="920" r:id="rId28"/>
    <p:sldId id="921" r:id="rId29"/>
    <p:sldId id="927" r:id="rId30"/>
    <p:sldId id="922" r:id="rId31"/>
    <p:sldId id="928" r:id="rId32"/>
    <p:sldId id="923" r:id="rId33"/>
    <p:sldId id="924" r:id="rId34"/>
    <p:sldId id="929" r:id="rId35"/>
    <p:sldId id="925" r:id="rId36"/>
    <p:sldId id="926" r:id="rId37"/>
    <p:sldId id="738" r:id="rId38"/>
    <p:sldId id="930" r:id="rId39"/>
    <p:sldId id="931" r:id="rId40"/>
    <p:sldId id="932" r:id="rId41"/>
    <p:sldId id="933" r:id="rId42"/>
    <p:sldId id="934" r:id="rId43"/>
    <p:sldId id="935" r:id="rId44"/>
    <p:sldId id="936" r:id="rId45"/>
    <p:sldId id="937" r:id="rId46"/>
    <p:sldId id="696" r:id="rId47"/>
    <p:sldId id="938" r:id="rId48"/>
    <p:sldId id="952" r:id="rId49"/>
    <p:sldId id="953" r:id="rId50"/>
    <p:sldId id="954" r:id="rId51"/>
    <p:sldId id="955" r:id="rId52"/>
    <p:sldId id="956" r:id="rId53"/>
    <p:sldId id="957" r:id="rId54"/>
    <p:sldId id="958" r:id="rId55"/>
    <p:sldId id="959" r:id="rId56"/>
    <p:sldId id="960" r:id="rId57"/>
    <p:sldId id="961" r:id="rId58"/>
    <p:sldId id="404" r:id="rId5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0" autoAdjust="0"/>
    <p:restoredTop sz="95046" autoAdjust="0"/>
  </p:normalViewPr>
  <p:slideViewPr>
    <p:cSldViewPr showGuides="1">
      <p:cViewPr varScale="1">
        <p:scale>
          <a:sx n="110" d="100"/>
          <a:sy n="110" d="100"/>
        </p:scale>
        <p:origin x="1328" y="184"/>
      </p:cViewPr>
      <p:guideLst>
        <p:guide orient="horz" pos="4201"/>
        <p:guide pos="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540" y="2708909"/>
            <a:ext cx="7200901" cy="1440184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29142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1748" y="368609"/>
            <a:ext cx="3960506" cy="1080138"/>
          </a:xfrm>
        </p:spPr>
        <p:txBody>
          <a:bodyPr/>
          <a:lstStyle>
            <a:lvl1pPr>
              <a:spcBef>
                <a:spcPts val="0"/>
              </a:spcBef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0560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1268724"/>
            <a:ext cx="8281058" cy="5040046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471" y="188586"/>
            <a:ext cx="8280000" cy="90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093106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471" y="548632"/>
            <a:ext cx="8280000" cy="72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792815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88586"/>
            <a:ext cx="8641104" cy="6480000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7519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2"/>
            <a:ext cx="8281059" cy="5760736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9590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69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6" y="548631"/>
            <a:ext cx="3600459" cy="900115"/>
          </a:xfrm>
        </p:spPr>
        <p:txBody>
          <a:bodyPr r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051678" y="5409253"/>
            <a:ext cx="252032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600" b="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Keyboard</a:t>
            </a:r>
            <a:endParaRPr lang="zh-TW" altLang="en-US" sz="3600" b="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1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632" y="548632"/>
            <a:ext cx="3960506" cy="900115"/>
          </a:xfrm>
        </p:spPr>
        <p:txBody>
          <a:bodyPr r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051678" y="5409253"/>
            <a:ext cx="252032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3600" b="0" dirty="0"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Keyboard</a:t>
            </a:r>
            <a:endParaRPr lang="zh-TW" altLang="en-US" sz="3600" b="0" dirty="0"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48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12069" y="548632"/>
            <a:ext cx="3240414" cy="720092"/>
          </a:xfrm>
        </p:spPr>
        <p:txBody>
          <a:bodyPr r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71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32046" y="548632"/>
            <a:ext cx="3780483" cy="720092"/>
          </a:xfrm>
        </p:spPr>
        <p:txBody>
          <a:bodyPr r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591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40" y="368609"/>
            <a:ext cx="5040644" cy="1080138"/>
          </a:xfrm>
        </p:spPr>
        <p:txBody>
          <a:bodyPr rIns="36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771770" y="5589276"/>
            <a:ext cx="252032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Keyboard</a:t>
            </a:r>
            <a:endParaRPr lang="zh-TW" altLang="en-US" sz="3600" b="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294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5" y="368609"/>
            <a:ext cx="4140529" cy="1080138"/>
          </a:xfrm>
        </p:spPr>
        <p:txBody>
          <a:bodyPr rIns="36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771770" y="5589276"/>
            <a:ext cx="2520322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Keyboard</a:t>
            </a:r>
            <a:endParaRPr lang="zh-TW" altLang="en-US" sz="3600" b="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748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548631"/>
            <a:ext cx="8641104" cy="5760737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6664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1"/>
            <a:ext cx="8281058" cy="5760737"/>
          </a:xfrm>
        </p:spPr>
        <p:txBody>
          <a:bodyPr/>
          <a:lstStyle>
            <a:lvl1pPr>
              <a:spcBef>
                <a:spcPts val="0"/>
              </a:spcBef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7244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40" y="188586"/>
            <a:ext cx="7200000" cy="90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40" y="1268724"/>
            <a:ext cx="7200000" cy="5040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71" r:id="rId3"/>
    <p:sldLayoutId id="2147483664" r:id="rId4"/>
    <p:sldLayoutId id="2147483667" r:id="rId5"/>
    <p:sldLayoutId id="2147483661" r:id="rId6"/>
    <p:sldLayoutId id="2147483662" r:id="rId7"/>
    <p:sldLayoutId id="2147483659" r:id="rId8"/>
    <p:sldLayoutId id="2147483668" r:id="rId9"/>
    <p:sldLayoutId id="2147483670" r:id="rId10"/>
    <p:sldLayoutId id="2147483663" r:id="rId11"/>
    <p:sldLayoutId id="2147483669" r:id="rId12"/>
    <p:sldLayoutId id="2147483665" r:id="rId13"/>
    <p:sldLayoutId id="2147483666" r:id="rId14"/>
    <p:sldLayoutId id="2147483656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Lucida Console" panose="020B0609040504020204" pitchFamily="49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kumimoji="1" sz="16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get()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getline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98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cin.getline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/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/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38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cin.getline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/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/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4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cin.getline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/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/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84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cin.getline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/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/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823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cin.getline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/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</a:t>
            </a:r>
            <a:r>
              <a:rPr kumimoji="1" lang="en-US" altLang="zh-TW" sz="1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n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/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203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cin.getline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/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/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380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cin.getline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/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/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602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cin.getline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/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lang="en-US" altLang="zh-TW" sz="1800" b="0" spc="30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lang="en-US" altLang="zh-TW" sz="1800" b="0" spc="30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lang="en-US" altLang="zh-TW" sz="1800" b="0" spc="300" dirty="0" err="1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</a:t>
            </a:r>
            <a:r>
              <a:rPr lang="en-US" altLang="zh-TW" sz="1800" b="0" spc="30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n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91800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206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cin.getline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/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215823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05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cin.get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603309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505140"/>
              </p:ext>
            </p:extLst>
          </p:nvPr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33311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598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cin.getline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06372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450582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554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cin.getline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06372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lvl="0" eaLnBrk="1" hangingPunct="1"/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54730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742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Extraction Operator </a:t>
            </a:r>
            <a:r>
              <a:rPr lang="en-US" altLang="zh-TW" dirty="0">
                <a:latin typeface="Lucida Console" panose="020B0609040504020204" pitchFamily="49" charset="0"/>
                <a:cs typeface="Times New Roman" panose="02020603050405020304" pitchFamily="18" charset="0"/>
              </a:rPr>
              <a:t>&gt;&gt;</a:t>
            </a:r>
            <a:endParaRPr lang="zh-TW" altLang="en-US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/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/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437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/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/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041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/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/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57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/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/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934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/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</a:t>
            </a:r>
            <a:r>
              <a:rPr kumimoji="1" lang="en-US" altLang="zh-TW" sz="1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n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/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937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/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/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656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566514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47512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3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cin.get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603309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spc="30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73763"/>
              </p:ext>
            </p:extLst>
          </p:nvPr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33311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575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49904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/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503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49904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969898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33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35533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3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fghi</a:t>
            </a:r>
            <a:r>
              <a:rPr kumimoji="1" lang="en-US" altLang="zh-TW" sz="1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 </a:t>
            </a:r>
            <a:r>
              <a:rPr kumimoji="1" lang="en-US" altLang="zh-TW" sz="1800" b="0" i="0" u="none" strike="noStrike" kern="1200" cap="none" spc="3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jkl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</a:t>
            </a:r>
            <a:r>
              <a:rPr kumimoji="1" lang="en-US" altLang="zh-TW" sz="1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n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/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427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80548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/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599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381844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   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557218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5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90655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/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806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3262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/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03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Extraction Operator </a:t>
            </a:r>
            <a:r>
              <a:rPr lang="en-US" altLang="zh-TW" dirty="0">
                <a:latin typeface="Lucida Console" panose="020B0609040504020204" pitchFamily="49" charset="0"/>
                <a:cs typeface="Times New Roman" panose="02020603050405020304" pitchFamily="18" charset="0"/>
              </a:rPr>
              <a:t>&gt;&gt;</a:t>
            </a:r>
            <a:br>
              <a:rPr lang="en-US" altLang="zh-TW" dirty="0">
                <a:latin typeface="Lucida Console" panose="020B0609040504020204" pitchFamily="49" charset="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by </a:t>
            </a:r>
            <a:r>
              <a:rPr lang="en-US" altLang="zh-TW" dirty="0">
                <a:cs typeface="Times New Roman" panose="02020603050405020304" pitchFamily="18" charset="0"/>
              </a:rPr>
              <a:t>get()</a:t>
            </a:r>
            <a:endParaRPr lang="zh-TW" altLang="en-US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177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cin.get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8" name="Group 87"/>
          <p:cNvGraphicFramePr>
            <a:graphicFrameLocks noGrp="1"/>
          </p:cNvGraphicFramePr>
          <p:nvPr/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/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829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cin.get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8" name="Group 87"/>
          <p:cNvGraphicFramePr>
            <a:graphicFrameLocks noGrp="1"/>
          </p:cNvGraphicFramePr>
          <p:nvPr/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/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38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cin.get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603309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spc="30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50365"/>
              </p:ext>
            </p:extLst>
          </p:nvPr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33311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877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cin.get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8" name="Group 87"/>
          <p:cNvGraphicFramePr>
            <a:graphicFrameLocks noGrp="1"/>
          </p:cNvGraphicFramePr>
          <p:nvPr/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/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1095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cin.get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8" name="Group 87"/>
          <p:cNvGraphicFramePr>
            <a:graphicFrameLocks noGrp="1"/>
          </p:cNvGraphicFramePr>
          <p:nvPr/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3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abcde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/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467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cin.get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8" name="Group 87"/>
          <p:cNvGraphicFramePr>
            <a:graphicFrameLocks noGrp="1"/>
          </p:cNvGraphicFramePr>
          <p:nvPr/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30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abcde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</a:t>
            </a:r>
            <a:r>
              <a:rPr kumimoji="1" lang="en-US" altLang="zh-TW" sz="1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n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/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690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cin.get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8" name="Group 87"/>
          <p:cNvGraphicFramePr>
            <a:graphicFrameLocks noGrp="1"/>
          </p:cNvGraphicFramePr>
          <p:nvPr/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27657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3415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cin.get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830500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29552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546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cin.get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830500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29552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701840"/>
              </p:ext>
            </p:extLst>
          </p:nvPr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966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Extraction Operator </a:t>
            </a:r>
            <a:r>
              <a:rPr lang="en-US" altLang="zh-TW" dirty="0">
                <a:latin typeface="Lucida Console" panose="020B0609040504020204" pitchFamily="49" charset="0"/>
                <a:cs typeface="Times New Roman" panose="02020603050405020304" pitchFamily="18" charset="0"/>
              </a:rPr>
              <a:t>&gt;&gt;</a:t>
            </a:r>
            <a:endParaRPr lang="zh-TW" altLang="en-US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189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837931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/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909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837931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100 101\</a:t>
            </a:r>
            <a:r>
              <a:rPr kumimoji="1" lang="en-US" altLang="zh-TW" sz="1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n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/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3282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837931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387543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73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cin.get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603309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spc="30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216114"/>
              </p:ext>
            </p:extLst>
          </p:nvPr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33311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6229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290556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896256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3493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73686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270354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0347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73686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49741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3984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73686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102 103\</a:t>
            </a:r>
            <a:r>
              <a:rPr kumimoji="1" lang="en-US" altLang="zh-TW" sz="1800" b="0" i="0" u="none" strike="noStrike" kern="1200" cap="none" spc="3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n</a:t>
            </a: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49741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9876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73686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125163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6956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750275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73678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163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767515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48774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9522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767515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233858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0185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defRPr/>
            </a:pPr>
            <a:r>
              <a:rPr lang="en-US" altLang="zh-TW" sz="2400" dirty="0">
                <a:latin typeface="Times New Roman" pitchFamily="18" charset="0"/>
              </a:rPr>
              <a:t>If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the state of </a:t>
            </a:r>
            <a:r>
              <a:rPr lang="en-US" altLang="zh-TW" sz="24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is good, and </a:t>
            </a:r>
            <a:r>
              <a:rPr lang="en-US" altLang="zh-TW" sz="2400" dirty="0">
                <a:latin typeface="Times New Roman" pitchFamily="18" charset="0"/>
              </a:rPr>
              <a:t>the first character in </a:t>
            </a:r>
            <a:r>
              <a:rPr lang="en-US" altLang="zh-TW" sz="2400" dirty="0" err="1">
                <a:latin typeface="Times New Roman" pitchFamily="18" charset="0"/>
              </a:rPr>
              <a:t>streambuf</a:t>
            </a:r>
            <a:r>
              <a:rPr lang="en-US" altLang="zh-TW" sz="2400" dirty="0">
                <a:latin typeface="Times New Roman" pitchFamily="18" charset="0"/>
              </a:rPr>
              <a:t> is not </a:t>
            </a:r>
            <a:r>
              <a:rPr lang="en-US" altLang="zh-TW" sz="2000" dirty="0"/>
              <a:t>'\n'</a:t>
            </a:r>
            <a:r>
              <a:rPr lang="en-US" altLang="zh-TW" sz="2400" dirty="0">
                <a:latin typeface="Times New Roman" pitchFamily="18" charset="0"/>
              </a:rPr>
              <a:t>, then after the execution of</a:t>
            </a:r>
          </a:p>
          <a:p>
            <a:pPr marL="360000" lvl="1" indent="-270000" eaLnBrk="1" hangingPunct="1">
              <a:spcBef>
                <a:spcPts val="600"/>
              </a:spcBef>
              <a:defRPr/>
            </a:pPr>
            <a:r>
              <a:rPr lang="en-US" altLang="zh-TW" sz="1800" dirty="0" err="1">
                <a:latin typeface="Lucida Console" pitchFamily="49" charset="0"/>
              </a:rPr>
              <a:t>cin.get</a:t>
            </a:r>
            <a:r>
              <a:rPr lang="en-US" altLang="zh-TW" sz="2000" dirty="0">
                <a:latin typeface="Times New Roman" pitchFamily="18" charset="0"/>
              </a:rPr>
              <a:t>, </a:t>
            </a:r>
            <a:r>
              <a:rPr lang="en-US" altLang="zh-TW" sz="1800" dirty="0">
                <a:latin typeface="Lucida Console" pitchFamily="49" charset="0"/>
              </a:rPr>
              <a:t>'\n'</a:t>
            </a:r>
            <a:r>
              <a:rPr lang="en-US" altLang="zh-TW" sz="2200" dirty="0">
                <a:latin typeface="Times New Roman" pitchFamily="18" charset="0"/>
              </a:rPr>
              <a:t> is not removed from </a:t>
            </a:r>
            <a:r>
              <a:rPr lang="en-US" altLang="zh-TW" sz="2200" dirty="0" err="1">
                <a:latin typeface="Times New Roman" pitchFamily="18" charset="0"/>
              </a:rPr>
              <a:t>streambuf</a:t>
            </a:r>
            <a:r>
              <a:rPr lang="en-US" altLang="zh-TW" sz="2200" dirty="0">
                <a:latin typeface="Times New Roman" pitchFamily="18" charset="0"/>
              </a:rPr>
              <a:t>,</a:t>
            </a:r>
          </a:p>
          <a:p>
            <a:pPr marL="360000" lvl="1" indent="-270000" eaLnBrk="1" hangingPunct="1">
              <a:spcBef>
                <a:spcPts val="600"/>
              </a:spcBef>
              <a:defRPr/>
            </a:pPr>
            <a:r>
              <a:rPr lang="en-US" altLang="zh-TW" sz="1800" dirty="0" err="1">
                <a:latin typeface="Lucida Console" pitchFamily="49" charset="0"/>
              </a:rPr>
              <a:t>cin.getline</a:t>
            </a:r>
            <a:r>
              <a:rPr lang="en-US" altLang="zh-TW" sz="2000" dirty="0">
                <a:latin typeface="Times New Roman" pitchFamily="18" charset="0"/>
              </a:rPr>
              <a:t>, </a:t>
            </a:r>
            <a:r>
              <a:rPr lang="en-US" altLang="zh-TW" sz="1800" dirty="0">
                <a:latin typeface="Lucida Console" pitchFamily="49" charset="0"/>
              </a:rPr>
              <a:t>'\n'</a:t>
            </a:r>
            <a:r>
              <a:rPr lang="en-US" altLang="zh-TW" sz="2200" dirty="0">
                <a:latin typeface="Times New Roman" pitchFamily="18" charset="0"/>
              </a:rPr>
              <a:t> is removed from </a:t>
            </a:r>
            <a:r>
              <a:rPr lang="en-US" altLang="zh-TW" sz="2200" dirty="0" err="1">
                <a:latin typeface="Times New Roman" pitchFamily="18" charset="0"/>
              </a:rPr>
              <a:t>streambuf</a:t>
            </a:r>
            <a:r>
              <a:rPr lang="en-US" altLang="zh-TW" sz="2200" dirty="0">
                <a:latin typeface="Times New Roman" pitchFamily="18" charset="0"/>
              </a:rPr>
              <a:t> if found,</a:t>
            </a:r>
          </a:p>
          <a:p>
            <a:pPr marL="360000" lvl="1" indent="-270000" eaLnBrk="1" hangingPunct="1">
              <a:spcBef>
                <a:spcPts val="600"/>
              </a:spcBef>
              <a:tabLst>
                <a:tab pos="2062163" algn="l"/>
              </a:tabLst>
              <a:defRPr/>
            </a:pP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</a:rPr>
              <a:t>cin.getline</a:t>
            </a:r>
            <a:r>
              <a:rPr lang="en-US" altLang="zh-TW" sz="20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US" altLang="zh-TW" sz="2000" spc="3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the state of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is set to fail if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'\n'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  <a:cs typeface="+mn-cs"/>
              </a:rPr>
              <a:t> is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not found,</a:t>
            </a:r>
            <a:endParaRPr lang="en-US" altLang="zh-TW" sz="2200" dirty="0">
              <a:latin typeface="Times New Roman" pitchFamily="18" charset="0"/>
            </a:endParaRPr>
          </a:p>
          <a:p>
            <a:pPr marL="360000" lvl="1" indent="-270000" eaLnBrk="1" hangingPunct="1">
              <a:spcBef>
                <a:spcPts val="600"/>
              </a:spcBef>
              <a:defRPr/>
            </a:pPr>
            <a:r>
              <a:rPr lang="en-US" altLang="zh-TW" sz="1800" dirty="0">
                <a:latin typeface="Lucida Console" pitchFamily="49" charset="0"/>
              </a:rPr>
              <a:t>cin &gt;</a:t>
            </a:r>
            <a:r>
              <a:rPr lang="en-US" altLang="zh-TW" sz="1800" spc="300" dirty="0">
                <a:latin typeface="Lucida Console" pitchFamily="49" charset="0"/>
              </a:rPr>
              <a:t>&gt;</a:t>
            </a:r>
            <a:r>
              <a:rPr lang="en-US" altLang="zh-TW" sz="2000" dirty="0">
                <a:latin typeface="Times New Roman" pitchFamily="18" charset="0"/>
              </a:rPr>
              <a:t>, </a:t>
            </a:r>
            <a:r>
              <a:rPr lang="en-US" altLang="zh-TW" sz="1800" dirty="0">
                <a:latin typeface="Lucida Console" pitchFamily="49" charset="0"/>
              </a:rPr>
              <a:t>'\n'</a:t>
            </a:r>
            <a:r>
              <a:rPr lang="en-US" altLang="zh-TW" sz="2200" dirty="0">
                <a:latin typeface="Times New Roman" pitchFamily="18" charset="0"/>
              </a:rPr>
              <a:t> is not removed from </a:t>
            </a:r>
            <a:r>
              <a:rPr lang="en-US" altLang="zh-TW" sz="2200" dirty="0" err="1">
                <a:latin typeface="Times New Roman" pitchFamily="18" charset="0"/>
              </a:rPr>
              <a:t>streambuf</a:t>
            </a:r>
            <a:r>
              <a:rPr lang="en-US" altLang="zh-TW" sz="2200" dirty="0">
                <a:latin typeface="Times New Roman" pitchFamily="18" charset="0"/>
              </a:rPr>
              <a:t>.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TW" sz="2400" dirty="0">
                <a:latin typeface="Times New Roman" pitchFamily="18" charset="0"/>
              </a:rPr>
              <a:t>If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the state of </a:t>
            </a:r>
            <a:r>
              <a:rPr lang="en-US" altLang="zh-TW" sz="24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</a:rPr>
              <a:t> is good, and </a:t>
            </a:r>
            <a:r>
              <a:rPr lang="en-US" altLang="zh-TW" sz="2400" dirty="0">
                <a:latin typeface="Times New Roman" pitchFamily="18" charset="0"/>
              </a:rPr>
              <a:t>the first character in </a:t>
            </a:r>
            <a:r>
              <a:rPr lang="en-US" altLang="zh-TW" sz="2400" dirty="0" err="1">
                <a:latin typeface="Times New Roman" pitchFamily="18" charset="0"/>
              </a:rPr>
              <a:t>streambuf</a:t>
            </a:r>
            <a:r>
              <a:rPr lang="en-US" altLang="zh-TW" sz="2400" dirty="0">
                <a:latin typeface="Times New Roman" pitchFamily="18" charset="0"/>
              </a:rPr>
              <a:t> is </a:t>
            </a:r>
            <a:r>
              <a:rPr lang="en-US" altLang="zh-TW" sz="2000" dirty="0">
                <a:latin typeface="Lucida Console" pitchFamily="49" charset="0"/>
              </a:rPr>
              <a:t>'\n'</a:t>
            </a:r>
            <a:r>
              <a:rPr lang="en-US" altLang="zh-TW" sz="2400" dirty="0">
                <a:latin typeface="Times New Roman" pitchFamily="18" charset="0"/>
              </a:rPr>
              <a:t>, then the execution of</a:t>
            </a:r>
          </a:p>
          <a:p>
            <a:pPr marL="360000" lvl="1" indent="-270000" eaLnBrk="1" hangingPunct="1">
              <a:spcBef>
                <a:spcPts val="600"/>
              </a:spcBef>
              <a:defRPr/>
            </a:pPr>
            <a:r>
              <a:rPr lang="en-US" altLang="zh-TW" sz="1800" dirty="0" err="1">
                <a:latin typeface="Lucida Console" pitchFamily="49" charset="0"/>
              </a:rPr>
              <a:t>cin.get</a:t>
            </a:r>
            <a:r>
              <a:rPr lang="en-US" altLang="zh-TW" sz="1800" dirty="0">
                <a:latin typeface="Lucida Console" pitchFamily="49" charset="0"/>
              </a:rPr>
              <a:t> </a:t>
            </a:r>
            <a:r>
              <a:rPr lang="en-US" altLang="zh-TW" sz="2200" dirty="0">
                <a:latin typeface="Times New Roman" pitchFamily="18" charset="0"/>
              </a:rPr>
              <a:t>leaves </a:t>
            </a:r>
            <a:r>
              <a:rPr lang="en-US" altLang="zh-TW" sz="1800" dirty="0">
                <a:latin typeface="Lucida Console" pitchFamily="49" charset="0"/>
              </a:rPr>
              <a:t>'\n'</a:t>
            </a:r>
            <a:r>
              <a:rPr lang="en-US" altLang="zh-TW" sz="2200" dirty="0">
                <a:latin typeface="Times New Roman" pitchFamily="18" charset="0"/>
              </a:rPr>
              <a:t> in </a:t>
            </a:r>
            <a:r>
              <a:rPr lang="en-US" altLang="zh-TW" sz="2200" dirty="0" err="1">
                <a:latin typeface="Times New Roman" pitchFamily="18" charset="0"/>
              </a:rPr>
              <a:t>streambuf</a:t>
            </a:r>
            <a:r>
              <a:rPr lang="en-US" altLang="zh-TW" sz="2200" dirty="0">
                <a:latin typeface="Times New Roman" pitchFamily="18" charset="0"/>
              </a:rPr>
              <a:t>, reads nothing and changes the state to fail,</a:t>
            </a:r>
          </a:p>
          <a:p>
            <a:pPr marL="360000" lvl="1" indent="-270000" eaLnBrk="1" hangingPunct="1">
              <a:spcBef>
                <a:spcPts val="600"/>
              </a:spcBef>
              <a:defRPr/>
            </a:pPr>
            <a:r>
              <a:rPr lang="en-US" altLang="zh-TW" sz="1800" dirty="0" err="1">
                <a:latin typeface="Lucida Console" pitchFamily="49" charset="0"/>
              </a:rPr>
              <a:t>cin.getline</a:t>
            </a:r>
            <a:r>
              <a:rPr lang="en-US" altLang="zh-TW" sz="1800" dirty="0">
                <a:latin typeface="Lucida Console" pitchFamily="49" charset="0"/>
              </a:rPr>
              <a:t> </a:t>
            </a:r>
            <a:r>
              <a:rPr lang="en-US" altLang="zh-TW" sz="2200" dirty="0">
                <a:latin typeface="Times New Roman" pitchFamily="18" charset="0"/>
              </a:rPr>
              <a:t>removes </a:t>
            </a:r>
            <a:r>
              <a:rPr lang="en-US" altLang="zh-TW" sz="1800" dirty="0">
                <a:latin typeface="Lucida Console" pitchFamily="49" charset="0"/>
              </a:rPr>
              <a:t>'\n'</a:t>
            </a:r>
            <a:r>
              <a:rPr lang="en-US" altLang="zh-TW" sz="2200" dirty="0">
                <a:latin typeface="Times New Roman" pitchFamily="18" charset="0"/>
              </a:rPr>
              <a:t> from </a:t>
            </a:r>
            <a:r>
              <a:rPr lang="en-US" altLang="zh-TW" sz="2200" dirty="0" err="1">
                <a:latin typeface="Times New Roman" pitchFamily="18" charset="0"/>
              </a:rPr>
              <a:t>streambuf</a:t>
            </a:r>
            <a:r>
              <a:rPr lang="en-US" altLang="zh-TW" sz="2200" dirty="0">
                <a:latin typeface="Times New Roman" pitchFamily="18" charset="0"/>
              </a:rPr>
              <a:t>, reads an empty string and keeps the state good,</a:t>
            </a:r>
          </a:p>
          <a:p>
            <a:pPr marL="360000" lvl="1" indent="-270000" eaLnBrk="1" hangingPunct="1">
              <a:spcBef>
                <a:spcPts val="600"/>
              </a:spcBef>
              <a:defRPr/>
            </a:pPr>
            <a:r>
              <a:rPr lang="en-US" altLang="zh-TW" sz="1800" dirty="0">
                <a:latin typeface="Lucida Console" pitchFamily="49" charset="0"/>
              </a:rPr>
              <a:t>cin &gt;&gt; </a:t>
            </a:r>
            <a:r>
              <a:rPr lang="en-US" altLang="zh-TW" sz="2200" dirty="0">
                <a:latin typeface="Times New Roman" pitchFamily="18" charset="0"/>
              </a:rPr>
              <a:t>removes </a:t>
            </a:r>
            <a:r>
              <a:rPr lang="en-US" altLang="zh-TW" sz="1800" dirty="0">
                <a:latin typeface="Lucida Console" pitchFamily="49" charset="0"/>
              </a:rPr>
              <a:t>'\n'</a:t>
            </a:r>
            <a:r>
              <a:rPr lang="en-US" altLang="zh-TW" sz="2200" dirty="0">
                <a:latin typeface="Times New Roman" pitchFamily="18" charset="0"/>
              </a:rPr>
              <a:t> from </a:t>
            </a:r>
            <a:r>
              <a:rPr lang="en-US" altLang="zh-TW" sz="2200" dirty="0" err="1">
                <a:latin typeface="Times New Roman" pitchFamily="18" charset="0"/>
              </a:rPr>
              <a:t>streambuf</a:t>
            </a:r>
            <a:r>
              <a:rPr lang="en-US" altLang="zh-TW" sz="2200" dirty="0">
                <a:latin typeface="Times New Roman" pitchFamily="18" charset="0"/>
              </a:rPr>
              <a:t>, 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  <a:cs typeface="+mn-cs"/>
              </a:rPr>
              <a:t>do correct read operation and </a:t>
            </a:r>
            <a:r>
              <a:rPr lang="en-US" altLang="zh-TW" sz="2200" dirty="0">
                <a:latin typeface="Times New Roman" pitchFamily="18" charset="0"/>
              </a:rPr>
              <a:t>keeps the state good.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cin.get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603309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spc="30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abc de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</a:t>
            </a:r>
            <a:r>
              <a:rPr lang="en-US" altLang="zh-TW" sz="1800" b="0" spc="30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n</a:t>
            </a:r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427449"/>
              </p:ext>
            </p:extLst>
          </p:nvPr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650974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91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cin.get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603309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23429"/>
              </p:ext>
            </p:extLst>
          </p:nvPr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612757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03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cin.get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032080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02465"/>
              </p:ext>
            </p:extLst>
          </p:nvPr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23313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95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[ 10 ];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3;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cin.get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10,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032080"/>
              </p:ext>
            </p:extLst>
          </p:nvPr>
        </p:nvGraphicFramePr>
        <p:xfrm>
          <a:off x="1331586" y="1988816"/>
          <a:ext cx="414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86544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33446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31701" y="4329115"/>
            <a:ext cx="2160000" cy="1080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 b="0" dirty="0">
                <a:solidFill>
                  <a:srgbClr val="000000"/>
                </a:solidFill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10" name="Text Box 86"/>
          <p:cNvSpPr txBox="1">
            <a:spLocks noChangeArrowheads="1"/>
          </p:cNvSpPr>
          <p:nvPr/>
        </p:nvSpPr>
        <p:spPr bwMode="auto">
          <a:xfrm>
            <a:off x="2951793" y="3429000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23313"/>
              </p:ext>
            </p:extLst>
          </p:nvPr>
        </p:nvGraphicFramePr>
        <p:xfrm>
          <a:off x="611494" y="2888931"/>
          <a:ext cx="7745616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6018177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1607562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94299668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728204893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41547247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259832"/>
              </p:ext>
            </p:extLst>
          </p:nvPr>
        </p:nvGraphicFramePr>
        <p:xfrm>
          <a:off x="5652138" y="3969069"/>
          <a:ext cx="234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cin.bad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652204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Lucida Console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8215</TotalTime>
  <Words>3025</Words>
  <Application>Microsoft Macintosh PowerPoint</Application>
  <PresentationFormat>如螢幕大小 (4:3)</PresentationFormat>
  <Paragraphs>968</Paragraphs>
  <Slides>58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6" baseType="lpstr">
      <vt:lpstr>細明體</vt:lpstr>
      <vt:lpstr>標楷體</vt:lpstr>
      <vt:lpstr>Arial</vt:lpstr>
      <vt:lpstr>Courier New</vt:lpstr>
      <vt:lpstr>Lucida Console</vt:lpstr>
      <vt:lpstr>Times New Roman</vt:lpstr>
      <vt:lpstr>Wingdings</vt:lpstr>
      <vt:lpstr>預設簡報設計</vt:lpstr>
      <vt:lpstr>get()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getline()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Stream Extraction Operator &gt;&gt;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Stream Extraction Operator &gt;&gt; followed by get()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Stream Extraction Operator &gt;&gt;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YZ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JCLin</dc:creator>
  <cp:lastModifiedBy>賴昱琪 12361175</cp:lastModifiedBy>
  <cp:revision>242</cp:revision>
  <dcterms:created xsi:type="dcterms:W3CDTF">2005-11-26T01:03:57Z</dcterms:created>
  <dcterms:modified xsi:type="dcterms:W3CDTF">2024-11-18T12:58:52Z</dcterms:modified>
</cp:coreProperties>
</file>