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808" r:id="rId2"/>
    <p:sldId id="884" r:id="rId3"/>
    <p:sldId id="883" r:id="rId4"/>
    <p:sldId id="885" r:id="rId5"/>
    <p:sldId id="949" r:id="rId6"/>
    <p:sldId id="886" r:id="rId7"/>
    <p:sldId id="887" r:id="rId8"/>
    <p:sldId id="950" r:id="rId9"/>
    <p:sldId id="888" r:id="rId10"/>
    <p:sldId id="951" r:id="rId11"/>
    <p:sldId id="889" r:id="rId12"/>
    <p:sldId id="952" r:id="rId13"/>
    <p:sldId id="953" r:id="rId14"/>
    <p:sldId id="959" r:id="rId15"/>
    <p:sldId id="940" r:id="rId16"/>
    <p:sldId id="941" r:id="rId17"/>
    <p:sldId id="942" r:id="rId18"/>
    <p:sldId id="943" r:id="rId19"/>
    <p:sldId id="954" r:id="rId20"/>
    <p:sldId id="944" r:id="rId21"/>
    <p:sldId id="955" r:id="rId22"/>
    <p:sldId id="945" r:id="rId23"/>
    <p:sldId id="956" r:id="rId24"/>
    <p:sldId id="947" r:id="rId25"/>
    <p:sldId id="960" r:id="rId26"/>
    <p:sldId id="961" r:id="rId27"/>
    <p:sldId id="890" r:id="rId28"/>
    <p:sldId id="891" r:id="rId29"/>
    <p:sldId id="897" r:id="rId30"/>
    <p:sldId id="899" r:id="rId31"/>
    <p:sldId id="900" r:id="rId32"/>
    <p:sldId id="901" r:id="rId33"/>
    <p:sldId id="902" r:id="rId34"/>
    <p:sldId id="903" r:id="rId35"/>
    <p:sldId id="882" r:id="rId36"/>
    <p:sldId id="965" r:id="rId37"/>
    <p:sldId id="914" r:id="rId38"/>
    <p:sldId id="915" r:id="rId39"/>
    <p:sldId id="871" r:id="rId40"/>
    <p:sldId id="870" r:id="rId41"/>
    <p:sldId id="869" r:id="rId42"/>
    <p:sldId id="963" r:id="rId43"/>
    <p:sldId id="872" r:id="rId44"/>
    <p:sldId id="867" r:id="rId45"/>
    <p:sldId id="964" r:id="rId46"/>
    <p:sldId id="866" r:id="rId47"/>
    <p:sldId id="865" r:id="rId48"/>
    <p:sldId id="939" r:id="rId49"/>
    <p:sldId id="966" r:id="rId50"/>
    <p:sldId id="919" r:id="rId51"/>
    <p:sldId id="921" r:id="rId52"/>
    <p:sldId id="923" r:id="rId53"/>
    <p:sldId id="924" r:id="rId54"/>
    <p:sldId id="926" r:id="rId55"/>
    <p:sldId id="927" r:id="rId56"/>
    <p:sldId id="928" r:id="rId57"/>
    <p:sldId id="930" r:id="rId58"/>
    <p:sldId id="931" r:id="rId59"/>
    <p:sldId id="937" r:id="rId60"/>
    <p:sldId id="938" r:id="rId6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917" y="7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404979"/>
            <a:ext cx="7776054" cy="6192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979" y="4725009"/>
            <a:ext cx="6048042" cy="1872014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0167"/>
              </p:ext>
            </p:extLst>
          </p:nvPr>
        </p:nvGraphicFramePr>
        <p:xfrm>
          <a:off x="252000" y="54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05775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9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9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39193"/>
              </p:ext>
            </p:extLst>
          </p:nvPr>
        </p:nvGraphicFramePr>
        <p:xfrm>
          <a:off x="432000" y="1449000"/>
          <a:ext cx="43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8672"/>
              </p:ext>
            </p:extLst>
          </p:nvPr>
        </p:nvGraphicFramePr>
        <p:xfrm>
          <a:off x="612000" y="360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73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66442"/>
              </p:ext>
            </p:extLst>
          </p:nvPr>
        </p:nvGraphicFramePr>
        <p:xfrm>
          <a:off x="612000" y="486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45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50908"/>
              </p:ext>
            </p:extLst>
          </p:nvPr>
        </p:nvGraphicFramePr>
        <p:xfrm>
          <a:off x="792000" y="57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65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3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9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93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93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9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3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9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3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29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93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01696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65629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18840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40846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64336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11378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84123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9754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1974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57091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63103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26593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0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2916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162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1432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6482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19056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93016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7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2916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162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1432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6482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19056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93016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60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8697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7687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6151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8334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25865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828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11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2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33261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40585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13734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0707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32872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67354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3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97744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23011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8553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8655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71340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07973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6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97744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23011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8553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8655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3125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71925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6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Addition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27761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29994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28685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2231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48750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20993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0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27761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29994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28685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2231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8296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2761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26656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8909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42504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7212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31923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1561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>
              <a:defRPr/>
            </a:pP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26656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8909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42504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7212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67371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2349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1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78805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86640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01610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766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3312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88562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8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78805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86640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01610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766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3312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277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78805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86640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addendSize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adderSize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01610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766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3312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sumSize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277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5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n-lt"/>
              </a:rPr>
              <a:t>Multiplication</a:t>
            </a:r>
            <a:endParaRPr lang="zh-TW" altLang="en-US" sz="44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= 0;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multiplicand != 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</a:t>
            </a:r>
            <a:r>
              <a:rPr lang="en-US" altLang="zh-TW" dirty="0"/>
              <a:t> multiplier != 0 )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0; i &lt; </a:t>
            </a:r>
            <a:r>
              <a:rPr lang="en-US" altLang="zh-TW" dirty="0" err="1"/>
              <a:t>multiplierSize</a:t>
            </a:r>
            <a:r>
              <a:rPr lang="en-US" altLang="zh-TW" dirty="0"/>
              <a:t>; i++ )</a:t>
            </a:r>
          </a:p>
          <a:p>
            <a:r>
              <a:rPr lang="en-US" altLang="zh-TW" dirty="0"/>
              <a:t>   {</a:t>
            </a:r>
          </a:p>
          <a:p>
            <a:r>
              <a:rPr lang="en-US" altLang="zh-TW" dirty="0"/>
              <a:t>       buffer = multiplier[ i ] * multiplicand</a:t>
            </a:r>
          </a:p>
          <a:p>
            <a:r>
              <a:rPr lang="en-US" altLang="zh-TW" dirty="0"/>
              <a:t>       product += buffer;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96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7336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74933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0525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60686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39385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45490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4929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1642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40263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92317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91522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80305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48207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42662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6998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4929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42662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6998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7446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912000" y="55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66300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48546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74468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92000" y="5589000"/>
            <a:ext cx="27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66300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48546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2662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92000" y="5589000"/>
            <a:ext cx="27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007"/>
              </p:ext>
            </p:extLst>
          </p:nvPr>
        </p:nvGraphicFramePr>
        <p:xfrm>
          <a:off x="72000" y="369000"/>
          <a:ext cx="52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64532"/>
              </p:ext>
            </p:extLst>
          </p:nvPr>
        </p:nvGraphicFramePr>
        <p:xfrm>
          <a:off x="252000" y="1989000"/>
          <a:ext cx="50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21130"/>
              </p:ext>
            </p:extLst>
          </p:nvPr>
        </p:nvGraphicFramePr>
        <p:xfrm>
          <a:off x="252000" y="1269000"/>
          <a:ext cx="50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1337"/>
              </p:ext>
            </p:extLst>
          </p:nvPr>
        </p:nvGraphicFramePr>
        <p:xfrm>
          <a:off x="432000" y="2889000"/>
          <a:ext cx="48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16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1051"/>
              </p:ext>
            </p:extLst>
          </p:nvPr>
        </p:nvGraphicFramePr>
        <p:xfrm>
          <a:off x="792000" y="522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27633"/>
              </p:ext>
            </p:extLst>
          </p:nvPr>
        </p:nvGraphicFramePr>
        <p:xfrm>
          <a:off x="792000" y="6129000"/>
          <a:ext cx="45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2662"/>
              </p:ext>
            </p:extLst>
          </p:nvPr>
        </p:nvGraphicFramePr>
        <p:xfrm>
          <a:off x="792000" y="3609000"/>
          <a:ext cx="45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06993"/>
              </p:ext>
            </p:extLst>
          </p:nvPr>
        </p:nvGraphicFramePr>
        <p:xfrm>
          <a:off x="972000" y="4509000"/>
          <a:ext cx="43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58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7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Division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remainder = dividend;</a:t>
            </a:r>
          </a:p>
          <a:p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i;</a:t>
            </a:r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i = </a:t>
            </a:r>
            <a:r>
              <a:rPr lang="en-US" altLang="zh-TW" dirty="0" err="1"/>
              <a:t>quotientSize</a:t>
            </a:r>
            <a:r>
              <a:rPr lang="en-US" altLang="zh-TW" dirty="0"/>
              <a:t> - 1; i &gt;= 0; i-- 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quotient[ i ] = remainder[ </a:t>
            </a:r>
            <a:r>
              <a:rPr lang="en-US" altLang="zh-TW" dirty="0" err="1"/>
              <a:t>remainderSize</a:t>
            </a:r>
            <a:r>
              <a:rPr lang="en-US" altLang="zh-TW" dirty="0"/>
              <a:t> - 1 ] /</a:t>
            </a:r>
          </a:p>
          <a:p>
            <a:r>
              <a:rPr lang="en-US" altLang="zh-TW" dirty="0"/>
              <a:t>                       divisor[ </a:t>
            </a:r>
            <a:r>
              <a:rPr lang="en-US" altLang="zh-TW" dirty="0" err="1"/>
              <a:t>divisorSize</a:t>
            </a:r>
            <a:r>
              <a:rPr lang="en-US" altLang="zh-TW" dirty="0"/>
              <a:t> - 1 ];</a:t>
            </a:r>
          </a:p>
          <a:p>
            <a:endParaRPr lang="en-US" altLang="zh-TW" dirty="0"/>
          </a:p>
          <a:p>
            <a:r>
              <a:rPr lang="en-US" altLang="zh-TW" dirty="0"/>
              <a:t>   buffer = divisor * quotient[ i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 remainder == </a:t>
            </a:r>
            <a:r>
              <a:rPr lang="en-US" altLang="zh-TW" dirty="0">
                <a:solidFill>
                  <a:srgbClr val="000000"/>
                </a:solidFill>
              </a:rPr>
              <a:t>buffer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  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break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   remainder -= buffer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the degree of remainder &lt; the degree of divisor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right shift quotient over i positions (terms);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98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i;</a:t>
            </a: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41714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32921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1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0647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5105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04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238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5299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7708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020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54924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64899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6569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0988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2639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3412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291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4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0640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985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140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702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359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66408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45094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90350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2403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93991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8935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7896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8193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69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674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8168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0077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93991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8935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7896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8193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69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674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8000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6136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69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480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289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965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329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56247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0652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52074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2697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942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9403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26554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785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6368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8258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399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8575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7847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6500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4003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618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7709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28258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399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8575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87847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65007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4003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76016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2088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0180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0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782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7033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5291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15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42163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41654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940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97418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21150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1560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89389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0601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8269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876016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3065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70415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18290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883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5995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34941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4487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8303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76016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873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2221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90974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883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5995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34941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73315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8303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58401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right shift quotient over i positions (terms);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76016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53784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4680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05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0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90974"/>
              </p:ext>
            </p:extLst>
          </p:nvPr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8832"/>
              </p:ext>
            </p:extLst>
          </p:nvPr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85995"/>
              </p:ext>
            </p:extLst>
          </p:nvPr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34941"/>
              </p:ext>
            </p:extLst>
          </p:nvPr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01197"/>
              </p:ext>
            </p:extLst>
          </p:nvPr>
        </p:nvGraphicFramePr>
        <p:xfrm>
          <a:off x="4572000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9098"/>
              </p:ext>
            </p:extLst>
          </p:nvPr>
        </p:nvGraphicFramePr>
        <p:xfrm>
          <a:off x="4716001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73315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8303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58401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right shift quotient over i positions (terms);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876016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00057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3420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23545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81629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54241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00992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29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27627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remainder = dividend;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i;</a:t>
            </a: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05005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99838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30640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5150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87386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177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804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434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40330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065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2030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80691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59866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68184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7035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76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34117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53758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2864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914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21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992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87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6219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73410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98181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300012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914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21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44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80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3268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902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8572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2809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989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98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8019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61166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17199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38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2809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989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07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srgbClr val="000000"/>
                </a:solidFill>
              </a:rPr>
              <a:t>( i = </a:t>
            </a:r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- 1; i &gt;= 0; i-- )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quotient[ i ] = remainder[ </a:t>
            </a:r>
            <a:r>
              <a:rPr lang="en-US" altLang="zh-TW" dirty="0" err="1">
                <a:solidFill>
                  <a:srgbClr val="000000"/>
                </a:solidFill>
              </a:rPr>
              <a:t>remainderSize</a:t>
            </a:r>
            <a:r>
              <a:rPr lang="en-US" altLang="zh-TW" dirty="0">
                <a:solidFill>
                  <a:srgbClr val="000000"/>
                </a:solidFill>
              </a:rPr>
              <a:t> - 1 ] /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            divisor[ </a:t>
            </a:r>
            <a:r>
              <a:rPr lang="en-US" altLang="zh-TW" dirty="0" err="1">
                <a:solidFill>
                  <a:srgbClr val="000000"/>
                </a:solidFill>
              </a:rPr>
              <a:t>divisorSize</a:t>
            </a:r>
            <a:r>
              <a:rPr lang="en-US" altLang="zh-TW" dirty="0">
                <a:solidFill>
                  <a:srgbClr val="000000"/>
                </a:solidFill>
              </a:rPr>
              <a:t>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buffer = divisor * quotient[ i ];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remainder == buffer ) {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remainder = 0;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  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remainder -= buffer;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2809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989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76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10"/>
            <a:ext cx="7200051" cy="172801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right shift quotient over i positions (terms);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588014" y="2996997"/>
            <a:ext cx="288000" cy="288000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 rtlCol="0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28095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901155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9894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475075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20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9533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3537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4931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394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31043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59179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754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2</a:t>
                      </a:r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2360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/>
                        <a:t>0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0216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/>
                        <a:t>x</a:t>
                      </a:r>
                      <a:r>
                        <a:rPr lang="en-US" altLang="zh-TW" sz="2000" baseline="30000" dirty="0" err="1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/>
                        <a:t>3</a:t>
                      </a:r>
                      <a:r>
                        <a:rPr lang="en-US" altLang="zh-TW" sz="2000" i="1" dirty="0" err="1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974" y="4725010"/>
            <a:ext cx="7200051" cy="172801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the degree of remainder &lt; the degree of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FF"/>
                </a:solidFill>
              </a:rPr>
              <a:t>break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right shift quotient over i positions (terms);</a:t>
            </a:r>
          </a:p>
        </p:txBody>
      </p:sp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6644"/>
              </p:ext>
            </p:extLst>
          </p:nvPr>
        </p:nvGraphicFramePr>
        <p:xfrm>
          <a:off x="827974" y="40497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304"/>
          <p:cNvGraphicFramePr>
            <a:graphicFrameLocks noGrp="1"/>
          </p:cNvGraphicFramePr>
          <p:nvPr/>
        </p:nvGraphicFramePr>
        <p:xfrm>
          <a:off x="971975" y="1844989"/>
          <a:ext cx="2736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89369"/>
              </p:ext>
            </p:extLst>
          </p:nvPr>
        </p:nvGraphicFramePr>
        <p:xfrm>
          <a:off x="827974" y="1124984"/>
          <a:ext cx="2880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/>
        </p:nvGraphicFramePr>
        <p:xfrm>
          <a:off x="1115976" y="2564994"/>
          <a:ext cx="2592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/>
        </p:nvGraphicFramePr>
        <p:xfrm>
          <a:off x="1115976" y="3284999"/>
          <a:ext cx="2592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/>
        </p:nvGraphicFramePr>
        <p:xfrm>
          <a:off x="1259977" y="4005004"/>
          <a:ext cx="2448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68392"/>
              </p:ext>
            </p:extLst>
          </p:nvPr>
        </p:nvGraphicFramePr>
        <p:xfrm>
          <a:off x="4572000" y="328499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quotientExpon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57441"/>
              </p:ext>
            </p:extLst>
          </p:nvPr>
        </p:nvGraphicFramePr>
        <p:xfrm>
          <a:off x="4716001" y="4005004"/>
          <a:ext cx="2160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quotientCoef</a:t>
                      </a:r>
                      <a:endParaRPr kumimoji="0" lang="en-US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5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5762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57521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18623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24535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78668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81757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42730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28494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42832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62247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76723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0558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2774"/>
              </p:ext>
            </p:extLst>
          </p:nvPr>
        </p:nvGraphicFramePr>
        <p:xfrm>
          <a:off x="432000" y="549000"/>
          <a:ext cx="378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78728"/>
              </p:ext>
            </p:extLst>
          </p:nvPr>
        </p:nvGraphicFramePr>
        <p:xfrm>
          <a:off x="612000" y="270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000" y="18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8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20191"/>
              </p:ext>
            </p:extLst>
          </p:nvPr>
        </p:nvGraphicFramePr>
        <p:xfrm>
          <a:off x="612000" y="1449000"/>
          <a:ext cx="360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19309"/>
              </p:ext>
            </p:extLst>
          </p:nvPr>
        </p:nvGraphicFramePr>
        <p:xfrm>
          <a:off x="792000" y="360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552000" y="30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75142"/>
              </p:ext>
            </p:extLst>
          </p:nvPr>
        </p:nvGraphicFramePr>
        <p:xfrm>
          <a:off x="79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272000" y="612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sumSize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91089"/>
              </p:ext>
            </p:extLst>
          </p:nvPr>
        </p:nvGraphicFramePr>
        <p:xfrm>
          <a:off x="972000" y="57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22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2000" y="5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92000" y="5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39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52000" y="27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3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752000" y="36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3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2000" y="48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39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52000" y="576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39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11325</TotalTime>
  <Words>5937</Words>
  <Application>Microsoft Office PowerPoint</Application>
  <PresentationFormat>如螢幕大小 (4:3)</PresentationFormat>
  <Paragraphs>4102</Paragraphs>
  <Slides>60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ppt_template_07-25-2002</vt:lpstr>
      <vt:lpstr>Assignment 4</vt:lpstr>
      <vt:lpstr>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賴昱琪</cp:lastModifiedBy>
  <cp:revision>1570</cp:revision>
  <dcterms:created xsi:type="dcterms:W3CDTF">2000-06-12T17:02:08Z</dcterms:created>
  <dcterms:modified xsi:type="dcterms:W3CDTF">2024-09-30T07:05:47Z</dcterms:modified>
</cp:coreProperties>
</file>