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8"/>
  </p:notesMasterIdLst>
  <p:handoutMasterIdLst>
    <p:handoutMasterId r:id="rId179"/>
  </p:handoutMasterIdLst>
  <p:sldIdLst>
    <p:sldId id="761" r:id="rId2"/>
    <p:sldId id="798" r:id="rId3"/>
    <p:sldId id="950" r:id="rId4"/>
    <p:sldId id="965" r:id="rId5"/>
    <p:sldId id="974" r:id="rId6"/>
    <p:sldId id="973" r:id="rId7"/>
    <p:sldId id="809" r:id="rId8"/>
    <p:sldId id="811" r:id="rId9"/>
    <p:sldId id="810" r:id="rId10"/>
    <p:sldId id="762" r:id="rId11"/>
    <p:sldId id="775" r:id="rId12"/>
    <p:sldId id="777" r:id="rId13"/>
    <p:sldId id="768" r:id="rId14"/>
    <p:sldId id="778" r:id="rId15"/>
    <p:sldId id="769" r:id="rId16"/>
    <p:sldId id="771" r:id="rId17"/>
    <p:sldId id="772" r:id="rId18"/>
    <p:sldId id="773" r:id="rId19"/>
    <p:sldId id="774" r:id="rId20"/>
    <p:sldId id="807" r:id="rId21"/>
    <p:sldId id="813" r:id="rId22"/>
    <p:sldId id="779" r:id="rId23"/>
    <p:sldId id="799" r:id="rId24"/>
    <p:sldId id="780" r:id="rId25"/>
    <p:sldId id="782" r:id="rId26"/>
    <p:sldId id="976" r:id="rId27"/>
    <p:sldId id="977" r:id="rId28"/>
    <p:sldId id="808" r:id="rId29"/>
    <p:sldId id="975" r:id="rId30"/>
    <p:sldId id="712" r:id="rId31"/>
    <p:sldId id="797" r:id="rId32"/>
    <p:sldId id="723" r:id="rId33"/>
    <p:sldId id="796" r:id="rId34"/>
    <p:sldId id="978" r:id="rId35"/>
    <p:sldId id="751" r:id="rId36"/>
    <p:sldId id="758" r:id="rId37"/>
    <p:sldId id="752" r:id="rId38"/>
    <p:sldId id="754" r:id="rId39"/>
    <p:sldId id="753" r:id="rId40"/>
    <p:sldId id="755" r:id="rId41"/>
    <p:sldId id="757" r:id="rId42"/>
    <p:sldId id="783" r:id="rId43"/>
    <p:sldId id="784" r:id="rId44"/>
    <p:sldId id="786" r:id="rId45"/>
    <p:sldId id="979" r:id="rId46"/>
    <p:sldId id="785" r:id="rId47"/>
    <p:sldId id="787" r:id="rId48"/>
    <p:sldId id="790" r:id="rId49"/>
    <p:sldId id="789" r:id="rId50"/>
    <p:sldId id="788" r:id="rId51"/>
    <p:sldId id="792" r:id="rId52"/>
    <p:sldId id="791" r:id="rId53"/>
    <p:sldId id="793" r:id="rId54"/>
    <p:sldId id="794" r:id="rId55"/>
    <p:sldId id="795" r:id="rId56"/>
    <p:sldId id="802" r:id="rId57"/>
    <p:sldId id="804" r:id="rId58"/>
    <p:sldId id="814" r:id="rId59"/>
    <p:sldId id="815" r:id="rId60"/>
    <p:sldId id="670" r:id="rId61"/>
    <p:sldId id="691" r:id="rId62"/>
    <p:sldId id="724" r:id="rId63"/>
    <p:sldId id="692" r:id="rId64"/>
    <p:sldId id="693" r:id="rId65"/>
    <p:sldId id="699" r:id="rId66"/>
    <p:sldId id="702" r:id="rId67"/>
    <p:sldId id="703" r:id="rId68"/>
    <p:sldId id="700" r:id="rId69"/>
    <p:sldId id="701" r:id="rId70"/>
    <p:sldId id="705" r:id="rId71"/>
    <p:sldId id="704" r:id="rId72"/>
    <p:sldId id="980" r:id="rId73"/>
    <p:sldId id="981" r:id="rId74"/>
    <p:sldId id="982" r:id="rId75"/>
    <p:sldId id="816" r:id="rId76"/>
    <p:sldId id="818" r:id="rId77"/>
    <p:sldId id="886" r:id="rId78"/>
    <p:sldId id="819" r:id="rId79"/>
    <p:sldId id="983" r:id="rId80"/>
    <p:sldId id="984" r:id="rId81"/>
    <p:sldId id="985" r:id="rId82"/>
    <p:sldId id="986" r:id="rId83"/>
    <p:sldId id="987" r:id="rId84"/>
    <p:sldId id="800" r:id="rId85"/>
    <p:sldId id="801" r:id="rId86"/>
    <p:sldId id="805" r:id="rId87"/>
    <p:sldId id="847" r:id="rId88"/>
    <p:sldId id="946" r:id="rId89"/>
    <p:sldId id="945" r:id="rId90"/>
    <p:sldId id="947" r:id="rId91"/>
    <p:sldId id="823" r:id="rId92"/>
    <p:sldId id="826" r:id="rId93"/>
    <p:sldId id="828" r:id="rId94"/>
    <p:sldId id="827" r:id="rId95"/>
    <p:sldId id="829" r:id="rId96"/>
    <p:sldId id="831" r:id="rId97"/>
    <p:sldId id="830" r:id="rId98"/>
    <p:sldId id="833" r:id="rId99"/>
    <p:sldId id="834" r:id="rId100"/>
    <p:sldId id="835" r:id="rId101"/>
    <p:sldId id="836" r:id="rId102"/>
    <p:sldId id="832" r:id="rId103"/>
    <p:sldId id="825" r:id="rId104"/>
    <p:sldId id="837" r:id="rId105"/>
    <p:sldId id="839" r:id="rId106"/>
    <p:sldId id="838" r:id="rId107"/>
    <p:sldId id="840" r:id="rId108"/>
    <p:sldId id="842" r:id="rId109"/>
    <p:sldId id="841" r:id="rId110"/>
    <p:sldId id="843" r:id="rId111"/>
    <p:sldId id="844" r:id="rId112"/>
    <p:sldId id="845" r:id="rId113"/>
    <p:sldId id="846" r:id="rId114"/>
    <p:sldId id="690" r:id="rId115"/>
    <p:sldId id="679" r:id="rId116"/>
    <p:sldId id="766" r:id="rId117"/>
    <p:sldId id="966" r:id="rId118"/>
    <p:sldId id="765" r:id="rId119"/>
    <p:sldId id="683" r:id="rId120"/>
    <p:sldId id="684" r:id="rId121"/>
    <p:sldId id="685" r:id="rId122"/>
    <p:sldId id="686" r:id="rId123"/>
    <p:sldId id="613" r:id="rId124"/>
    <p:sldId id="615" r:id="rId125"/>
    <p:sldId id="616" r:id="rId126"/>
    <p:sldId id="618" r:id="rId127"/>
    <p:sldId id="621" r:id="rId128"/>
    <p:sldId id="622" r:id="rId129"/>
    <p:sldId id="848" r:id="rId130"/>
    <p:sldId id="849" r:id="rId131"/>
    <p:sldId id="851" r:id="rId132"/>
    <p:sldId id="850" r:id="rId133"/>
    <p:sldId id="856" r:id="rId134"/>
    <p:sldId id="855" r:id="rId135"/>
    <p:sldId id="854" r:id="rId136"/>
    <p:sldId id="853" r:id="rId137"/>
    <p:sldId id="852" r:id="rId138"/>
    <p:sldId id="857" r:id="rId139"/>
    <p:sldId id="858" r:id="rId140"/>
    <p:sldId id="859" r:id="rId141"/>
    <p:sldId id="860" r:id="rId142"/>
    <p:sldId id="861" r:id="rId143"/>
    <p:sldId id="862" r:id="rId144"/>
    <p:sldId id="909" r:id="rId145"/>
    <p:sldId id="910" r:id="rId146"/>
    <p:sldId id="911" r:id="rId147"/>
    <p:sldId id="912" r:id="rId148"/>
    <p:sldId id="913" r:id="rId149"/>
    <p:sldId id="914" r:id="rId150"/>
    <p:sldId id="915" r:id="rId151"/>
    <p:sldId id="916" r:id="rId152"/>
    <p:sldId id="917" r:id="rId153"/>
    <p:sldId id="918" r:id="rId154"/>
    <p:sldId id="919" r:id="rId155"/>
    <p:sldId id="920" r:id="rId156"/>
    <p:sldId id="921" r:id="rId157"/>
    <p:sldId id="922" r:id="rId158"/>
    <p:sldId id="923" r:id="rId159"/>
    <p:sldId id="924" r:id="rId160"/>
    <p:sldId id="925" r:id="rId161"/>
    <p:sldId id="926" r:id="rId162"/>
    <p:sldId id="927" r:id="rId163"/>
    <p:sldId id="928" r:id="rId164"/>
    <p:sldId id="929" r:id="rId165"/>
    <p:sldId id="930" r:id="rId166"/>
    <p:sldId id="931" r:id="rId167"/>
    <p:sldId id="932" r:id="rId168"/>
    <p:sldId id="732" r:id="rId169"/>
    <p:sldId id="735" r:id="rId170"/>
    <p:sldId id="933" r:id="rId171"/>
    <p:sldId id="967" r:id="rId172"/>
    <p:sldId id="971" r:id="rId173"/>
    <p:sldId id="970" r:id="rId174"/>
    <p:sldId id="969" r:id="rId175"/>
    <p:sldId id="968" r:id="rId176"/>
    <p:sldId id="972" r:id="rId177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9933"/>
    <a:srgbClr val="FFE699"/>
    <a:srgbClr val="00B0F0"/>
    <a:srgbClr val="0000FF"/>
    <a:srgbClr val="5F5F5F"/>
    <a:srgbClr val="0033CC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136" y="184"/>
      </p:cViewPr>
      <p:guideLst>
        <p:guide orient="horz" pos="125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" y="260604"/>
            <a:ext cx="8641080" cy="6336792"/>
          </a:xfrm>
        </p:spPr>
        <p:txBody>
          <a:bodyPr tIns="90000" bIns="90000"/>
          <a:lstStyle>
            <a:lvl1pPr marL="0" indent="0">
              <a:buFontTx/>
              <a:buNone/>
              <a:defRPr sz="14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4" y="260978"/>
            <a:ext cx="2736019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3" y="1988990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3" y="3717002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724008" y="260978"/>
            <a:ext cx="2736019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94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260978"/>
            <a:ext cx="3600000" cy="1008007"/>
          </a:xfrm>
          <a:noFill/>
        </p:spPr>
        <p:txBody>
          <a:bodyPr lIns="72000" rIns="72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004004" y="260978"/>
            <a:ext cx="3600000" cy="1008007"/>
          </a:xfrm>
          <a:noFill/>
        </p:spPr>
        <p:txBody>
          <a:bodyPr lIns="72000" rIns="72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09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974" y="836982"/>
            <a:ext cx="3311996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420993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4" y="2420993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00500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4" y="400500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70" y="5589015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5004004" y="5589015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580007" y="836982"/>
            <a:ext cx="3311996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60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708995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4" y="2708995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004003" y="54898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88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7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564994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2" y="2564994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72500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2" y="472500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40497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89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708995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2132991"/>
            <a:ext cx="4176000" cy="1296009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869010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296009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548980"/>
            <a:ext cx="4176000" cy="1296009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6"/>
          </p:nvPr>
        </p:nvSpPr>
        <p:spPr>
          <a:xfrm>
            <a:off x="4716001" y="5301013"/>
            <a:ext cx="4176000" cy="1296009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164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5" y="548980"/>
            <a:ext cx="3312000" cy="1584000"/>
          </a:xfrm>
          <a:noFill/>
        </p:spPr>
        <p:txBody>
          <a:bodyPr rIns="0"/>
          <a:lstStyle>
            <a:lvl1pPr marL="0" indent="0" algn="l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971975" y="2708996"/>
            <a:ext cx="3312000" cy="1584000"/>
          </a:xfrm>
          <a:noFill/>
        </p:spPr>
        <p:txBody>
          <a:bodyPr rIns="0"/>
          <a:lstStyle>
            <a:lvl1pPr marL="0" indent="0" algn="l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971975" y="4869011"/>
            <a:ext cx="3312000" cy="1584000"/>
          </a:xfrm>
          <a:noFill/>
        </p:spPr>
        <p:txBody>
          <a:bodyPr rIns="0"/>
          <a:lstStyle>
            <a:lvl1pPr marL="0" indent="0" algn="l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982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586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2708994"/>
            <a:ext cx="8640060" cy="144001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9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8064056" cy="57600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7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1" y="548980"/>
            <a:ext cx="4464031" cy="57600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0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5760720" cy="2160270"/>
          </a:xfrm>
        </p:spPr>
        <p:txBody>
          <a:bodyPr rIns="36000"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25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8"/>
            <a:ext cx="8281059" cy="3060392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611494" y="4329115"/>
            <a:ext cx="7200920" cy="2160276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2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8352057" cy="3024022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539971" y="4301027"/>
            <a:ext cx="7344051" cy="2160015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26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983" y="404979"/>
            <a:ext cx="3456024" cy="1008007"/>
          </a:xfrm>
          <a:noFill/>
        </p:spPr>
        <p:txBody>
          <a:bodyPr rIns="90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395971" y="2132991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3995996" y="2132991"/>
            <a:ext cx="4752033" cy="1008007"/>
          </a:xfrm>
          <a:noFill/>
        </p:spPr>
        <p:txBody>
          <a:bodyPr wrap="none"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971" y="3861003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3995996" y="3861003"/>
            <a:ext cx="4752033" cy="1008007"/>
          </a:xfrm>
          <a:noFill/>
        </p:spPr>
        <p:txBody>
          <a:bodyPr wrap="none"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395971" y="5589015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3995996" y="5589015"/>
            <a:ext cx="4752033" cy="1008007"/>
          </a:xfrm>
          <a:noFill/>
        </p:spPr>
        <p:txBody>
          <a:bodyPr wrap="none"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57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8"/>
            <a:ext cx="4176000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260978"/>
            <a:ext cx="4176000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1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496" y="116586"/>
            <a:ext cx="8065008" cy="10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496" y="1268730"/>
            <a:ext cx="8065008" cy="53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6" r:id="rId3"/>
    <p:sldLayoutId id="2147483896" r:id="rId4"/>
    <p:sldLayoutId id="2147483885" r:id="rId5"/>
    <p:sldLayoutId id="2147483884" r:id="rId6"/>
    <p:sldLayoutId id="2147483889" r:id="rId7"/>
    <p:sldLayoutId id="2147483887" r:id="rId8"/>
    <p:sldLayoutId id="2147483888" r:id="rId9"/>
    <p:sldLayoutId id="2147483892" r:id="rId10"/>
    <p:sldLayoutId id="2147483893" r:id="rId11"/>
    <p:sldLayoutId id="2147483891" r:id="rId12"/>
    <p:sldLayoutId id="2147483890" r:id="rId13"/>
    <p:sldLayoutId id="2147483894" r:id="rId14"/>
    <p:sldLayoutId id="2147483895" r:id="rId15"/>
    <p:sldLayoutId id="2147483897" r:id="rId16"/>
    <p:sldLayoutId id="2147483883" r:id="rId17"/>
    <p:sldLayoutId id="2147483864" r:id="rId18"/>
    <p:sldLayoutId id="2147483865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30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6041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100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49182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5678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93313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28691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5831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8933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3174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7372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528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3.05556E-6 0.1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7116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082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8712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96544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5400" dirty="0">
                <a:ea typeface="新細明體" pitchFamily="18" charset="-120"/>
              </a:rPr>
              <a:t>Recursive sum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25514990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389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8064056" cy="5760040"/>
          </a:xfrm>
        </p:spPr>
        <p:txBody>
          <a:bodyPr lIns="162000" tIns="108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if(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data[ 0 ];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sum(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9609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8064056" cy="5760040"/>
          </a:xfrm>
        </p:spPr>
        <p:txBody>
          <a:bodyPr lIns="162000" tIns="108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data[ 0 ]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sum( last - 1 ) + data[ last 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6557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8064056" cy="5760040"/>
          </a:xfrm>
        </p:spPr>
        <p:txBody>
          <a:bodyPr lIns="162000" tIns="108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2768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30" cy="2880393"/>
          </a:xfrm>
        </p:spPr>
        <p:txBody>
          <a:bodyPr lIns="162000" tIns="108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21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5713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>
                <a:solidFill>
                  <a:srgbClr val="0099FF"/>
                </a:solidFill>
              </a:rPr>
              <a:t>2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2000" y="4509000"/>
            <a:ext cx="6480506" cy="1979885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965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3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>
                <a:solidFill>
                  <a:srgbClr val="0099FF"/>
                </a:solidFill>
              </a:rPr>
              <a:t>4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00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5390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131990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192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-0.09444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888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6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9444 0.084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131990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77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6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09444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285277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73861E-7 L -0.01579 -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10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15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15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0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17326 -0.2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694" y="285292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15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707994" y="2420993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9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7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15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707994" y="2420993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22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20469 -0.2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14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89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+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64915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34670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14499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89585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29848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7090982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004335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986204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5347922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0969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94847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1882558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669068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275991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740022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631540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275991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740022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6300012" y="1124984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0562600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586" y="2564892"/>
            <a:ext cx="6624828" cy="1728216"/>
          </a:xfrm>
        </p:spPr>
        <p:txBody>
          <a:bodyPr/>
          <a:lstStyle/>
          <a:p>
            <a:pPr algn="ctr" eaLnBrk="1" hangingPunct="1"/>
            <a:r>
              <a:rPr lang="en-US" altLang="zh-TW" sz="5400" dirty="0">
                <a:ea typeface="新細明體" pitchFamily="18" charset="-120"/>
              </a:rPr>
              <a:t>Recursive maximum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19113437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0">
              <a:tabLst>
                <a:tab pos="714375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	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714375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3984930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</a:rPr>
              <a:t>   </a:t>
            </a:r>
            <a:r>
              <a:rPr lang="nn-NO" altLang="zh-TW" dirty="0">
                <a:solidFill>
                  <a:srgbClr val="0000FF"/>
                </a:solidFill>
              </a:rPr>
              <a:t>for</a:t>
            </a:r>
            <a:r>
              <a:rPr lang="nn-NO" altLang="zh-TW" dirty="0">
                <a:solidFill>
                  <a:prstClr val="black"/>
                </a:solidFill>
              </a:rPr>
              <a:t>( </a:t>
            </a:r>
            <a:r>
              <a:rPr lang="nn-NO" altLang="zh-TW" dirty="0">
                <a:solidFill>
                  <a:srgbClr val="0000FF"/>
                </a:solidFill>
              </a:rPr>
              <a:t>int</a:t>
            </a:r>
            <a:r>
              <a:rPr lang="nn-NO" altLang="zh-TW" dirty="0">
                <a:solidFill>
                  <a:prstClr val="black"/>
                </a:solidFill>
              </a:rPr>
              <a:t> i = </a:t>
            </a:r>
            <a:r>
              <a:rPr lang="nn-NO" altLang="zh-TW" dirty="0">
                <a:solidFill>
                  <a:srgbClr val="0099FF"/>
                </a:solidFill>
              </a:rPr>
              <a:t>0</a:t>
            </a:r>
            <a:r>
              <a:rPr lang="nn-NO" altLang="zh-TW" dirty="0">
                <a:solidFill>
                  <a:prstClr val="black"/>
                </a:solidFill>
              </a:rPr>
              <a:t>; i &lt; 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data[ i ] = rand() % </a:t>
            </a:r>
            <a:r>
              <a:rPr lang="en-US" altLang="zh-TW" dirty="0">
                <a:solidFill>
                  <a:srgbClr val="0099FF"/>
                </a:solidFill>
              </a:rPr>
              <a:t>10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cout &lt;&lt; </a:t>
            </a:r>
            <a:r>
              <a:rPr lang="en-US" altLang="zh-TW" dirty="0">
                <a:solidFill>
                  <a:prstClr val="black"/>
                </a:solidFill>
              </a:rPr>
              <a:t>maximum( size -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if( last == 0 )</a:t>
            </a: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data[ 0 ];</a:t>
            </a:r>
          </a:p>
          <a:p>
            <a:endParaRPr lang="zh-TW" altLang="en-US" sz="1600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int max = maximum( last - 1 );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&lt;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max = data[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return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max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0178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</a:rPr>
              <a:t>   </a:t>
            </a:r>
            <a:r>
              <a:rPr lang="nn-NO" altLang="zh-TW" dirty="0">
                <a:solidFill>
                  <a:srgbClr val="0000FF"/>
                </a:solidFill>
              </a:rPr>
              <a:t>for</a:t>
            </a:r>
            <a:r>
              <a:rPr lang="nn-NO" altLang="zh-TW" dirty="0">
                <a:solidFill>
                  <a:prstClr val="black"/>
                </a:solidFill>
              </a:rPr>
              <a:t>( </a:t>
            </a:r>
            <a:r>
              <a:rPr lang="nn-NO" altLang="zh-TW" dirty="0">
                <a:solidFill>
                  <a:srgbClr val="0000FF"/>
                </a:solidFill>
              </a:rPr>
              <a:t>int</a:t>
            </a:r>
            <a:r>
              <a:rPr lang="nn-NO" altLang="zh-TW" dirty="0">
                <a:solidFill>
                  <a:prstClr val="black"/>
                </a:solidFill>
              </a:rPr>
              <a:t> i = </a:t>
            </a:r>
            <a:r>
              <a:rPr lang="nn-NO" altLang="zh-TW" dirty="0">
                <a:solidFill>
                  <a:srgbClr val="0099FF"/>
                </a:solidFill>
              </a:rPr>
              <a:t>0</a:t>
            </a:r>
            <a:r>
              <a:rPr lang="nn-NO" altLang="zh-TW" dirty="0">
                <a:solidFill>
                  <a:prstClr val="black"/>
                </a:solidFill>
              </a:rPr>
              <a:t>; i &lt; 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data[ i ] = rand() % </a:t>
            </a:r>
            <a:r>
              <a:rPr lang="en-US" altLang="zh-TW" dirty="0">
                <a:solidFill>
                  <a:srgbClr val="0099FF"/>
                </a:solidFill>
              </a:rPr>
              <a:t>10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cout &lt;&lt; </a:t>
            </a:r>
            <a:r>
              <a:rPr lang="en-US" altLang="zh-TW" dirty="0">
                <a:solidFill>
                  <a:prstClr val="black"/>
                </a:solidFill>
              </a:rPr>
              <a:t>maximum( size -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int max = maximum( last - 1 );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&lt;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max = data[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28939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</a:rPr>
              <a:t>   </a:t>
            </a:r>
            <a:r>
              <a:rPr lang="nn-NO" altLang="zh-TW" dirty="0">
                <a:solidFill>
                  <a:srgbClr val="0000FF"/>
                </a:solidFill>
              </a:rPr>
              <a:t>for</a:t>
            </a:r>
            <a:r>
              <a:rPr lang="nn-NO" altLang="zh-TW" dirty="0">
                <a:solidFill>
                  <a:prstClr val="black"/>
                </a:solidFill>
              </a:rPr>
              <a:t>( </a:t>
            </a:r>
            <a:r>
              <a:rPr lang="nn-NO" altLang="zh-TW" dirty="0">
                <a:solidFill>
                  <a:srgbClr val="0000FF"/>
                </a:solidFill>
              </a:rPr>
              <a:t>int</a:t>
            </a:r>
            <a:r>
              <a:rPr lang="nn-NO" altLang="zh-TW" dirty="0">
                <a:solidFill>
                  <a:prstClr val="black"/>
                </a:solidFill>
              </a:rPr>
              <a:t> i = </a:t>
            </a:r>
            <a:r>
              <a:rPr lang="nn-NO" altLang="zh-TW" dirty="0">
                <a:solidFill>
                  <a:srgbClr val="0099FF"/>
                </a:solidFill>
              </a:rPr>
              <a:t>0</a:t>
            </a:r>
            <a:r>
              <a:rPr lang="nn-NO" altLang="zh-TW" dirty="0">
                <a:solidFill>
                  <a:prstClr val="black"/>
                </a:solidFill>
              </a:rPr>
              <a:t>; i &lt; size;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data[ i ] = rand() % </a:t>
            </a:r>
            <a:r>
              <a:rPr lang="en-US" altLang="zh-TW" dirty="0">
                <a:solidFill>
                  <a:srgbClr val="0099FF"/>
                </a:solidFill>
              </a:rPr>
              <a:t>10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</a:rPr>
              <a:t>   cout &lt;&lt; </a:t>
            </a:r>
            <a:r>
              <a:rPr lang="en-US" altLang="zh-TW" dirty="0">
                <a:solidFill>
                  <a:prstClr val="black"/>
                </a:solidFill>
              </a:rPr>
              <a:t>maximum( size -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&lt;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max = data[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1574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size = </a:t>
            </a:r>
            <a:r>
              <a:rPr lang="en-US" altLang="zh-TW" dirty="0">
                <a:solidFill>
                  <a:srgbClr val="0099FF"/>
                </a:solidFill>
              </a:rPr>
              <a:t>3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size ];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maximum( 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max &lt; 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 = data[ last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max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90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0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774989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962687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150593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81960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100484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2607297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02230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555986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0797132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555986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984" y="11249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4297200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return data[ last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first, last - 1 );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last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max = data[ last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return data[ first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 + 1, last 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first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max = data[ first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54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0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04722 -0.167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first, last - 1 );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last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max = data[ last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 + 1, last 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first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max = data[ first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76549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&lt;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max =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&lt;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max =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80265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640706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176674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54044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280419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979981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732015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79982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32015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1834880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979981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732015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79982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32015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403978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156011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2531251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greatest common divisor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52429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two integers: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"Greatest common divisor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and 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gcd( x, y )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b == 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a;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b, a % b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5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73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1.66667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two integers: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"Greatest common divisor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and 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gcd( x, y ) </a:t>
            </a:r>
            <a:r>
              <a:rPr lang="es-E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b, a %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75913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7193623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9620261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55986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19992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7138697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55986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19992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43988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5233789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55986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19992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55986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19992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43988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2443711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 % b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gcd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b, a % b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55986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419992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420349" y="17010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986" y="40497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420468" y="40533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55986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19992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7200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70098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18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43988" y="386100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72000" rIns="54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861003"/>
            <a:ext cx="46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rIns="90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1700988"/>
            <a:ext cx="46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rIns="90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5682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204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4.72222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929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 +=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17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0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789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f( n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3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4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707994" y="126898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979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48004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2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47979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48004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47979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8004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699987" y="314099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740021" y="2852996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699987" y="4869010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9702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Summing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589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51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number;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 + number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184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number / 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number % 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04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04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number =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789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cout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&lt;&lt;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sumDigits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( number )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&lt;&lt;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endl;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6192044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sumDigits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sumDigits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</a:t>
            </a:r>
            <a:r>
              <a:rPr lang="en-U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% 10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851995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6192043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sumDigits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sumDigits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+ </a:t>
            </a:r>
            <a:r>
              <a:rPr lang="en-U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% 10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7" y="5157012"/>
            <a:ext cx="6192043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sumDigits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sumDigits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+ </a:t>
            </a:r>
            <a:r>
              <a:rPr lang="en-U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% 10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;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148004" y="414900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563993" y="4725009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144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555986" y="299699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144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7200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24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580007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020017" y="414900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012010" y="4149005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012010" y="2420993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004003" y="2420993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9542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51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789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f( n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3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1600" spc="3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/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0)+</a:t>
            </a:r>
            <a:r>
              <a:rPr lang="en-US" altLang="zh-TW" sz="1600" spc="600" dirty="0" err="1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600" dirty="0" err="1">
                <a:solidFill>
                  <a:srgbClr val="000000"/>
                </a:solidFill>
                <a:ea typeface="細明體" panose="02020509000000000000" pitchFamily="49" charset="-120"/>
              </a:rPr>
              <a:t>%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10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4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1600" spc="3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/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0)+</a:t>
            </a:r>
            <a:r>
              <a:rPr lang="en-US" altLang="zh-TW" sz="1600" spc="600" dirty="0" err="1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600" dirty="0" err="1">
                <a:solidFill>
                  <a:srgbClr val="000000"/>
                </a:solidFill>
                <a:ea typeface="細明體" panose="02020509000000000000" pitchFamily="49" charset="-120"/>
              </a:rPr>
              <a:t>%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10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1600" spc="3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/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0)+</a:t>
            </a:r>
            <a:r>
              <a:rPr lang="en-US" altLang="zh-TW" sz="1600" spc="600" dirty="0" err="1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600" dirty="0" err="1">
                <a:solidFill>
                  <a:srgbClr val="000000"/>
                </a:solidFill>
                <a:ea typeface="細明體" panose="02020509000000000000" pitchFamily="49" charset="-120"/>
              </a:rPr>
              <a:t>%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10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979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789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1600" spc="3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/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0)+</a:t>
            </a:r>
            <a:r>
              <a:rPr lang="en-US" altLang="zh-TW" sz="1600" spc="600" dirty="0" err="1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600" dirty="0" err="1">
                <a:solidFill>
                  <a:srgbClr val="000000"/>
                </a:solidFill>
                <a:ea typeface="細明體" panose="02020509000000000000" pitchFamily="49" charset="-120"/>
              </a:rPr>
              <a:t>%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10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48004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789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n;</a:t>
            </a:r>
            <a:endParaRPr lang="zh-TW" altLang="en-US" sz="16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1600" spc="3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/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0)+</a:t>
            </a:r>
            <a:r>
              <a:rPr lang="en-US" altLang="zh-TW" sz="1600" spc="600" dirty="0" err="1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600" dirty="0" err="1">
                <a:solidFill>
                  <a:srgbClr val="000000"/>
                </a:solidFill>
                <a:ea typeface="細明體" panose="02020509000000000000" pitchFamily="49" charset="-120"/>
              </a:rPr>
              <a:t>%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10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2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1600" spc="3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/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細明體" panose="02020509000000000000" pitchFamily="49" charset="-120"/>
              </a:rPr>
              <a:t>0)+</a:t>
            </a:r>
            <a:r>
              <a:rPr lang="en-US" altLang="zh-TW" sz="1600" spc="600" dirty="0" err="1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spc="600" dirty="0" err="1">
                <a:solidFill>
                  <a:srgbClr val="000000"/>
                </a:solidFill>
                <a:ea typeface="細明體" panose="02020509000000000000" pitchFamily="49" charset="-120"/>
              </a:rPr>
              <a:t>%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10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47979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48004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47979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8004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979982" y="314099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020017" y="2852996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78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979982" y="4869010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020017" y="458100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987989" y="4869010"/>
            <a:ext cx="288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36000" bIns="180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8028024" y="4581008"/>
            <a:ext cx="288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8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987989" y="3140998"/>
            <a:ext cx="288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36000" bIns="180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8028024" y="2852996"/>
            <a:ext cx="288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411985" y="314099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0" rIns="0" bIns="180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452020" y="2852996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rIns="0" bIns="108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15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707994" y="1268985"/>
            <a:ext cx="431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1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16733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972" y="548980"/>
            <a:ext cx="8064056" cy="594002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count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&gt;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/= 10;</a:t>
            </a:r>
          </a:p>
          <a:p>
            <a:pPr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count;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 +=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467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Prints Digits in the Reverse Order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8378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4320031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118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5031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number % 10</a:t>
            </a:r>
            <a:r>
              <a:rPr lang="en-US" altLang="zh-TW" sz="1600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dirty="0">
                <a:ea typeface="細明體" panose="02020509000000000000" pitchFamily="49" charset="-120"/>
              </a:rPr>
              <a:t>( number 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reverse(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number / 10</a:t>
            </a:r>
            <a:r>
              <a:rPr lang="en-US" altLang="zh-TW" sz="1600" dirty="0"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620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dirty="0">
                <a:ea typeface="細明體" panose="02020509000000000000" pitchFamily="49" charset="-120"/>
              </a:rPr>
              <a:t>( number 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616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74577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7449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502615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3873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62876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count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&gt;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/= 10;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1;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1 +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363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92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5765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Prints Digits of An Integer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291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digits( number / 10 );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736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number / 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number % 10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13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5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26898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10501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9" y="2853166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23327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9" y="2853166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612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425548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count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&gt;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/= 10;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1 +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566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010" y="443717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2243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010" y="443717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5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00017 0.1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3732642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133846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2170227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789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3145914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180B9-4294-4EDB-91D1-70AF170B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Prints Digits of An Integer Forward and Backward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90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ea typeface="細明體" panose="02020509000000000000" pitchFamily="49" charset="-120"/>
              </a:rPr>
              <a:t> % 10;</a:t>
            </a:r>
          </a:p>
          <a:p>
            <a:endParaRPr lang="en-US" altLang="zh-TW" sz="1600" dirty="0">
              <a:ea typeface="細明體" panose="02020509000000000000" pitchFamily="49" charset="-120"/>
            </a:endParaRPr>
          </a:p>
          <a:p>
            <a:r>
              <a:rPr lang="en-US" altLang="zh-TW" sz="1600" dirty="0"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7402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5760040" cy="374402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99186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2"/>
          </p:nvPr>
        </p:nvSpPr>
        <p:spPr>
          <a:xfrm>
            <a:off x="4716002" y="1988990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4"/>
          </p:nvPr>
        </p:nvSpPr>
        <p:spPr>
          <a:xfrm>
            <a:off x="4716002" y="3717002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260978"/>
            <a:ext cx="3743997" cy="1008007"/>
          </a:xfrm>
        </p:spPr>
        <p:txBody>
          <a:bodyPr lIns="36000" tIns="0"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number = </a:t>
            </a:r>
            <a:r>
              <a:rPr lang="en-US" altLang="zh-TW" dirty="0">
                <a:solidFill>
                  <a:srgbClr val="0099FF"/>
                </a:solidFill>
                <a:cs typeface="Times New Roman" pitchFamily="18" charset="0"/>
              </a:rPr>
              <a:t>789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reverse( number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3"/>
          </p:nvPr>
        </p:nvSpPr>
        <p:spPr>
          <a:xfrm>
            <a:off x="251970" y="3717002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970" y="1988990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2" y="5445014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5"/>
          </p:nvPr>
        </p:nvSpPr>
        <p:spPr>
          <a:xfrm>
            <a:off x="5148004" y="260978"/>
            <a:ext cx="3743997" cy="1008007"/>
          </a:xfrm>
        </p:spPr>
        <p:txBody>
          <a:bodyPr lIns="36000" tIns="0"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number = </a:t>
            </a:r>
            <a:r>
              <a:rPr lang="en-US" altLang="zh-TW" sz="1600" dirty="0">
                <a:solidFill>
                  <a:srgbClr val="0099FF"/>
                </a:solidFill>
                <a:cs typeface="Times New Roman" pitchFamily="18" charset="0"/>
              </a:rPr>
              <a:t>789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digits( number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}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67985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267985" y="1124984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588015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588015" y="1124984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2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267985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588015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275992" y="414900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596022" y="443700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67985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588015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835981" y="2276992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300012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35981" y="400500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300012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835981" y="573301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300012" y="6309020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596022" y="270899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340622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count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&gt;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+= 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/= 10;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450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00" y="2708908"/>
            <a:ext cx="7560000" cy="1440184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Prints an Array</a:t>
            </a:r>
            <a:endParaRPr lang="en-US" altLang="zh-TW" sz="5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6817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cout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if( last &gt; 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last - 1 );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( 5 )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22780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508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2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72321" y="50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6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72321" y="50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6567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199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95996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9336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95996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03142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270899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678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270899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2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4167 0.1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264802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80007" y="443700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29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443700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14167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sz="1600" b="0" spc="300" dirty="0">
                <a:latin typeface="Lucida Console" panose="020B0609040504020204" pitchFamily="49" charset="0"/>
              </a:rPr>
              <a:t>9</a:t>
            </a:r>
            <a:endParaRPr lang="zh-TW" altLang="en-US" sz="1600" b="0" spc="300" dirty="0">
              <a:latin typeface="Lucida Console" panose="020B0609040504020204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8121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sz="1600" b="0" spc="300" dirty="0">
                <a:latin typeface="Lucida Console" panose="020B0609040504020204" pitchFamily="49" charset="0"/>
              </a:rPr>
              <a:t>96</a:t>
            </a:r>
            <a:endParaRPr lang="zh-TW" altLang="en-US" sz="1600" b="0" spc="300" dirty="0">
              <a:latin typeface="Lucida Console" panose="020B0609040504020204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110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zh-TW" sz="1600" b="0" spc="300" dirty="0">
                <a:latin typeface="Lucida Console" panose="020B0609040504020204" pitchFamily="49" charset="0"/>
              </a:rPr>
              <a:t>967</a:t>
            </a:r>
            <a:endParaRPr lang="zh-TW" altLang="en-US" sz="1600" b="0" spc="300" dirty="0">
              <a:latin typeface="Lucida Console" panose="020B0609040504020204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6174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00" y="2708908"/>
            <a:ext cx="7560000" cy="1440184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Prints an Array in Reverse Order</a:t>
            </a:r>
            <a:endParaRPr lang="en-US" altLang="zh-TW" sz="5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613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971" y="404978"/>
            <a:ext cx="6192043" cy="3024022"/>
          </a:xfrm>
        </p:spPr>
        <p:txBody>
          <a:bodyPr lIns="90000" tIns="468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 in reverse order: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recursivePrintReverse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539972" y="4301028"/>
            <a:ext cx="5328038" cy="1863992"/>
          </a:xfrm>
        </p:spPr>
        <p:txBody>
          <a:bodyPr lIns="90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recursivePrintReverse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</a:rPr>
              <a:t>   cout &lt;&lt; </a:t>
            </a:r>
            <a:r>
              <a:rPr lang="en-US" altLang="zh-TW" dirty="0" err="1">
                <a:solidFill>
                  <a:schemeClr val="bg1"/>
                </a:solidFill>
              </a:rPr>
              <a:t>setw</a:t>
            </a:r>
            <a:r>
              <a:rPr lang="en-US" altLang="zh-TW" dirty="0">
                <a:solidFill>
                  <a:schemeClr val="bg1"/>
                </a:solidFill>
              </a:rPr>
              <a:t>( 5 ) &lt;&lt; data[ last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if( last &gt; 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</a:rPr>
              <a:t>recursivePrintReverse</a:t>
            </a:r>
            <a:r>
              <a:rPr lang="en-US" altLang="zh-TW" dirty="0">
                <a:solidFill>
                  <a:schemeClr val="bg1"/>
                </a:solidFill>
              </a:rPr>
              <a:t>(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last - 1 );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784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971" y="404978"/>
            <a:ext cx="6192043" cy="3024022"/>
          </a:xfrm>
        </p:spPr>
        <p:txBody>
          <a:bodyPr lIns="90000" tIns="468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 in reverse order: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recursivePrintReverse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539972" y="4301028"/>
            <a:ext cx="5328038" cy="1863992"/>
          </a:xfrm>
        </p:spPr>
        <p:txBody>
          <a:bodyPr lIns="90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recursivePrintReverse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cout &lt;&lt; </a:t>
            </a:r>
            <a:r>
              <a:rPr lang="en-US" altLang="zh-TW" dirty="0" err="1">
                <a:solidFill>
                  <a:prstClr val="black"/>
                </a:solidFill>
              </a:rPr>
              <a:t>setw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99FF"/>
                </a:solidFill>
              </a:rPr>
              <a:t>5</a:t>
            </a:r>
            <a:r>
              <a:rPr lang="en-US" altLang="zh-TW" dirty="0">
                <a:solidFill>
                  <a:prstClr val="black"/>
                </a:solidFill>
              </a:rPr>
              <a:t> ) &lt;&lt; data[ last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recursivePrintReverse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974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3" y="260978"/>
            <a:ext cx="5040511" cy="1295824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recursivePrintReverse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void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int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last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 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if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&gt;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0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-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1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}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DFKai-SB"/>
              <a:cs typeface="+mn-cs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192519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8460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99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28475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59518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3" y="260978"/>
            <a:ext cx="5040511" cy="1295824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recursivePrintReverse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void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int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last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 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if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&gt;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0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-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1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}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DFKai-SB"/>
              <a:cs typeface="+mn-cs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192519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8460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99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DFKai-SB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28475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0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064436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3" y="260978"/>
            <a:ext cx="5040511" cy="1295824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recursivePrintReverse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void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int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last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 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if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&gt;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0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-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1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}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DFKai-SB"/>
              <a:cs typeface="+mn-cs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192519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8460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99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27999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DFKai-SB"/>
                <a:cs typeface="Times New Roman" pitchFamily="18" charset="0"/>
              </a:rPr>
              <a:t>7</a:t>
            </a:r>
            <a:endParaRPr kumimoji="0" lang="zh-TW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28475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24008" y="299699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55435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3" y="260978"/>
            <a:ext cx="5040511" cy="1295824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recursivePrintReverse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void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int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last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 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if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&gt;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0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-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1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}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DFKai-SB"/>
              <a:cs typeface="+mn-cs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192519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8460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99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27999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DFKai-SB"/>
                <a:cs typeface="Times New Roman" pitchFamily="18" charset="0"/>
              </a:rPr>
              <a:t>76</a:t>
            </a:r>
            <a:endParaRPr kumimoji="0" lang="zh-TW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28475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24008" y="299699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75235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3" y="260978"/>
            <a:ext cx="5040511" cy="1295824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recursivePrintReverse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void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int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last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 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if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&gt;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0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-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1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}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DFKai-SB"/>
              <a:cs typeface="+mn-cs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192519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8460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99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27999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24008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27999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DFKai-SB"/>
                <a:cs typeface="Times New Roman" pitchFamily="18" charset="0"/>
              </a:rPr>
              <a:t>76</a:t>
            </a:r>
            <a:endParaRPr kumimoji="0" lang="zh-TW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28475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24008" y="299699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28780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3" y="260978"/>
            <a:ext cx="5040511" cy="1295824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recursivePrintReverse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void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int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last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data[ last ];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 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if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&gt;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0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 </a:t>
            </a:r>
            <a:r>
              <a:rPr kumimoji="0" lang="en-US" altLang="zh-TW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-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1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}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DFKai-SB"/>
              <a:cs typeface="+mn-cs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192519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data[ 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8460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99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27999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24008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27999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DFKai-SB"/>
                <a:cs typeface="Times New Roman" pitchFamily="18" charset="0"/>
              </a:rPr>
              <a:t>769</a:t>
            </a:r>
            <a:endParaRPr kumimoji="0" lang="zh-TW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DFKai-SB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28475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24008" y="299699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7615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ADFEF-BE19-4B6C-89CC-D80A7FBE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Prints an Array Forward and Backward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080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95331-7D76-4E85-BC82-0F2E0AA1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5184036" cy="388802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recursivePrintReverse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recursivePrintReverse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438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recursivePrintArray1( first + 1, last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recursivePrintArray2( first, last - 1 );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9368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recursivePrintArray1( first + 1, last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3935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888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void recursivePrintReverse2( int first, int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0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39062330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2367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7722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9302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8720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7498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6978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3732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0867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8008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a2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67372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1">
      <a:majorFont>
        <a:latin typeface="Times New Roman"/>
        <a:ea typeface="DFKai-SB"/>
        <a:cs typeface=""/>
      </a:majorFont>
      <a:minorFont>
        <a:latin typeface="Lucida Console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8996</TotalTime>
  <Words>25682</Words>
  <Application>Microsoft Macintosh PowerPoint</Application>
  <PresentationFormat>如螢幕大小 (4:3)</PresentationFormat>
  <Paragraphs>5988</Paragraphs>
  <Slides>176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176</vt:i4>
      </vt:variant>
    </vt:vector>
  </HeadingPairs>
  <TitlesOfParts>
    <vt:vector size="186" baseType="lpstr">
      <vt:lpstr>細明體</vt:lpstr>
      <vt:lpstr>新細明體</vt:lpstr>
      <vt:lpstr>AvantGarde</vt:lpstr>
      <vt:lpstr>Cambria Math</vt:lpstr>
      <vt:lpstr>Courier New</vt:lpstr>
      <vt:lpstr>Helvetica</vt:lpstr>
      <vt:lpstr>Lucida Console</vt:lpstr>
      <vt:lpstr>Symbol</vt:lpstr>
      <vt:lpstr>Times New Roman</vt:lpstr>
      <vt:lpstr>ppt_template_07-25-2002</vt:lpstr>
      <vt:lpstr>Number of  Digits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Summing Digits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Prints Digits in the Reverse Order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Prints Digits of An Integer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Prints Digits of An Integer Forward and Backward</vt:lpstr>
      <vt:lpstr>PowerPoint 簡報</vt:lpstr>
      <vt:lpstr>PowerPoint 簡報</vt:lpstr>
      <vt:lpstr>PowerPoint 簡報</vt:lpstr>
      <vt:lpstr>Recursive Prints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Prints an Array in Reverse Order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Prints an Array Forward and Backward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sum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maximum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greatest common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賴昱琪 12361175</cp:lastModifiedBy>
  <cp:revision>1386</cp:revision>
  <dcterms:created xsi:type="dcterms:W3CDTF">2002-07-31T17:44:31Z</dcterms:created>
  <dcterms:modified xsi:type="dcterms:W3CDTF">2024-10-09T14:24:30Z</dcterms:modified>
</cp:coreProperties>
</file>