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6"/>
  </p:notesMasterIdLst>
  <p:handoutMasterIdLst>
    <p:handoutMasterId r:id="rId97"/>
  </p:handoutMasterIdLst>
  <p:sldIdLst>
    <p:sldId id="567" r:id="rId2"/>
    <p:sldId id="304" r:id="rId3"/>
    <p:sldId id="969" r:id="rId4"/>
    <p:sldId id="970" r:id="rId5"/>
    <p:sldId id="971" r:id="rId6"/>
    <p:sldId id="972" r:id="rId7"/>
    <p:sldId id="973" r:id="rId8"/>
    <p:sldId id="974" r:id="rId9"/>
    <p:sldId id="975" r:id="rId10"/>
    <p:sldId id="976" r:id="rId11"/>
    <p:sldId id="977" r:id="rId12"/>
    <p:sldId id="978" r:id="rId13"/>
    <p:sldId id="979" r:id="rId14"/>
    <p:sldId id="980" r:id="rId15"/>
    <p:sldId id="310" r:id="rId16"/>
    <p:sldId id="397" r:id="rId17"/>
    <p:sldId id="460" r:id="rId18"/>
    <p:sldId id="461" r:id="rId19"/>
    <p:sldId id="462" r:id="rId20"/>
    <p:sldId id="399" r:id="rId21"/>
    <p:sldId id="1224" r:id="rId22"/>
    <p:sldId id="1225" r:id="rId23"/>
    <p:sldId id="1012" r:id="rId24"/>
    <p:sldId id="1015" r:id="rId25"/>
    <p:sldId id="1016" r:id="rId26"/>
    <p:sldId id="1017" r:id="rId27"/>
    <p:sldId id="1018" r:id="rId28"/>
    <p:sldId id="1019" r:id="rId29"/>
    <p:sldId id="1020" r:id="rId30"/>
    <p:sldId id="1021" r:id="rId31"/>
    <p:sldId id="1223" r:id="rId32"/>
    <p:sldId id="1014" r:id="rId33"/>
    <p:sldId id="1227" r:id="rId34"/>
    <p:sldId id="1228" r:id="rId35"/>
    <p:sldId id="1226" r:id="rId36"/>
    <p:sldId id="418" r:id="rId37"/>
    <p:sldId id="421" r:id="rId38"/>
    <p:sldId id="1029" r:id="rId39"/>
    <p:sldId id="1031" r:id="rId40"/>
    <p:sldId id="1032" r:id="rId41"/>
    <p:sldId id="1030" r:id="rId42"/>
    <p:sldId id="1033" r:id="rId43"/>
    <p:sldId id="1034" r:id="rId44"/>
    <p:sldId id="1035" r:id="rId45"/>
    <p:sldId id="1036" r:id="rId46"/>
    <p:sldId id="1037" r:id="rId47"/>
    <p:sldId id="1038" r:id="rId48"/>
    <p:sldId id="1039" r:id="rId49"/>
    <p:sldId id="1040" r:id="rId50"/>
    <p:sldId id="1041" r:id="rId51"/>
    <p:sldId id="1042" r:id="rId52"/>
    <p:sldId id="1043" r:id="rId53"/>
    <p:sldId id="1044" r:id="rId54"/>
    <p:sldId id="1045" r:id="rId55"/>
    <p:sldId id="1046" r:id="rId56"/>
    <p:sldId id="1047" r:id="rId57"/>
    <p:sldId id="1082" r:id="rId58"/>
    <p:sldId id="1297" r:id="rId59"/>
    <p:sldId id="369" r:id="rId60"/>
    <p:sldId id="382" r:id="rId61"/>
    <p:sldId id="1298" r:id="rId62"/>
    <p:sldId id="1305" r:id="rId63"/>
    <p:sldId id="1317" r:id="rId64"/>
    <p:sldId id="1316" r:id="rId65"/>
    <p:sldId id="1299" r:id="rId66"/>
    <p:sldId id="1309" r:id="rId67"/>
    <p:sldId id="1302" r:id="rId68"/>
    <p:sldId id="1308" r:id="rId69"/>
    <p:sldId id="1307" r:id="rId70"/>
    <p:sldId id="1310" r:id="rId71"/>
    <p:sldId id="1303" r:id="rId72"/>
    <p:sldId id="1311" r:id="rId73"/>
    <p:sldId id="1314" r:id="rId74"/>
    <p:sldId id="1312" r:id="rId75"/>
    <p:sldId id="1315" r:id="rId76"/>
    <p:sldId id="1304" r:id="rId77"/>
    <p:sldId id="1313" r:id="rId78"/>
    <p:sldId id="1320" r:id="rId79"/>
    <p:sldId id="1318" r:id="rId80"/>
    <p:sldId id="1319" r:id="rId81"/>
    <p:sldId id="1213" r:id="rId82"/>
    <p:sldId id="1321" r:id="rId83"/>
    <p:sldId id="1322" r:id="rId84"/>
    <p:sldId id="1215" r:id="rId85"/>
    <p:sldId id="1221" r:id="rId86"/>
    <p:sldId id="1222" r:id="rId87"/>
    <p:sldId id="1219" r:id="rId88"/>
    <p:sldId id="1220" r:id="rId89"/>
    <p:sldId id="759" r:id="rId90"/>
    <p:sldId id="760" r:id="rId91"/>
    <p:sldId id="761" r:id="rId92"/>
    <p:sldId id="762" r:id="rId93"/>
    <p:sldId id="763" r:id="rId94"/>
    <p:sldId id="764" r:id="rId95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0000FF"/>
    <a:srgbClr val="008000"/>
    <a:srgbClr val="0099FF"/>
    <a:srgbClr val="3380E6"/>
    <a:srgbClr val="5F5F5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9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1224" y="184"/>
      </p:cViewPr>
      <p:guideLst>
        <p:guide orient="horz" pos="16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99EF92CF-90E9-46AD-8D96-94785AA1F2F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03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186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01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443F9B66-A6F0-4CFE-B471-D120A9CA51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7891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</a:pPr>
            <a:endParaRPr lang="zh-TW" altLang="zh-TW" sz="1800" b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52000" y="2709000"/>
            <a:ext cx="8640000" cy="1440000"/>
          </a:xfrm>
        </p:spPr>
        <p:txBody>
          <a:bodyPr anchor="ctr" anchorCtr="0"/>
          <a:lstStyle>
            <a:lvl1pPr algn="ctr">
              <a:defRPr sz="5400" b="0">
                <a:solidFill>
                  <a:srgbClr val="0000FF"/>
                </a:solidFill>
                <a:effectLst/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698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549000"/>
            <a:ext cx="7200000" cy="5760000"/>
          </a:xfrm>
        </p:spPr>
        <p:txBody>
          <a:bodyPr lIns="90000" tIns="46800" rIns="90000" bIns="46800"/>
          <a:lstStyle>
            <a:lvl1pPr marL="0" indent="0">
              <a:spcBef>
                <a:spcPts val="0"/>
              </a:spcBef>
              <a:buNone/>
              <a:defRPr sz="1600" baseline="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832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549000"/>
            <a:ext cx="8460000" cy="5760000"/>
          </a:xfrm>
        </p:spPr>
        <p:txBody>
          <a:bodyPr lIns="90000" tIns="46800" rIns="90000" bIns="46800"/>
          <a:lstStyle>
            <a:lvl1pPr marL="0" indent="0">
              <a:spcBef>
                <a:spcPts val="0"/>
              </a:spcBef>
              <a:buNone/>
              <a:defRPr sz="1500" baseline="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5597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549000"/>
            <a:ext cx="5580000" cy="5760000"/>
          </a:xfrm>
        </p:spPr>
        <p:txBody>
          <a:bodyPr lIns="90000" tIns="46800" rIns="90000" bIns="46800"/>
          <a:lstStyle>
            <a:lvl1pPr marL="0" indent="0">
              <a:spcBef>
                <a:spcPts val="0"/>
              </a:spcBef>
              <a:buNone/>
              <a:defRPr sz="1600" baseline="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4112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729000"/>
            <a:ext cx="6300000" cy="5580000"/>
          </a:xfrm>
        </p:spPr>
        <p:txBody>
          <a:bodyPr lIns="90000" tIns="46800" rIns="90000" bIns="46800"/>
          <a:lstStyle>
            <a:lvl1pPr marL="0" indent="0">
              <a:spcBef>
                <a:spcPts val="0"/>
              </a:spcBef>
              <a:buNone/>
              <a:defRPr sz="1600" baseline="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4343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549000"/>
            <a:ext cx="5040000" cy="5400000"/>
          </a:xfrm>
        </p:spPr>
        <p:txBody>
          <a:bodyPr lIns="90000" tIns="46800" rIns="90000" bIns="46800"/>
          <a:lstStyle>
            <a:lvl1pPr marL="0" indent="0">
              <a:spcBef>
                <a:spcPts val="0"/>
              </a:spcBef>
              <a:buNone/>
              <a:defRPr sz="1600" baseline="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5572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2000" y="549000"/>
            <a:ext cx="3420000" cy="3240000"/>
          </a:xfrm>
        </p:spPr>
        <p:txBody>
          <a:bodyPr lIns="72000" tIns="18000" rIns="72000" bIns="18000"/>
          <a:lstStyle>
            <a:lvl1pPr marL="0" indent="0">
              <a:buNone/>
              <a:defRPr sz="1600" baseline="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9041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478" y="260604"/>
            <a:ext cx="8353044" cy="3023934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395478" y="3573018"/>
            <a:ext cx="8353044" cy="3024187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7686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60" y="260604"/>
            <a:ext cx="4176522" cy="6336792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16018" y="260604"/>
            <a:ext cx="4176522" cy="6336792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73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189000"/>
            <a:ext cx="8280000" cy="108011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32000" y="1269000"/>
            <a:ext cx="8280000" cy="5040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+mn-lt"/>
              </a:defRPr>
            </a:lvl1pPr>
            <a:lvl2pPr>
              <a:defRPr sz="2000"/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189000"/>
            <a:ext cx="8280000" cy="108011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32000" y="4329000"/>
            <a:ext cx="8280000" cy="1980000"/>
          </a:xfrm>
        </p:spPr>
        <p:txBody>
          <a:bodyPr rIns="72000"/>
          <a:lstStyle>
            <a:lvl1pPr marL="0" indent="0">
              <a:spcBef>
                <a:spcPts val="0"/>
              </a:spcBef>
              <a:buFontTx/>
              <a:buNone/>
              <a:defRPr sz="1500">
                <a:latin typeface="+mn-lt"/>
              </a:defRPr>
            </a:lvl1pPr>
            <a:lvl2pPr>
              <a:defRPr sz="2000"/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8147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189000"/>
            <a:ext cx="8280000" cy="108011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32000" y="2349000"/>
            <a:ext cx="8280000" cy="1260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1717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188586"/>
            <a:ext cx="8280000" cy="1080414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32000" y="1269000"/>
            <a:ext cx="8280000" cy="50400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</p:txBody>
      </p:sp>
    </p:spTree>
    <p:extLst>
      <p:ext uri="{BB962C8B-B14F-4D97-AF65-F5344CB8AC3E}">
        <p14:creationId xmlns:p14="http://schemas.microsoft.com/office/powerpoint/2010/main" val="321869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188586"/>
            <a:ext cx="8280000" cy="1260414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252000" y="1629000"/>
            <a:ext cx="8640000" cy="46800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</p:txBody>
      </p:sp>
    </p:spTree>
    <p:extLst>
      <p:ext uri="{BB962C8B-B14F-4D97-AF65-F5344CB8AC3E}">
        <p14:creationId xmlns:p14="http://schemas.microsoft.com/office/powerpoint/2010/main" val="184626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32000" y="5229000"/>
            <a:ext cx="3780000" cy="720005"/>
          </a:xfrm>
        </p:spPr>
        <p:txBody>
          <a:bodyPr/>
          <a:lstStyle>
            <a:lvl1pPr marL="0" indent="0">
              <a:buFontTx/>
              <a:buNone/>
              <a:defRPr sz="1600" b="0">
                <a:latin typeface="+mn-lt"/>
                <a:cs typeface="Courier New" panose="02070309020205020404" pitchFamily="49" charset="0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4795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189000"/>
            <a:ext cx="8280000" cy="1080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1269000"/>
            <a:ext cx="8280000" cy="2520000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2000" y="3969000"/>
            <a:ext cx="8280000" cy="2520000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071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5760000"/>
          </a:xfrm>
        </p:spPr>
        <p:txBody>
          <a:bodyPr lIns="90000" tIns="46800" rIns="90000" bIns="46800"/>
          <a:lstStyle>
            <a:lvl1pPr marL="0" indent="0">
              <a:spcBef>
                <a:spcPts val="0"/>
              </a:spcBef>
              <a:buNone/>
              <a:defRPr sz="1600" baseline="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416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8586"/>
            <a:ext cx="8280000" cy="108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269000"/>
            <a:ext cx="8280000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22" r:id="rId2"/>
    <p:sldLayoutId id="2147483785" r:id="rId3"/>
    <p:sldLayoutId id="2147483782" r:id="rId4"/>
    <p:sldLayoutId id="2147483773" r:id="rId5"/>
    <p:sldLayoutId id="2147483777" r:id="rId6"/>
    <p:sldLayoutId id="2147483768" r:id="rId7"/>
    <p:sldLayoutId id="2147483767" r:id="rId8"/>
    <p:sldLayoutId id="2147483765" r:id="rId9"/>
    <p:sldLayoutId id="2147483786" r:id="rId10"/>
    <p:sldLayoutId id="2147483783" r:id="rId11"/>
    <p:sldLayoutId id="2147483780" r:id="rId12"/>
    <p:sldLayoutId id="2147483778" r:id="rId13"/>
    <p:sldLayoutId id="2147483779" r:id="rId14"/>
    <p:sldLayoutId id="2147483771" r:id="rId15"/>
    <p:sldLayoutId id="2147483766" r:id="rId16"/>
    <p:sldLayoutId id="2147483724" r:id="rId17"/>
    <p:sldLayoutId id="2147483759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270000" indent="-2700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j-lt"/>
          <a:ea typeface="+mn-ea"/>
          <a:cs typeface="+mn-cs"/>
        </a:defRPr>
      </a:lvl1pPr>
      <a:lvl2pPr marL="541338" indent="-2700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Arrays and Vectors</a:t>
            </a:r>
            <a:endParaRPr lang="zh-TW" alt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78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9" name="Rectangle 3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 = 0; i &lt; 30; 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counter[ rating[ i ] ]++;</a:t>
            </a:r>
          </a:p>
        </p:txBody>
      </p:sp>
      <p:graphicFrame>
        <p:nvGraphicFramePr>
          <p:cNvPr id="314838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07930"/>
              </p:ext>
            </p:extLst>
          </p:nvPr>
        </p:nvGraphicFramePr>
        <p:xfrm>
          <a:off x="2232000" y="162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4799" name="Group 4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492463"/>
              </p:ext>
            </p:extLst>
          </p:nvPr>
        </p:nvGraphicFramePr>
        <p:xfrm>
          <a:off x="3672000" y="3789000"/>
          <a:ext cx="39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09" name="Text Box 417"/>
          <p:cNvSpPr txBox="1">
            <a:spLocks noChangeArrowheads="1"/>
          </p:cNvSpPr>
          <p:nvPr/>
        </p:nvSpPr>
        <p:spPr bwMode="auto">
          <a:xfrm>
            <a:off x="1152000" y="19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rating</a:t>
            </a:r>
          </a:p>
        </p:txBody>
      </p:sp>
      <p:sp>
        <p:nvSpPr>
          <p:cNvPr id="33" name="Text Box 417"/>
          <p:cNvSpPr txBox="1">
            <a:spLocks noChangeArrowheads="1"/>
          </p:cNvSpPr>
          <p:nvPr/>
        </p:nvSpPr>
        <p:spPr bwMode="auto">
          <a:xfrm>
            <a:off x="2592000" y="41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</a:rPr>
              <a:t>counter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99005"/>
              </p:ext>
            </p:extLst>
          </p:nvPr>
        </p:nvGraphicFramePr>
        <p:xfrm>
          <a:off x="2232000" y="270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032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9" name="Rectangle 3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 = 0; i &lt; 30; 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counter[ rating[ i ] ]++;</a:t>
            </a:r>
          </a:p>
        </p:txBody>
      </p:sp>
      <p:graphicFrame>
        <p:nvGraphicFramePr>
          <p:cNvPr id="314838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07930"/>
              </p:ext>
            </p:extLst>
          </p:nvPr>
        </p:nvGraphicFramePr>
        <p:xfrm>
          <a:off x="2232000" y="162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4799" name="Group 4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061016"/>
              </p:ext>
            </p:extLst>
          </p:nvPr>
        </p:nvGraphicFramePr>
        <p:xfrm>
          <a:off x="3672000" y="3789000"/>
          <a:ext cx="39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09" name="Text Box 417"/>
          <p:cNvSpPr txBox="1">
            <a:spLocks noChangeArrowheads="1"/>
          </p:cNvSpPr>
          <p:nvPr/>
        </p:nvSpPr>
        <p:spPr bwMode="auto">
          <a:xfrm>
            <a:off x="1152000" y="19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rating</a:t>
            </a:r>
          </a:p>
        </p:txBody>
      </p:sp>
      <p:sp>
        <p:nvSpPr>
          <p:cNvPr id="33" name="Text Box 417"/>
          <p:cNvSpPr txBox="1">
            <a:spLocks noChangeArrowheads="1"/>
          </p:cNvSpPr>
          <p:nvPr/>
        </p:nvSpPr>
        <p:spPr bwMode="auto">
          <a:xfrm>
            <a:off x="2592000" y="41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</a:rPr>
              <a:t>counter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99005"/>
              </p:ext>
            </p:extLst>
          </p:nvPr>
        </p:nvGraphicFramePr>
        <p:xfrm>
          <a:off x="2232000" y="270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932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9" name="Rectangle 3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 = 0; i &lt; 30; 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counter[ rating[ i ] ]++;</a:t>
            </a:r>
          </a:p>
        </p:txBody>
      </p:sp>
      <p:graphicFrame>
        <p:nvGraphicFramePr>
          <p:cNvPr id="314838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07930"/>
              </p:ext>
            </p:extLst>
          </p:nvPr>
        </p:nvGraphicFramePr>
        <p:xfrm>
          <a:off x="2232000" y="162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4799" name="Group 4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461328"/>
              </p:ext>
            </p:extLst>
          </p:nvPr>
        </p:nvGraphicFramePr>
        <p:xfrm>
          <a:off x="3672000" y="3789000"/>
          <a:ext cx="39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09" name="Text Box 417"/>
          <p:cNvSpPr txBox="1">
            <a:spLocks noChangeArrowheads="1"/>
          </p:cNvSpPr>
          <p:nvPr/>
        </p:nvSpPr>
        <p:spPr bwMode="auto">
          <a:xfrm>
            <a:off x="1152000" y="19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rating</a:t>
            </a:r>
          </a:p>
        </p:txBody>
      </p:sp>
      <p:sp>
        <p:nvSpPr>
          <p:cNvPr id="33" name="Text Box 417"/>
          <p:cNvSpPr txBox="1">
            <a:spLocks noChangeArrowheads="1"/>
          </p:cNvSpPr>
          <p:nvPr/>
        </p:nvSpPr>
        <p:spPr bwMode="auto">
          <a:xfrm>
            <a:off x="2592000" y="41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</a:rPr>
              <a:t>counter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99005"/>
              </p:ext>
            </p:extLst>
          </p:nvPr>
        </p:nvGraphicFramePr>
        <p:xfrm>
          <a:off x="2232000" y="270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48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9" name="Rectangle 3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 = 0; i &lt; 30; 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counter[ rating[ i ] ]++;</a:t>
            </a:r>
          </a:p>
        </p:txBody>
      </p:sp>
      <p:graphicFrame>
        <p:nvGraphicFramePr>
          <p:cNvPr id="314838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07930"/>
              </p:ext>
            </p:extLst>
          </p:nvPr>
        </p:nvGraphicFramePr>
        <p:xfrm>
          <a:off x="2232000" y="162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4799" name="Group 4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84849"/>
              </p:ext>
            </p:extLst>
          </p:nvPr>
        </p:nvGraphicFramePr>
        <p:xfrm>
          <a:off x="3672000" y="3789000"/>
          <a:ext cx="39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09" name="Text Box 417"/>
          <p:cNvSpPr txBox="1">
            <a:spLocks noChangeArrowheads="1"/>
          </p:cNvSpPr>
          <p:nvPr/>
        </p:nvSpPr>
        <p:spPr bwMode="auto">
          <a:xfrm>
            <a:off x="1152000" y="19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rating</a:t>
            </a:r>
          </a:p>
        </p:txBody>
      </p:sp>
      <p:sp>
        <p:nvSpPr>
          <p:cNvPr id="33" name="Text Box 417"/>
          <p:cNvSpPr txBox="1">
            <a:spLocks noChangeArrowheads="1"/>
          </p:cNvSpPr>
          <p:nvPr/>
        </p:nvSpPr>
        <p:spPr bwMode="auto">
          <a:xfrm>
            <a:off x="2592000" y="41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</a:rPr>
              <a:t>counter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99005"/>
              </p:ext>
            </p:extLst>
          </p:nvPr>
        </p:nvGraphicFramePr>
        <p:xfrm>
          <a:off x="2232000" y="270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670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9" name="Rectangle 3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 = 0; i &lt; 30; 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counter[ rating[ i ] ]++;</a:t>
            </a:r>
          </a:p>
        </p:txBody>
      </p:sp>
      <p:graphicFrame>
        <p:nvGraphicFramePr>
          <p:cNvPr id="314838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07930"/>
              </p:ext>
            </p:extLst>
          </p:nvPr>
        </p:nvGraphicFramePr>
        <p:xfrm>
          <a:off x="2232000" y="162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4799" name="Group 4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205563"/>
              </p:ext>
            </p:extLst>
          </p:nvPr>
        </p:nvGraphicFramePr>
        <p:xfrm>
          <a:off x="3672000" y="3789000"/>
          <a:ext cx="39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09" name="Text Box 417"/>
          <p:cNvSpPr txBox="1">
            <a:spLocks noChangeArrowheads="1"/>
          </p:cNvSpPr>
          <p:nvPr/>
        </p:nvSpPr>
        <p:spPr bwMode="auto">
          <a:xfrm>
            <a:off x="1152000" y="19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rating</a:t>
            </a:r>
          </a:p>
        </p:txBody>
      </p:sp>
      <p:sp>
        <p:nvSpPr>
          <p:cNvPr id="33" name="Text Box 417"/>
          <p:cNvSpPr txBox="1">
            <a:spLocks noChangeArrowheads="1"/>
          </p:cNvSpPr>
          <p:nvPr/>
        </p:nvSpPr>
        <p:spPr bwMode="auto">
          <a:xfrm>
            <a:off x="2592000" y="41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</a:rPr>
              <a:t>counter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99005"/>
              </p:ext>
            </p:extLst>
          </p:nvPr>
        </p:nvGraphicFramePr>
        <p:xfrm>
          <a:off x="2232000" y="270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87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2001" y="549000"/>
            <a:ext cx="7920000" cy="3779838"/>
          </a:xfrm>
          <a:solidFill>
            <a:srgbClr val="CCECFF"/>
          </a:solidFill>
          <a:ln>
            <a:solidFill>
              <a:srgbClr val="0000FF"/>
            </a:solidFill>
          </a:ln>
        </p:spPr>
        <p:txBody>
          <a:bodyPr lIns="108000" tIns="72000" rIns="108000" bIns="72000"/>
          <a:lstStyle/>
          <a:p>
            <a:pPr marL="0" indent="0" eaLnBrk="1" hangingPunct="1"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Rating  Counter</a:t>
            </a:r>
            <a:endParaRPr lang="en-US" altLang="zh-TW" sz="1600" dirty="0">
              <a:solidFill>
                <a:srgbClr val="000000"/>
              </a:solidFill>
              <a:latin typeface="+mn-lt"/>
              <a:ea typeface="新細明體" charset="-12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     1        2</a:t>
            </a:r>
            <a:endParaRPr lang="en-US" altLang="zh-TW" sz="1600" dirty="0">
              <a:solidFill>
                <a:srgbClr val="000000"/>
              </a:solidFill>
              <a:latin typeface="+mn-lt"/>
              <a:ea typeface="新細明體" charset="-12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     2        2</a:t>
            </a:r>
            <a:endParaRPr lang="en-US" altLang="zh-TW" sz="1600" dirty="0">
              <a:solidFill>
                <a:srgbClr val="000000"/>
              </a:solidFill>
              <a:latin typeface="+mn-lt"/>
              <a:ea typeface="新細明體" charset="-12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     3        2</a:t>
            </a:r>
            <a:endParaRPr lang="en-US" altLang="zh-TW" sz="1600" dirty="0">
              <a:solidFill>
                <a:srgbClr val="000000"/>
              </a:solidFill>
              <a:latin typeface="+mn-lt"/>
              <a:ea typeface="新細明體" charset="-12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     4        2</a:t>
            </a:r>
            <a:endParaRPr lang="en-US" altLang="zh-TW" sz="1600" dirty="0">
              <a:solidFill>
                <a:srgbClr val="000000"/>
              </a:solidFill>
              <a:latin typeface="+mn-lt"/>
              <a:ea typeface="新細明體" charset="-12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     5        5</a:t>
            </a:r>
            <a:endParaRPr lang="en-US" altLang="zh-TW" sz="1600" dirty="0">
              <a:solidFill>
                <a:srgbClr val="000000"/>
              </a:solidFill>
              <a:latin typeface="+mn-lt"/>
              <a:ea typeface="新細明體" charset="-12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     6       11</a:t>
            </a:r>
            <a:endParaRPr lang="en-US" altLang="zh-TW" sz="1600" dirty="0">
              <a:solidFill>
                <a:srgbClr val="000000"/>
              </a:solidFill>
              <a:latin typeface="+mn-lt"/>
              <a:ea typeface="新細明體" charset="-12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     7        5</a:t>
            </a:r>
            <a:endParaRPr lang="en-US" altLang="zh-TW" sz="1600" dirty="0">
              <a:solidFill>
                <a:srgbClr val="000000"/>
              </a:solidFill>
              <a:latin typeface="+mn-lt"/>
              <a:ea typeface="新細明體" charset="-12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     8        7</a:t>
            </a:r>
            <a:endParaRPr lang="en-US" altLang="zh-TW" sz="1600" dirty="0">
              <a:solidFill>
                <a:srgbClr val="000000"/>
              </a:solidFill>
              <a:latin typeface="+mn-lt"/>
              <a:ea typeface="新細明體" charset="-12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     9        1</a:t>
            </a:r>
            <a:endParaRPr lang="en-US" altLang="zh-TW" sz="1600" dirty="0">
              <a:solidFill>
                <a:srgbClr val="000000"/>
              </a:solidFill>
              <a:latin typeface="+mn-lt"/>
              <a:ea typeface="新細明體" charset="-12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    10        3</a:t>
            </a:r>
            <a:endParaRPr lang="en-US" altLang="zh-TW" sz="1600" dirty="0">
              <a:solidFill>
                <a:srgbClr val="000000"/>
              </a:solidFill>
              <a:latin typeface="+mn-lt"/>
              <a:ea typeface="新細明體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611493" y="548632"/>
            <a:ext cx="7921013" cy="468059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>
                <a:solidFill>
                  <a:srgbClr val="008000"/>
                </a:solidFill>
                <a:ea typeface="新細明體" charset="-120"/>
              </a:rPr>
              <a:t>// Poll analysis program.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#include</a:t>
            </a:r>
            <a:r>
              <a:rPr lang="en-US" altLang="zh-TW" dirty="0">
                <a:ea typeface="新細明體" charset="-120"/>
              </a:rPr>
              <a:t> &lt;</a:t>
            </a:r>
            <a:r>
              <a:rPr lang="en-US" altLang="zh-TW" dirty="0" err="1">
                <a:ea typeface="新細明體" charset="-120"/>
              </a:rPr>
              <a:t>iostream</a:t>
            </a:r>
            <a:r>
              <a:rPr lang="en-US" altLang="zh-TW" dirty="0">
                <a:ea typeface="新細明體" charset="-12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hlink"/>
                </a:solidFill>
                <a:ea typeface="新細明體" charset="-120"/>
              </a:rPr>
              <a:t>using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 err="1">
                <a:ea typeface="新細明體" charset="-120"/>
              </a:rPr>
              <a:t>std</a:t>
            </a:r>
            <a:r>
              <a:rPr lang="en-US" altLang="zh-TW" dirty="0">
                <a:ea typeface="新細明體" charset="-120"/>
              </a:rPr>
              <a:t>::</a:t>
            </a:r>
            <a:r>
              <a:rPr lang="en-US" altLang="zh-TW" dirty="0" err="1">
                <a:ea typeface="新細明體" charset="-120"/>
              </a:rPr>
              <a:t>cout</a:t>
            </a:r>
            <a:r>
              <a:rPr lang="en-US" altLang="zh-TW" dirty="0">
                <a:ea typeface="新細明體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hlink"/>
                </a:solidFill>
                <a:ea typeface="新細明體" charset="-120"/>
              </a:rPr>
              <a:t>using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 err="1">
                <a:ea typeface="新細明體" charset="-120"/>
              </a:rPr>
              <a:t>std</a:t>
            </a:r>
            <a:r>
              <a:rPr lang="en-US" altLang="zh-TW" dirty="0">
                <a:ea typeface="新細明體" charset="-120"/>
              </a:rPr>
              <a:t>::</a:t>
            </a:r>
            <a:r>
              <a:rPr lang="en-US" altLang="zh-TW" dirty="0" err="1">
                <a:ea typeface="新細明體" charset="-120"/>
              </a:rPr>
              <a:t>endl</a:t>
            </a:r>
            <a:r>
              <a:rPr lang="en-US" altLang="zh-TW" dirty="0">
                <a:ea typeface="新細明體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#include</a:t>
            </a:r>
            <a:r>
              <a:rPr lang="en-US" altLang="zh-TW" dirty="0">
                <a:ea typeface="新細明體" charset="-120"/>
              </a:rPr>
              <a:t> &lt;</a:t>
            </a:r>
            <a:r>
              <a:rPr lang="en-US" altLang="zh-TW" dirty="0" err="1">
                <a:ea typeface="新細明體" charset="-120"/>
              </a:rPr>
              <a:t>iomanip</a:t>
            </a:r>
            <a:r>
              <a:rPr lang="en-US" altLang="zh-TW" dirty="0">
                <a:ea typeface="新細明體" charset="-12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hlink"/>
                </a:solidFill>
                <a:ea typeface="新細明體" charset="-120"/>
              </a:rPr>
              <a:t>using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 err="1">
                <a:ea typeface="新細明體" charset="-120"/>
              </a:rPr>
              <a:t>std</a:t>
            </a:r>
            <a:r>
              <a:rPr lang="en-US" altLang="zh-TW" dirty="0">
                <a:ea typeface="新細明體" charset="-120"/>
              </a:rPr>
              <a:t>::</a:t>
            </a:r>
            <a:r>
              <a:rPr lang="en-US" altLang="zh-TW" dirty="0" err="1">
                <a:ea typeface="新細明體" charset="-120"/>
              </a:rPr>
              <a:t>setw</a:t>
            </a:r>
            <a:r>
              <a:rPr lang="en-US" altLang="zh-TW" dirty="0">
                <a:ea typeface="新細明體" charset="-120"/>
              </a:rPr>
              <a:t>;</a:t>
            </a:r>
          </a:p>
          <a:p>
            <a:pPr eaLnBrk="1" hangingPunct="1">
              <a:buFontTx/>
              <a:buNone/>
            </a:pPr>
            <a:endParaRPr lang="en-US" altLang="zh-TW" dirty="0">
              <a:ea typeface="新細明體" charset="-120"/>
            </a:endParaRPr>
          </a:p>
          <a:p>
            <a:pPr eaLnBrk="1" hangingPunct="1">
              <a:buFontTx/>
              <a:buNone/>
            </a:pPr>
            <a:r>
              <a:rPr lang="en-US" altLang="zh-TW" dirty="0" err="1">
                <a:solidFill>
                  <a:schemeClr val="hlink"/>
                </a:solidFill>
                <a:ea typeface="新細明體" charset="-120"/>
              </a:rPr>
              <a:t>int</a:t>
            </a:r>
            <a:r>
              <a:rPr lang="en-US" altLang="zh-TW" dirty="0">
                <a:ea typeface="新細明體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ea typeface="新細明體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ea typeface="新細明體" charset="-120"/>
              </a:rPr>
              <a:t>   </a:t>
            </a:r>
            <a:r>
              <a:rPr lang="en-US" altLang="zh-TW" dirty="0" err="1">
                <a:solidFill>
                  <a:schemeClr val="hlink"/>
                </a:solidFill>
                <a:ea typeface="新細明體" charset="-120"/>
              </a:rPr>
              <a:t>const</a:t>
            </a:r>
            <a:r>
              <a:rPr lang="en-US" altLang="zh-TW" dirty="0">
                <a:solidFill>
                  <a:schemeClr val="hlink"/>
                </a:solidFill>
                <a:ea typeface="新細明體" charset="-120"/>
              </a:rPr>
              <a:t> int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 err="1">
                <a:ea typeface="新細明體" charset="-120"/>
              </a:rPr>
              <a:t>ratingSize</a:t>
            </a:r>
            <a:r>
              <a:rPr lang="en-US" altLang="zh-TW" dirty="0">
                <a:ea typeface="新細明體" charset="-120"/>
              </a:rPr>
              <a:t> = 40;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ea typeface="新細明體" charset="-120"/>
              </a:rPr>
              <a:t>   </a:t>
            </a:r>
            <a:r>
              <a:rPr lang="en-US" altLang="zh-TW" dirty="0" err="1">
                <a:solidFill>
                  <a:schemeClr val="hlink"/>
                </a:solidFill>
                <a:ea typeface="新細明體" charset="-120"/>
              </a:rPr>
              <a:t>const</a:t>
            </a:r>
            <a:r>
              <a:rPr lang="en-US" altLang="zh-TW" dirty="0">
                <a:solidFill>
                  <a:schemeClr val="hlink"/>
                </a:solidFill>
                <a:ea typeface="新細明體" charset="-120"/>
              </a:rPr>
              <a:t> int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 err="1">
                <a:ea typeface="新細明體" charset="-120"/>
              </a:rPr>
              <a:t>counterSize</a:t>
            </a:r>
            <a:r>
              <a:rPr lang="en-US" altLang="zh-TW" dirty="0">
                <a:ea typeface="新細明體" charset="-120"/>
              </a:rPr>
              <a:t> = 11;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ea typeface="新細明體" charset="-120"/>
              </a:rPr>
              <a:t>   </a:t>
            </a:r>
            <a:r>
              <a:rPr lang="en-US" altLang="zh-TW" dirty="0" err="1">
                <a:solidFill>
                  <a:schemeClr val="hlink"/>
                </a:solidFill>
                <a:ea typeface="新細明體" charset="-120"/>
              </a:rPr>
              <a:t>const</a:t>
            </a:r>
            <a:r>
              <a:rPr lang="en-US" altLang="zh-TW" dirty="0">
                <a:solidFill>
                  <a:schemeClr val="hlink"/>
                </a:solidFill>
                <a:ea typeface="新細明體" charset="-120"/>
              </a:rPr>
              <a:t> int</a:t>
            </a:r>
            <a:r>
              <a:rPr lang="en-US" altLang="zh-TW" dirty="0">
                <a:ea typeface="新細明體" charset="-120"/>
              </a:rPr>
              <a:t> rating[ </a:t>
            </a:r>
            <a:r>
              <a:rPr lang="en-US" altLang="zh-TW" dirty="0" err="1">
                <a:ea typeface="新細明體" charset="-120"/>
              </a:rPr>
              <a:t>ratingSize</a:t>
            </a:r>
            <a:r>
              <a:rPr lang="en-US" altLang="zh-TW" dirty="0">
                <a:ea typeface="新細明體" charset="-120"/>
              </a:rPr>
              <a:t> ] = { 1, 2, 6, 4, 8, 5, 9,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ea typeface="新細明體" charset="-120"/>
              </a:rPr>
              <a:t>       7, 8, 10, 1, 6, 3, 8, 6, 10, 3, 8, 2, 7, 6, 5, 7, 6,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ea typeface="新細明體" charset="-120"/>
              </a:rPr>
              <a:t>       8, 6, 7, 5, 6, 6, 5, 6, 7, 5, 6, 4, 8, 6, 8, 10 };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ea typeface="新細明體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charset="-120"/>
              </a:rPr>
              <a:t>int</a:t>
            </a:r>
            <a:r>
              <a:rPr lang="en-US" altLang="zh-TW" dirty="0">
                <a:ea typeface="新細明體" charset="-120"/>
              </a:rPr>
              <a:t> counter[ </a:t>
            </a:r>
            <a:r>
              <a:rPr lang="en-US" altLang="zh-TW" dirty="0" err="1">
                <a:ea typeface="新細明體" charset="-120"/>
              </a:rPr>
              <a:t>counterSize</a:t>
            </a:r>
            <a:r>
              <a:rPr lang="en-US" altLang="zh-TW" dirty="0">
                <a:ea typeface="新細明體" charset="-120"/>
              </a:rPr>
              <a:t> ] = {};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611493" y="548632"/>
            <a:ext cx="7921013" cy="5760736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for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(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 i = 0; i &lt; </a:t>
            </a:r>
            <a:r>
              <a:rPr lang="en-US" altLang="zh-TW" dirty="0" err="1">
                <a:latin typeface="Lucida Console" pitchFamily="49" charset="0"/>
                <a:ea typeface="新細明體" charset="-120"/>
              </a:rPr>
              <a:t>ratingSize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; i++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switch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( rating[ i ]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 1: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   ++counter[ 1 ];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 2: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   ++counter[ 2 ];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 3: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   ++counter[ 3 ];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 4: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   ++counter[ 4 ];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 5: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   ++counter[ 5 ];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 6: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   ++counter[ 6 ];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 7: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   ++counter[ 7 ];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 8: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   ++counter[ 8 ];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 9: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   ++counter[ 9 ];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 10: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   ++counter[ 10 ];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default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   </a:t>
            </a:r>
            <a:r>
              <a:rPr lang="en-US" altLang="zh-TW" dirty="0" err="1">
                <a:latin typeface="Lucida Console" pitchFamily="49" charset="0"/>
                <a:ea typeface="新細明體" charset="-120"/>
              </a:rPr>
              <a:t>cout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 &lt;&lt; "program should never get here!";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}</a:t>
            </a:r>
            <a:endParaRPr lang="en-US" altLang="zh-TW" dirty="0">
              <a:solidFill>
                <a:srgbClr val="008000"/>
              </a:solidFill>
              <a:latin typeface="Lucida Console" pitchFamily="49" charset="0"/>
              <a:ea typeface="新細明體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611493" y="548632"/>
            <a:ext cx="7921013" cy="5760736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for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(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 i = 0; i &lt; </a:t>
            </a:r>
            <a:r>
              <a:rPr lang="en-US" altLang="zh-TW" dirty="0" err="1">
                <a:latin typeface="Lucida Console" pitchFamily="49" charset="0"/>
                <a:ea typeface="新細明體" charset="-120"/>
              </a:rPr>
              <a:t>ratingSize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; i++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switch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( rating[ i ]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 1: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   ++counter[ rating[ i ] ];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 2: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   ++counter[ rating[ i ] ];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 3: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   ++counter[ rating[ i ] ];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 4: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   ++counter[ rating[ i ] ];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 5: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   ++counter[ rating[ i ] ];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 6: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   ++counter[ rating[ i ] ];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 7: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   ++counter[ rating[ i ] ];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 8: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   ++counter[ rating[ i ] ];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 9: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   ++counter[ rating[ i ] ];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 10: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   ++counter[ rating[ i ] ];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default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   </a:t>
            </a:r>
            <a:r>
              <a:rPr lang="en-US" altLang="zh-TW" dirty="0" err="1">
                <a:latin typeface="Lucida Console" pitchFamily="49" charset="0"/>
                <a:ea typeface="新細明體" charset="-120"/>
              </a:rPr>
              <a:t>cout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 &lt;&lt; "program should never get here!";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611493" y="548632"/>
            <a:ext cx="7921013" cy="540069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for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(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 i = 0; i &lt; </a:t>
            </a:r>
            <a:r>
              <a:rPr lang="en-US" altLang="zh-TW" dirty="0" err="1">
                <a:latin typeface="Lucida Console" pitchFamily="49" charset="0"/>
                <a:ea typeface="新細明體" charset="-120"/>
              </a:rPr>
              <a:t>ratingSize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; i++ 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++counter[ rating[ i ] ];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idx="1"/>
          </p:nvPr>
        </p:nvSpPr>
        <p:spPr>
          <a:xfrm>
            <a:off x="432000" y="549000"/>
            <a:ext cx="8460000" cy="5760000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iomanip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ratingSize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40;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counterSize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11;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rating[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ratingSize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{ 1, 2, 6, 4, 8, 5, 9, 7, 8,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10, 1, 6, 3, 8, 6, 10, 3, 8, 2, 7, 6, 5, 7, 6, 8, 6, 7,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5, 6, 6, 5, 6, 7, 5, 6, 4, 8, 6, 8, 10 };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counter[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counterSize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{};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ratingSize;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counter[ rating[ i ] ]++;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"Rating"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"Counter"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counterSize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counter[ i ]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0" dirty="0">
              <a:solidFill>
                <a:srgbClr val="000000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611493" y="548632"/>
            <a:ext cx="7921013" cy="180023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cout &lt;&lt; "Rating" &lt;&lt; </a:t>
            </a:r>
            <a:r>
              <a:rPr lang="en-US" altLang="zh-TW" dirty="0" err="1">
                <a:latin typeface="Lucida Console" pitchFamily="49" charset="0"/>
                <a:ea typeface="新細明體" charset="-120"/>
              </a:rPr>
              <a:t>setw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( 9 ) &lt;&lt; "Counter" &lt;&lt; endl;</a:t>
            </a:r>
          </a:p>
          <a:p>
            <a:pPr eaLnBrk="1" hangingPunct="1">
              <a:buFontTx/>
              <a:buNone/>
            </a:pPr>
            <a:endParaRPr lang="en-US" altLang="zh-TW" dirty="0">
              <a:latin typeface="Lucida Console" pitchFamily="49" charset="0"/>
              <a:ea typeface="新細明體" charset="-120"/>
            </a:endParaRPr>
          </a:p>
          <a:p>
            <a:pPr eaLnBrk="1" hangingPunct="1"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for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( </a:t>
            </a:r>
            <a:r>
              <a:rPr lang="en-US" altLang="zh-TW" dirty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 i = 1; i &lt; </a:t>
            </a:r>
            <a:r>
              <a:rPr lang="en-US" altLang="zh-TW" dirty="0" err="1">
                <a:latin typeface="Lucida Console" pitchFamily="49" charset="0"/>
                <a:ea typeface="新細明體" charset="-120"/>
              </a:rPr>
              <a:t>counterSize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; i++ )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cout &lt;&lt; </a:t>
            </a:r>
            <a:r>
              <a:rPr lang="en-US" altLang="zh-TW" dirty="0" err="1">
                <a:latin typeface="Lucida Console" pitchFamily="49" charset="0"/>
                <a:ea typeface="新細明體" charset="-120"/>
              </a:rPr>
              <a:t>setw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( 6 ) &lt;&lt; i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           &lt;&lt; </a:t>
            </a:r>
            <a:r>
              <a:rPr lang="en-US" altLang="zh-TW" dirty="0" err="1">
                <a:latin typeface="Lucida Console" pitchFamily="49" charset="0"/>
                <a:ea typeface="新細明體" charset="-120"/>
              </a:rPr>
              <a:t>setw</a:t>
            </a:r>
            <a:r>
              <a:rPr lang="en-US" altLang="zh-TW" dirty="0">
                <a:latin typeface="Lucida Console" pitchFamily="49" charset="0"/>
                <a:ea typeface="新細明體" charset="-120"/>
              </a:rPr>
              <a:t>( 9 ) &lt;&lt; counter[ i ] &lt;&lt; endl;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latin typeface="Lucida Console" pitchFamily="49" charset="0"/>
                <a:ea typeface="新細明體" charset="-120"/>
              </a:rPr>
              <a:t>}</a:t>
            </a:r>
            <a:endParaRPr lang="zh-TW" altLang="en-US" dirty="0">
              <a:solidFill>
                <a:srgbClr val="008000"/>
              </a:solidFill>
              <a:latin typeface="Lucida Console" pitchFamily="49" charset="0"/>
              <a:ea typeface="新細明體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global variable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local variable to main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7;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useGlobal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::number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useGlobal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6012000" y="2709000"/>
            <a:ext cx="2160000" cy="324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>
              <a:spcBef>
                <a:spcPts val="600"/>
              </a:spcBef>
            </a:pPr>
            <a:endParaRPr lang="en-US" altLang="zh-TW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747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global variable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local variable to main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7;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useGlobal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::number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useGlobal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6012000" y="2709000"/>
            <a:ext cx="2160000" cy="324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1</a:t>
            </a:r>
          </a:p>
          <a:p>
            <a:pPr algn="l">
              <a:spcBef>
                <a:spcPts val="60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3</a:t>
            </a:r>
          </a:p>
          <a:p>
            <a:pPr algn="l">
              <a:spcBef>
                <a:spcPts val="60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3</a:t>
            </a:r>
          </a:p>
          <a:p>
            <a:pPr algn="l">
              <a:spcBef>
                <a:spcPts val="60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7</a:t>
            </a:r>
          </a:p>
          <a:p>
            <a:pPr algn="l">
              <a:spcBef>
                <a:spcPts val="60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3</a:t>
            </a:r>
          </a:p>
          <a:p>
            <a:pPr algn="l">
              <a:spcBef>
                <a:spcPts val="60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1</a:t>
            </a:r>
          </a:p>
          <a:p>
            <a:pPr algn="l">
              <a:spcBef>
                <a:spcPts val="60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2</a:t>
            </a:r>
          </a:p>
          <a:p>
            <a:pPr algn="l">
              <a:spcBef>
                <a:spcPts val="60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3</a:t>
            </a:r>
          </a:p>
          <a:p>
            <a:pPr algn="l">
              <a:spcBef>
                <a:spcPts val="60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95531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252000" y="549001"/>
            <a:ext cx="8640000" cy="5579999"/>
          </a:xfrm>
          <a:noFill/>
        </p:spPr>
        <p:txBody>
          <a:bodyPr lIns="90000" tIns="46800" rIns="90000" bIns="46800"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function to demonstrate a static local variable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initialized first time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is called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9484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000" tIns="46800" rIns="90000" bIns="46800"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87010"/>
              </p:ext>
            </p:extLst>
          </p:nvPr>
        </p:nvGraphicFramePr>
        <p:xfrm>
          <a:off x="5472000" y="23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0058C004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5292000" y="3429000"/>
            <a:ext cx="2160000" cy="21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endParaRPr lang="en-US" altLang="zh-TW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82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000" tIns="46800" rIns="90000" b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721617"/>
              </p:ext>
            </p:extLst>
          </p:nvPr>
        </p:nvGraphicFramePr>
        <p:xfrm>
          <a:off x="5472000" y="23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0058C004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5292000" y="3429000"/>
            <a:ext cx="2160000" cy="21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0837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000" tIns="46800" rIns="90000" b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346130"/>
              </p:ext>
            </p:extLst>
          </p:nvPr>
        </p:nvGraphicFramePr>
        <p:xfrm>
          <a:off x="5472000" y="23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0058C004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5292000" y="3429000"/>
            <a:ext cx="2160000" cy="21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5154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000" tIns="46800" rIns="90000" b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486510"/>
              </p:ext>
            </p:extLst>
          </p:nvPr>
        </p:nvGraphicFramePr>
        <p:xfrm>
          <a:off x="5472000" y="23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0058C004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5292000" y="3429000"/>
            <a:ext cx="2160000" cy="21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1</a:t>
            </a:r>
          </a:p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26686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000" tIns="46800" rIns="90000" b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197834"/>
              </p:ext>
            </p:extLst>
          </p:nvPr>
        </p:nvGraphicFramePr>
        <p:xfrm>
          <a:off x="5472000" y="23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0058C004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5292000" y="3429000"/>
            <a:ext cx="2160000" cy="21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1</a:t>
            </a:r>
          </a:p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2</a:t>
            </a:r>
          </a:p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24887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000" tIns="46800" rIns="90000" b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29086"/>
              </p:ext>
            </p:extLst>
          </p:nvPr>
        </p:nvGraphicFramePr>
        <p:xfrm>
          <a:off x="5472000" y="23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0058C004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5292000" y="3429000"/>
            <a:ext cx="2160000" cy="21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1</a:t>
            </a:r>
          </a:p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2</a:t>
            </a:r>
          </a:p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9365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9" name="Rectangle 3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 = 0; i &lt; 30; 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counter[ rating[ i ] ]++;</a:t>
            </a:r>
          </a:p>
        </p:txBody>
      </p:sp>
      <p:graphicFrame>
        <p:nvGraphicFramePr>
          <p:cNvPr id="314838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07930"/>
              </p:ext>
            </p:extLst>
          </p:nvPr>
        </p:nvGraphicFramePr>
        <p:xfrm>
          <a:off x="2232000" y="162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4799" name="Group 4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27432"/>
              </p:ext>
            </p:extLst>
          </p:nvPr>
        </p:nvGraphicFramePr>
        <p:xfrm>
          <a:off x="3672000" y="3789000"/>
          <a:ext cx="39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09" name="Text Box 417"/>
          <p:cNvSpPr txBox="1">
            <a:spLocks noChangeArrowheads="1"/>
          </p:cNvSpPr>
          <p:nvPr/>
        </p:nvSpPr>
        <p:spPr bwMode="auto">
          <a:xfrm>
            <a:off x="1152000" y="19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rating</a:t>
            </a:r>
          </a:p>
        </p:txBody>
      </p:sp>
      <p:sp>
        <p:nvSpPr>
          <p:cNvPr id="33" name="Text Box 417"/>
          <p:cNvSpPr txBox="1">
            <a:spLocks noChangeArrowheads="1"/>
          </p:cNvSpPr>
          <p:nvPr/>
        </p:nvSpPr>
        <p:spPr bwMode="auto">
          <a:xfrm>
            <a:off x="2592000" y="41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</a:rPr>
              <a:t>counter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99005"/>
              </p:ext>
            </p:extLst>
          </p:nvPr>
        </p:nvGraphicFramePr>
        <p:xfrm>
          <a:off x="2232000" y="270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020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000" tIns="46800" rIns="90000" b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79276"/>
              </p:ext>
            </p:extLst>
          </p:nvPr>
        </p:nvGraphicFramePr>
        <p:xfrm>
          <a:off x="5472000" y="23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0058C004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87"/>
          <p:cNvSpPr>
            <a:spLocks noChangeArrowheads="1"/>
          </p:cNvSpPr>
          <p:nvPr/>
        </p:nvSpPr>
        <p:spPr bwMode="auto">
          <a:xfrm>
            <a:off x="5292000" y="3429000"/>
            <a:ext cx="2160000" cy="21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1</a:t>
            </a:r>
          </a:p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2</a:t>
            </a:r>
          </a:p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2</a:t>
            </a:r>
          </a:p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50703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000" tIns="46800" rIns="90000" b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5292000" y="3429000"/>
            <a:ext cx="2160000" cy="21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1</a:t>
            </a:r>
          </a:p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2</a:t>
            </a:r>
          </a:p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2</a:t>
            </a:r>
          </a:p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97986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657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000" tIns="46800" rIns="90000" b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5292000" y="3429000"/>
            <a:ext cx="2160000" cy="21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endParaRPr lang="en-US" altLang="zh-TW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936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000" tIns="46800" rIns="90000" b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5292000" y="3429000"/>
            <a:ext cx="2160000" cy="21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0</a:t>
            </a:r>
          </a:p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1</a:t>
            </a:r>
          </a:p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1</a:t>
            </a:r>
          </a:p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75635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27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numbers[ 3 ] = { 1, 2, 3 };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numbers[ i ]++;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0" dirty="0">
              <a:solidFill>
                <a:srgbClr val="000000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12000" y="549000"/>
            <a:ext cx="3960000" cy="3240088"/>
          </a:xfrm>
          <a:solidFill>
            <a:srgbClr val="CCECFF"/>
          </a:solidFill>
          <a:ln w="19050">
            <a:solidFill>
              <a:srgbClr val="0000FF"/>
            </a:solidFill>
          </a:ln>
        </p:spPr>
        <p:txBody>
          <a:bodyPr lIns="90000" tIns="72000" rIns="90000" bIns="46800"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1  2  3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zh-TW" sz="1600" dirty="0">
              <a:solidFill>
                <a:srgbClr val="000000"/>
              </a:solidFill>
              <a:latin typeface="+mn-lt"/>
              <a:ea typeface="新細明體" charset="-120"/>
              <a:cs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2  3  4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zh-TW" sz="1600" dirty="0">
              <a:solidFill>
                <a:srgbClr val="000000"/>
              </a:solidFill>
              <a:latin typeface="+mn-lt"/>
              <a:ea typeface="新細明體" charset="-120"/>
              <a:cs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2  3  4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zh-TW" sz="1600" dirty="0">
              <a:solidFill>
                <a:srgbClr val="000000"/>
              </a:solidFill>
              <a:latin typeface="+mn-lt"/>
              <a:ea typeface="新細明體" charset="-120"/>
              <a:cs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3  4  5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numbers[ 3 ] = { 1, 2, 3 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numbers[ i ]++;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</p:txBody>
      </p:sp>
      <p:graphicFrame>
        <p:nvGraphicFramePr>
          <p:cNvPr id="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04777"/>
              </p:ext>
            </p:extLst>
          </p:nvPr>
        </p:nvGraphicFramePr>
        <p:xfrm>
          <a:off x="5832000" y="7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arraySize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003E9B7C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6012000" y="4329000"/>
            <a:ext cx="2520000" cy="162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endParaRPr lang="en-US" altLang="zh-TW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52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numbers[ 3 ] = { 1, 2, 3 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numbers[ i ]++;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763878"/>
              </p:ext>
            </p:extLst>
          </p:nvPr>
        </p:nvGraphicFramePr>
        <p:xfrm>
          <a:off x="5832000" y="198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numbers[0]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numbers[1]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003EC004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92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numbers[2]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003EC008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472169"/>
                  </a:ext>
                </a:extLst>
              </a:tr>
            </a:tbl>
          </a:graphicData>
        </a:graphic>
      </p:graphicFrame>
      <p:graphicFrame>
        <p:nvGraphicFramePr>
          <p:cNvPr id="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04777"/>
              </p:ext>
            </p:extLst>
          </p:nvPr>
        </p:nvGraphicFramePr>
        <p:xfrm>
          <a:off x="5832000" y="7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arraySize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003E9B7C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6012000" y="4329000"/>
            <a:ext cx="2520000" cy="162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endParaRPr lang="en-US" altLang="zh-TW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4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9" name="Rectangle 3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 = 0; i &lt; 30; 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counter[ rating[ i ] ]++;</a:t>
            </a:r>
          </a:p>
        </p:txBody>
      </p:sp>
      <p:graphicFrame>
        <p:nvGraphicFramePr>
          <p:cNvPr id="314838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07930"/>
              </p:ext>
            </p:extLst>
          </p:nvPr>
        </p:nvGraphicFramePr>
        <p:xfrm>
          <a:off x="2232000" y="162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4799" name="Group 4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532070"/>
              </p:ext>
            </p:extLst>
          </p:nvPr>
        </p:nvGraphicFramePr>
        <p:xfrm>
          <a:off x="3672000" y="3789000"/>
          <a:ext cx="39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09" name="Text Box 417"/>
          <p:cNvSpPr txBox="1">
            <a:spLocks noChangeArrowheads="1"/>
          </p:cNvSpPr>
          <p:nvPr/>
        </p:nvSpPr>
        <p:spPr bwMode="auto">
          <a:xfrm>
            <a:off x="1152000" y="19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rating</a:t>
            </a:r>
          </a:p>
        </p:txBody>
      </p:sp>
      <p:sp>
        <p:nvSpPr>
          <p:cNvPr id="33" name="Text Box 417"/>
          <p:cNvSpPr txBox="1">
            <a:spLocks noChangeArrowheads="1"/>
          </p:cNvSpPr>
          <p:nvPr/>
        </p:nvSpPr>
        <p:spPr bwMode="auto">
          <a:xfrm>
            <a:off x="2592000" y="41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</a:rPr>
              <a:t>counter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99005"/>
              </p:ext>
            </p:extLst>
          </p:nvPr>
        </p:nvGraphicFramePr>
        <p:xfrm>
          <a:off x="2232000" y="270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9027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numbers[ 3 ] = { 1, 2, 3 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numbers[ i ]++;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763878"/>
              </p:ext>
            </p:extLst>
          </p:nvPr>
        </p:nvGraphicFramePr>
        <p:xfrm>
          <a:off x="5832000" y="198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numbers[0]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numbers[1]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003EC004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92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numbers[2]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003EC008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472169"/>
                  </a:ext>
                </a:extLst>
              </a:tr>
            </a:tbl>
          </a:graphicData>
        </a:graphic>
      </p:graphicFrame>
      <p:graphicFrame>
        <p:nvGraphicFramePr>
          <p:cNvPr id="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04777"/>
              </p:ext>
            </p:extLst>
          </p:nvPr>
        </p:nvGraphicFramePr>
        <p:xfrm>
          <a:off x="5832000" y="7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arraySize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003E9B7C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6012000" y="4329000"/>
            <a:ext cx="2520000" cy="162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1  2  3</a:t>
            </a:r>
          </a:p>
        </p:txBody>
      </p:sp>
    </p:spTree>
    <p:extLst>
      <p:ext uri="{BB962C8B-B14F-4D97-AF65-F5344CB8AC3E}">
        <p14:creationId xmlns:p14="http://schemas.microsoft.com/office/powerpoint/2010/main" val="478809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numbers[ 3 ] = { 1, 2, 3 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numbers[ i ]++;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549587"/>
              </p:ext>
            </p:extLst>
          </p:nvPr>
        </p:nvGraphicFramePr>
        <p:xfrm>
          <a:off x="5832000" y="198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numbers[0]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numbers[1]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003EC004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92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numbers[2]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003EC008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472169"/>
                  </a:ext>
                </a:extLst>
              </a:tr>
            </a:tbl>
          </a:graphicData>
        </a:graphic>
      </p:graphicFrame>
      <p:graphicFrame>
        <p:nvGraphicFramePr>
          <p:cNvPr id="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04777"/>
              </p:ext>
            </p:extLst>
          </p:nvPr>
        </p:nvGraphicFramePr>
        <p:xfrm>
          <a:off x="5832000" y="7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arraySize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003E9B7C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6012000" y="4329000"/>
            <a:ext cx="2520000" cy="162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1  2  3</a:t>
            </a:r>
          </a:p>
        </p:txBody>
      </p:sp>
    </p:spTree>
    <p:extLst>
      <p:ext uri="{BB962C8B-B14F-4D97-AF65-F5344CB8AC3E}">
        <p14:creationId xmlns:p14="http://schemas.microsoft.com/office/powerpoint/2010/main" val="1971176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numbers[ 3 ] = { 1, 2, 3 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numbers[ i ]++;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549587"/>
              </p:ext>
            </p:extLst>
          </p:nvPr>
        </p:nvGraphicFramePr>
        <p:xfrm>
          <a:off x="5832000" y="198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numbers[0]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numbers[1]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003EC004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92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numbers[2]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003EC008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472169"/>
                  </a:ext>
                </a:extLst>
              </a:tr>
            </a:tbl>
          </a:graphicData>
        </a:graphic>
      </p:graphicFrame>
      <p:graphicFrame>
        <p:nvGraphicFramePr>
          <p:cNvPr id="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04777"/>
              </p:ext>
            </p:extLst>
          </p:nvPr>
        </p:nvGraphicFramePr>
        <p:xfrm>
          <a:off x="5832000" y="7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arraySize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003E9B7C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6012000" y="4329000"/>
            <a:ext cx="2520000" cy="162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1  2  3</a:t>
            </a:r>
          </a:p>
          <a:p>
            <a:pPr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2  3  4</a:t>
            </a:r>
          </a:p>
        </p:txBody>
      </p:sp>
    </p:spTree>
    <p:extLst>
      <p:ext uri="{BB962C8B-B14F-4D97-AF65-F5344CB8AC3E}">
        <p14:creationId xmlns:p14="http://schemas.microsoft.com/office/powerpoint/2010/main" val="29881373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numbers[ 3 ] = { 1, 2, 3 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numbers[ i ]++;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549587"/>
              </p:ext>
            </p:extLst>
          </p:nvPr>
        </p:nvGraphicFramePr>
        <p:xfrm>
          <a:off x="5832000" y="198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numbers[0]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numbers[1]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003EC004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92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numbers[2]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003EC008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472169"/>
                  </a:ext>
                </a:extLst>
              </a:tr>
            </a:tbl>
          </a:graphicData>
        </a:graphic>
      </p:graphicFrame>
      <p:graphicFrame>
        <p:nvGraphicFramePr>
          <p:cNvPr id="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04777"/>
              </p:ext>
            </p:extLst>
          </p:nvPr>
        </p:nvGraphicFramePr>
        <p:xfrm>
          <a:off x="5832000" y="7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arraySize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003E9B7C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6012000" y="4329000"/>
            <a:ext cx="2520000" cy="162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1  2  3</a:t>
            </a:r>
          </a:p>
          <a:p>
            <a:pPr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2  3  4</a:t>
            </a:r>
          </a:p>
          <a:p>
            <a:pPr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2  3  4</a:t>
            </a:r>
          </a:p>
        </p:txBody>
      </p:sp>
    </p:spTree>
    <p:extLst>
      <p:ext uri="{BB962C8B-B14F-4D97-AF65-F5344CB8AC3E}">
        <p14:creationId xmlns:p14="http://schemas.microsoft.com/office/powerpoint/2010/main" val="3040912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numbers[ 3 ] = { 1, 2, 3 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numbers[ i ]++;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17548"/>
              </p:ext>
            </p:extLst>
          </p:nvPr>
        </p:nvGraphicFramePr>
        <p:xfrm>
          <a:off x="5832000" y="198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numbers[0]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numbers[1]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003EC004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92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numbers[2]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003EC008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472169"/>
                  </a:ext>
                </a:extLst>
              </a:tr>
            </a:tbl>
          </a:graphicData>
        </a:graphic>
      </p:graphicFrame>
      <p:graphicFrame>
        <p:nvGraphicFramePr>
          <p:cNvPr id="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5834"/>
              </p:ext>
            </p:extLst>
          </p:nvPr>
        </p:nvGraphicFramePr>
        <p:xfrm>
          <a:off x="5832000" y="7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arraySize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003E9B7C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6012000" y="4329000"/>
            <a:ext cx="2520000" cy="162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1  2  3</a:t>
            </a:r>
          </a:p>
          <a:p>
            <a:pPr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2  3  4</a:t>
            </a:r>
          </a:p>
          <a:p>
            <a:pPr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2  3  4</a:t>
            </a:r>
          </a:p>
        </p:txBody>
      </p:sp>
    </p:spTree>
    <p:extLst>
      <p:ext uri="{BB962C8B-B14F-4D97-AF65-F5344CB8AC3E}">
        <p14:creationId xmlns:p14="http://schemas.microsoft.com/office/powerpoint/2010/main" val="9449898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numbers[ 3 ] = { 1, 2, 3 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numbers[ i ]++;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17548"/>
              </p:ext>
            </p:extLst>
          </p:nvPr>
        </p:nvGraphicFramePr>
        <p:xfrm>
          <a:off x="5832000" y="198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numbers[0]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numbers[1]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003EC004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92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numbers[2]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003EC008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472169"/>
                  </a:ext>
                </a:extLst>
              </a:tr>
            </a:tbl>
          </a:graphicData>
        </a:graphic>
      </p:graphicFrame>
      <p:graphicFrame>
        <p:nvGraphicFramePr>
          <p:cNvPr id="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04777"/>
              </p:ext>
            </p:extLst>
          </p:nvPr>
        </p:nvGraphicFramePr>
        <p:xfrm>
          <a:off x="5832000" y="7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arraySize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003E9B7C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6012000" y="4329000"/>
            <a:ext cx="2520000" cy="162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1  2  3</a:t>
            </a:r>
          </a:p>
          <a:p>
            <a:pPr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2  3  4</a:t>
            </a:r>
          </a:p>
          <a:p>
            <a:pPr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2  3  4</a:t>
            </a:r>
          </a:p>
          <a:p>
            <a:pPr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3  4  5</a:t>
            </a:r>
          </a:p>
        </p:txBody>
      </p:sp>
    </p:spTree>
    <p:extLst>
      <p:ext uri="{BB962C8B-B14F-4D97-AF65-F5344CB8AC3E}">
        <p14:creationId xmlns:p14="http://schemas.microsoft.com/office/powerpoint/2010/main" val="328382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7312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431471" y="549000"/>
            <a:ext cx="8281058" cy="5940000"/>
          </a:xfrm>
          <a:noFill/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numbers[ 3 ];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numbers[ i ]++;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73146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12000" y="549000"/>
            <a:ext cx="3960000" cy="2880000"/>
          </a:xfrm>
          <a:solidFill>
            <a:srgbClr val="CCECFF"/>
          </a:solidFill>
          <a:ln w="19050">
            <a:solidFill>
              <a:srgbClr val="0000FF"/>
            </a:solidFill>
          </a:ln>
        </p:spPr>
        <p:txBody>
          <a:bodyPr lIns="90000" tIns="46800" rIns="90000" bIns="46800"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0  0  0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zh-TW" sz="1600" dirty="0">
              <a:solidFill>
                <a:srgbClr val="000000"/>
              </a:solidFill>
              <a:latin typeface="+mn-lt"/>
              <a:ea typeface="新細明體" charset="-120"/>
              <a:cs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1  1  1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zh-TW" sz="1600" dirty="0">
              <a:solidFill>
                <a:srgbClr val="000000"/>
              </a:solidFill>
              <a:latin typeface="+mn-lt"/>
              <a:ea typeface="新細明體" charset="-120"/>
              <a:cs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1  1  1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zh-TW" sz="1600" dirty="0">
              <a:solidFill>
                <a:srgbClr val="000000"/>
              </a:solidFill>
              <a:latin typeface="+mn-lt"/>
              <a:ea typeface="新細明體" charset="-120"/>
              <a:cs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2  2  2</a:t>
            </a:r>
          </a:p>
        </p:txBody>
      </p:sp>
    </p:spTree>
    <p:extLst>
      <p:ext uri="{BB962C8B-B14F-4D97-AF65-F5344CB8AC3E}">
        <p14:creationId xmlns:p14="http://schemas.microsoft.com/office/powerpoint/2010/main" val="1538564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numbers[ 3 ];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numbers[ i ]++;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</p:txBody>
      </p:sp>
      <p:graphicFrame>
        <p:nvGraphicFramePr>
          <p:cNvPr id="4" name="Group 18"/>
          <p:cNvGraphicFramePr>
            <a:graphicFrameLocks noGrp="1"/>
          </p:cNvGraphicFramePr>
          <p:nvPr/>
        </p:nvGraphicFramePr>
        <p:xfrm>
          <a:off x="5832000" y="7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arraySize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003E9B7C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6012000" y="4329000"/>
            <a:ext cx="2520000" cy="162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20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9" name="Rectangle 3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 = 0; i &lt; 30; 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counter[ rating[ i ] ]++;</a:t>
            </a:r>
          </a:p>
        </p:txBody>
      </p:sp>
      <p:graphicFrame>
        <p:nvGraphicFramePr>
          <p:cNvPr id="314838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07930"/>
              </p:ext>
            </p:extLst>
          </p:nvPr>
        </p:nvGraphicFramePr>
        <p:xfrm>
          <a:off x="2232000" y="162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4799" name="Group 4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753645"/>
              </p:ext>
            </p:extLst>
          </p:nvPr>
        </p:nvGraphicFramePr>
        <p:xfrm>
          <a:off x="3672000" y="3789000"/>
          <a:ext cx="39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09" name="Text Box 417"/>
          <p:cNvSpPr txBox="1">
            <a:spLocks noChangeArrowheads="1"/>
          </p:cNvSpPr>
          <p:nvPr/>
        </p:nvSpPr>
        <p:spPr bwMode="auto">
          <a:xfrm>
            <a:off x="1152000" y="19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rating</a:t>
            </a:r>
          </a:p>
        </p:txBody>
      </p:sp>
      <p:sp>
        <p:nvSpPr>
          <p:cNvPr id="33" name="Text Box 417"/>
          <p:cNvSpPr txBox="1">
            <a:spLocks noChangeArrowheads="1"/>
          </p:cNvSpPr>
          <p:nvPr/>
        </p:nvSpPr>
        <p:spPr bwMode="auto">
          <a:xfrm>
            <a:off x="2592000" y="41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</a:rPr>
              <a:t>counter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99005"/>
              </p:ext>
            </p:extLst>
          </p:nvPr>
        </p:nvGraphicFramePr>
        <p:xfrm>
          <a:off x="2232000" y="270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8390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numbers[ 3 ];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numbers[ i ]++;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665203"/>
              </p:ext>
            </p:extLst>
          </p:nvPr>
        </p:nvGraphicFramePr>
        <p:xfrm>
          <a:off x="5832000" y="198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numbers[0]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numbers[1]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003EC004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92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numbers[2]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003EC008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472169"/>
                  </a:ext>
                </a:extLst>
              </a:tr>
            </a:tbl>
          </a:graphicData>
        </a:graphic>
      </p:graphicFrame>
      <p:graphicFrame>
        <p:nvGraphicFramePr>
          <p:cNvPr id="4" name="Group 18"/>
          <p:cNvGraphicFramePr>
            <a:graphicFrameLocks noGrp="1"/>
          </p:cNvGraphicFramePr>
          <p:nvPr/>
        </p:nvGraphicFramePr>
        <p:xfrm>
          <a:off x="5832000" y="7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arraySize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003E9B7C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6012000" y="4329000"/>
            <a:ext cx="2520000" cy="162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5604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numbers[ 3 ];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numbers[ i ]++;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665203"/>
              </p:ext>
            </p:extLst>
          </p:nvPr>
        </p:nvGraphicFramePr>
        <p:xfrm>
          <a:off x="5832000" y="198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numbers[0]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numbers[1]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003EC004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92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numbers[2]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003EC008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472169"/>
                  </a:ext>
                </a:extLst>
              </a:tr>
            </a:tbl>
          </a:graphicData>
        </a:graphic>
      </p:graphicFrame>
      <p:graphicFrame>
        <p:nvGraphicFramePr>
          <p:cNvPr id="4" name="Group 18"/>
          <p:cNvGraphicFramePr>
            <a:graphicFrameLocks noGrp="1"/>
          </p:cNvGraphicFramePr>
          <p:nvPr/>
        </p:nvGraphicFramePr>
        <p:xfrm>
          <a:off x="5832000" y="7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arraySize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003E9B7C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6012000" y="4329000"/>
            <a:ext cx="2520000" cy="162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0  0  0</a:t>
            </a:r>
          </a:p>
        </p:txBody>
      </p:sp>
    </p:spTree>
    <p:extLst>
      <p:ext uri="{BB962C8B-B14F-4D97-AF65-F5344CB8AC3E}">
        <p14:creationId xmlns:p14="http://schemas.microsoft.com/office/powerpoint/2010/main" val="33949552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numbers[ 3 ];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numbers[ i ]++;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75810"/>
              </p:ext>
            </p:extLst>
          </p:nvPr>
        </p:nvGraphicFramePr>
        <p:xfrm>
          <a:off x="5832000" y="198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numbers[0]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numbers[1]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003EC004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92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numbers[2]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003EC008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472169"/>
                  </a:ext>
                </a:extLst>
              </a:tr>
            </a:tbl>
          </a:graphicData>
        </a:graphic>
      </p:graphicFrame>
      <p:graphicFrame>
        <p:nvGraphicFramePr>
          <p:cNvPr id="4" name="Group 18"/>
          <p:cNvGraphicFramePr>
            <a:graphicFrameLocks noGrp="1"/>
          </p:cNvGraphicFramePr>
          <p:nvPr/>
        </p:nvGraphicFramePr>
        <p:xfrm>
          <a:off x="5832000" y="7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arraySize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003E9B7C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6012000" y="4329000"/>
            <a:ext cx="2520000" cy="162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0  0  0</a:t>
            </a:r>
          </a:p>
        </p:txBody>
      </p:sp>
    </p:spTree>
    <p:extLst>
      <p:ext uri="{BB962C8B-B14F-4D97-AF65-F5344CB8AC3E}">
        <p14:creationId xmlns:p14="http://schemas.microsoft.com/office/powerpoint/2010/main" val="23184143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numbers[ 3 ];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numbers[ i ]++;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75810"/>
              </p:ext>
            </p:extLst>
          </p:nvPr>
        </p:nvGraphicFramePr>
        <p:xfrm>
          <a:off x="5832000" y="198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numbers[0]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numbers[1]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003EC004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92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numbers[2]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003EC008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472169"/>
                  </a:ext>
                </a:extLst>
              </a:tr>
            </a:tbl>
          </a:graphicData>
        </a:graphic>
      </p:graphicFrame>
      <p:graphicFrame>
        <p:nvGraphicFramePr>
          <p:cNvPr id="4" name="Group 18"/>
          <p:cNvGraphicFramePr>
            <a:graphicFrameLocks noGrp="1"/>
          </p:cNvGraphicFramePr>
          <p:nvPr/>
        </p:nvGraphicFramePr>
        <p:xfrm>
          <a:off x="5832000" y="7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arraySize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003E9B7C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6012000" y="4329000"/>
            <a:ext cx="2520000" cy="162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0  0  0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1  1  1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5258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numbers[ 3 ];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numbers[ i ]++;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75810"/>
              </p:ext>
            </p:extLst>
          </p:nvPr>
        </p:nvGraphicFramePr>
        <p:xfrm>
          <a:off x="5832000" y="198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numbers[0]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numbers[1]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003EC004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92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numbers[2]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003EC008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472169"/>
                  </a:ext>
                </a:extLst>
              </a:tr>
            </a:tbl>
          </a:graphicData>
        </a:graphic>
      </p:graphicFrame>
      <p:graphicFrame>
        <p:nvGraphicFramePr>
          <p:cNvPr id="4" name="Group 18"/>
          <p:cNvGraphicFramePr>
            <a:graphicFrameLocks noGrp="1"/>
          </p:cNvGraphicFramePr>
          <p:nvPr/>
        </p:nvGraphicFramePr>
        <p:xfrm>
          <a:off x="5832000" y="7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arraySize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003E9B7C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6012000" y="4329000"/>
            <a:ext cx="2520000" cy="162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0  0  0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1  1  1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1  1  1</a:t>
            </a:r>
          </a:p>
        </p:txBody>
      </p:sp>
    </p:spTree>
    <p:extLst>
      <p:ext uri="{BB962C8B-B14F-4D97-AF65-F5344CB8AC3E}">
        <p14:creationId xmlns:p14="http://schemas.microsoft.com/office/powerpoint/2010/main" val="15828911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numbers[ 3 ];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numbers[ i ]++;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561783"/>
              </p:ext>
            </p:extLst>
          </p:nvPr>
        </p:nvGraphicFramePr>
        <p:xfrm>
          <a:off x="5832000" y="198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numbers[0]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numbers[1]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003EC004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92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numbers[2]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003EC008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472169"/>
                  </a:ext>
                </a:extLst>
              </a:tr>
            </a:tbl>
          </a:graphicData>
        </a:graphic>
      </p:graphicFrame>
      <p:graphicFrame>
        <p:nvGraphicFramePr>
          <p:cNvPr id="4" name="Group 18"/>
          <p:cNvGraphicFramePr>
            <a:graphicFrameLocks noGrp="1"/>
          </p:cNvGraphicFramePr>
          <p:nvPr/>
        </p:nvGraphicFramePr>
        <p:xfrm>
          <a:off x="5832000" y="7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arraySize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003E9B7C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6012000" y="4329000"/>
            <a:ext cx="2520000" cy="162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0  0  0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1  1  1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1  1  1</a:t>
            </a:r>
          </a:p>
        </p:txBody>
      </p:sp>
    </p:spTree>
    <p:extLst>
      <p:ext uri="{BB962C8B-B14F-4D97-AF65-F5344CB8AC3E}">
        <p14:creationId xmlns:p14="http://schemas.microsoft.com/office/powerpoint/2010/main" val="15823562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numbers[ 3 ];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numbers[ i ]++;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561783"/>
              </p:ext>
            </p:extLst>
          </p:nvPr>
        </p:nvGraphicFramePr>
        <p:xfrm>
          <a:off x="5832000" y="198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numbers[0]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numbers[1]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003EC004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92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numbers[2]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003EC008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472169"/>
                  </a:ext>
                </a:extLst>
              </a:tr>
            </a:tbl>
          </a:graphicData>
        </a:graphic>
      </p:graphicFrame>
      <p:graphicFrame>
        <p:nvGraphicFramePr>
          <p:cNvPr id="4" name="Group 18"/>
          <p:cNvGraphicFramePr>
            <a:graphicFrameLocks noGrp="1"/>
          </p:cNvGraphicFramePr>
          <p:nvPr/>
        </p:nvGraphicFramePr>
        <p:xfrm>
          <a:off x="5832000" y="7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arraySize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003E9B7C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6012000" y="4329000"/>
            <a:ext cx="2520000" cy="162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0  0  0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1  1  1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1  1  1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2  2  2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052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4674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223201"/>
              </p:ext>
            </p:extLst>
          </p:nvPr>
        </p:nvGraphicFramePr>
        <p:xfrm>
          <a:off x="2232000" y="4149000"/>
          <a:ext cx="4680000" cy="2160000"/>
        </p:xfrm>
        <a:graphic>
          <a:graphicData uri="http://schemas.openxmlformats.org/drawingml/2006/table">
            <a:tbl>
              <a:tblPr/>
              <a:tblGrid>
                <a:gridCol w="11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2518868039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1916066939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33857701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新細明體" charset="-120"/>
                          <a:cs typeface="+mn-cs"/>
                        </a:rPr>
                        <a:t>a[0][0]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新細明體" charset="-120"/>
                          <a:cs typeface="+mn-cs"/>
                        </a:rPr>
                        <a:t>a[0][1]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新細明體" charset="-120"/>
                          <a:cs typeface="+mn-cs"/>
                        </a:rPr>
                        <a:t>a[0][2]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新細明體" charset="-120"/>
                          <a:cs typeface="+mn-cs"/>
                        </a:rPr>
                        <a:t>a[0][3]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新細明體" charset="-120"/>
                          <a:cs typeface="+mn-cs"/>
                        </a:rPr>
                        <a:t>a[1][0]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新細明體" charset="-120"/>
                          <a:cs typeface="+mn-cs"/>
                        </a:rPr>
                        <a:t>a[1][1]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新細明體" charset="-120"/>
                          <a:cs typeface="+mn-cs"/>
                        </a:rPr>
                        <a:t>a[1][2]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新細明體" charset="-120"/>
                          <a:cs typeface="+mn-cs"/>
                        </a:rPr>
                        <a:t>a[1][3]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新細明體" charset="-120"/>
                          <a:cs typeface="+mn-cs"/>
                        </a:rPr>
                        <a:t>a[2][0]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新細明體" charset="-120"/>
                          <a:cs typeface="+mn-cs"/>
                        </a:rPr>
                        <a:t>a[2][1]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新細明體" charset="-120"/>
                          <a:cs typeface="+mn-cs"/>
                        </a:rPr>
                        <a:t>a[2][2]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新細明體" charset="-120"/>
                          <a:cs typeface="+mn-cs"/>
                        </a:rPr>
                        <a:t>a[2][3]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7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kern="1200" dirty="0">
                <a:solidFill>
                  <a:srgbClr val="0000FF"/>
                </a:solidFill>
              </a:rPr>
              <a:t>Two-dimensional Arrays</a:t>
            </a:r>
            <a:endParaRPr lang="zh-TW" altLang="en-US" dirty="0">
              <a:solidFill>
                <a:srgbClr val="0000FF"/>
              </a:solidFill>
              <a:ea typeface="新細明體" charset="-120"/>
            </a:endParaRPr>
          </a:p>
        </p:txBody>
      </p:sp>
      <p:sp>
        <p:nvSpPr>
          <p:cNvPr id="107581" name="Rectangle 3"/>
          <p:cNvSpPr>
            <a:spLocks noGrp="1" noChangeArrowheads="1"/>
          </p:cNvSpPr>
          <p:nvPr>
            <p:ph idx="1"/>
          </p:nvPr>
        </p:nvSpPr>
        <p:spPr/>
        <p:txBody>
          <a:bodyPr tIns="144000"/>
          <a:lstStyle/>
          <a:p>
            <a:pPr lvl="0" eaLnBrk="1" hangingPunct="1">
              <a:defRPr/>
            </a:pPr>
            <a:r>
              <a:rPr lang="en-US" altLang="zh-TW" sz="1600" dirty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a</a:t>
            </a:r>
            <a:r>
              <a:rPr lang="en-US" altLang="zh-TW" sz="1600" spc="3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[3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]</a:t>
            </a:r>
            <a:r>
              <a:rPr lang="en-US" altLang="zh-TW" sz="1600" spc="3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[4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];</a:t>
            </a:r>
          </a:p>
          <a:p>
            <a:pPr lvl="0" eaLnBrk="1" hangingPunct="1">
              <a:defRPr/>
            </a:pP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is an array of 3 one-dimensional arrays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a</a:t>
            </a:r>
            <a:r>
              <a:rPr lang="en-US" altLang="zh-TW" sz="1600" spc="3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[0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a</a:t>
            </a:r>
            <a:r>
              <a:rPr lang="en-US" altLang="zh-TW" sz="1600" spc="3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[1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and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a</a:t>
            </a:r>
            <a:r>
              <a:rPr lang="en-US" altLang="zh-TW" sz="1600" spc="3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[2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]</a:t>
            </a:r>
          </a:p>
          <a:p>
            <a:pPr lvl="0" eaLnBrk="1" hangingPunct="1">
              <a:defRPr/>
            </a:pP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a[0]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is an array of 4 elements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a</a:t>
            </a:r>
            <a:r>
              <a:rPr lang="en-US" altLang="zh-TW" sz="1600" spc="3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[0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]</a:t>
            </a:r>
            <a:r>
              <a:rPr lang="en-US" altLang="zh-TW" sz="1600" spc="3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[0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a</a:t>
            </a:r>
            <a:r>
              <a:rPr lang="en-US" altLang="zh-TW" sz="1600" spc="3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[0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]</a:t>
            </a:r>
            <a:r>
              <a:rPr lang="en-US" altLang="zh-TW" sz="1600" spc="3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[1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a</a:t>
            </a:r>
            <a:r>
              <a:rPr lang="en-US" altLang="zh-TW" sz="1600" spc="3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[0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]</a:t>
            </a:r>
            <a:r>
              <a:rPr lang="en-US" altLang="zh-TW" sz="1600" spc="3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[2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a</a:t>
            </a:r>
            <a:r>
              <a:rPr lang="en-US" altLang="zh-TW" sz="1600" spc="3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[0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]</a:t>
            </a:r>
            <a:r>
              <a:rPr lang="en-US" altLang="zh-TW" sz="1600" spc="3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[3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]</a:t>
            </a:r>
            <a:endParaRPr lang="zh-TW" altLang="en-US" sz="1600" dirty="0">
              <a:solidFill>
                <a:srgbClr val="000000"/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107585" name="Text Box 126"/>
          <p:cNvSpPr txBox="1">
            <a:spLocks noChangeArrowheads="1"/>
          </p:cNvSpPr>
          <p:nvPr/>
        </p:nvSpPr>
        <p:spPr bwMode="auto">
          <a:xfrm>
            <a:off x="1512000" y="576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1800" b="0">
                <a:solidFill>
                  <a:schemeClr val="hlink"/>
                </a:solidFill>
                <a:latin typeface="Times New Roman" pitchFamily="18" charset="0"/>
              </a:rPr>
              <a:t>Row 2</a:t>
            </a:r>
          </a:p>
        </p:txBody>
      </p:sp>
      <p:sp>
        <p:nvSpPr>
          <p:cNvPr id="107586" name="Text Box 127"/>
          <p:cNvSpPr txBox="1">
            <a:spLocks noChangeArrowheads="1"/>
          </p:cNvSpPr>
          <p:nvPr/>
        </p:nvSpPr>
        <p:spPr bwMode="auto">
          <a:xfrm>
            <a:off x="1512000" y="432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1800" b="0">
                <a:solidFill>
                  <a:schemeClr val="hlink"/>
                </a:solidFill>
                <a:latin typeface="Times New Roman" pitchFamily="18" charset="0"/>
              </a:rPr>
              <a:t>Row 0</a:t>
            </a:r>
          </a:p>
        </p:txBody>
      </p:sp>
      <p:sp>
        <p:nvSpPr>
          <p:cNvPr id="107587" name="Text Box 128"/>
          <p:cNvSpPr txBox="1">
            <a:spLocks noChangeArrowheads="1"/>
          </p:cNvSpPr>
          <p:nvPr/>
        </p:nvSpPr>
        <p:spPr bwMode="auto">
          <a:xfrm>
            <a:off x="1512000" y="50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1800" b="0">
                <a:solidFill>
                  <a:schemeClr val="hlink"/>
                </a:solidFill>
                <a:latin typeface="Times New Roman" pitchFamily="18" charset="0"/>
              </a:rPr>
              <a:t>Row 1</a:t>
            </a:r>
          </a:p>
        </p:txBody>
      </p:sp>
      <p:sp>
        <p:nvSpPr>
          <p:cNvPr id="107588" name="Text Box 131"/>
          <p:cNvSpPr txBox="1">
            <a:spLocks noChangeArrowheads="1"/>
          </p:cNvSpPr>
          <p:nvPr/>
        </p:nvSpPr>
        <p:spPr bwMode="auto">
          <a:xfrm>
            <a:off x="2412000" y="37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1800" b="0" dirty="0">
                <a:solidFill>
                  <a:schemeClr val="hlink"/>
                </a:solidFill>
                <a:latin typeface="Times New Roman" pitchFamily="18" charset="0"/>
              </a:rPr>
              <a:t>Column 0</a:t>
            </a:r>
          </a:p>
        </p:txBody>
      </p:sp>
      <p:sp>
        <p:nvSpPr>
          <p:cNvPr id="107589" name="Text Box 132"/>
          <p:cNvSpPr txBox="1">
            <a:spLocks noChangeArrowheads="1"/>
          </p:cNvSpPr>
          <p:nvPr/>
        </p:nvSpPr>
        <p:spPr bwMode="auto">
          <a:xfrm>
            <a:off x="3492000" y="37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1800" b="0" dirty="0">
                <a:solidFill>
                  <a:schemeClr val="hlink"/>
                </a:solidFill>
                <a:latin typeface="Times New Roman" pitchFamily="18" charset="0"/>
              </a:rPr>
              <a:t>Column 1</a:t>
            </a:r>
          </a:p>
        </p:txBody>
      </p:sp>
      <p:sp>
        <p:nvSpPr>
          <p:cNvPr id="107590" name="Text Box 133"/>
          <p:cNvSpPr txBox="1">
            <a:spLocks noChangeArrowheads="1"/>
          </p:cNvSpPr>
          <p:nvPr/>
        </p:nvSpPr>
        <p:spPr bwMode="auto">
          <a:xfrm>
            <a:off x="4572000" y="37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1800" b="0" dirty="0">
                <a:solidFill>
                  <a:schemeClr val="hlink"/>
                </a:solidFill>
                <a:latin typeface="Times New Roman" pitchFamily="18" charset="0"/>
              </a:rPr>
              <a:t>Column 2</a:t>
            </a:r>
          </a:p>
        </p:txBody>
      </p:sp>
      <p:sp>
        <p:nvSpPr>
          <p:cNvPr id="107591" name="Text Box 134"/>
          <p:cNvSpPr txBox="1">
            <a:spLocks noChangeArrowheads="1"/>
          </p:cNvSpPr>
          <p:nvPr/>
        </p:nvSpPr>
        <p:spPr bwMode="auto">
          <a:xfrm>
            <a:off x="5652000" y="37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1800" b="0" dirty="0">
                <a:solidFill>
                  <a:schemeClr val="hlink"/>
                </a:solidFill>
                <a:latin typeface="Times New Roman" pitchFamily="18" charset="0"/>
              </a:rPr>
              <a:t>Column 3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230932"/>
              </p:ext>
            </p:extLst>
          </p:nvPr>
        </p:nvGraphicFramePr>
        <p:xfrm>
          <a:off x="6012000" y="144900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7681367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264602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098191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8145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err="1">
                          <a:latin typeface="+mj-lt"/>
                        </a:rPr>
                        <a:t>a</a:t>
                      </a:r>
                      <a:r>
                        <a:rPr lang="en-US" altLang="zh-TW" baseline="-25000" dirty="0" err="1">
                          <a:latin typeface="+mj-lt"/>
                        </a:rPr>
                        <a:t>00</a:t>
                      </a:r>
                      <a:endParaRPr lang="zh-TW" altLang="en-US" baseline="-25000" dirty="0">
                        <a:latin typeface="+mj-lt"/>
                      </a:endParaRPr>
                    </a:p>
                  </a:txBody>
                  <a:tcPr marL="0" marR="0" marT="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01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02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03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72000" anchor="ctr"/>
                </a:tc>
                <a:extLst>
                  <a:ext uri="{0D108BD9-81ED-4DB2-BD59-A6C34878D82A}">
                    <a16:rowId xmlns:a16="http://schemas.microsoft.com/office/drawing/2014/main" val="398859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err="1">
                          <a:latin typeface="+mj-lt"/>
                        </a:rPr>
                        <a:t>a</a:t>
                      </a:r>
                      <a:r>
                        <a:rPr lang="en-US" altLang="zh-TW" baseline="-25000" dirty="0" err="1">
                          <a:latin typeface="+mj-lt"/>
                        </a:rPr>
                        <a:t>10</a:t>
                      </a:r>
                      <a:endParaRPr lang="zh-TW" altLang="en-US" baseline="-25000" dirty="0">
                        <a:latin typeface="+mj-lt"/>
                      </a:endParaRPr>
                    </a:p>
                  </a:txBody>
                  <a:tcPr marL="0" marR="0" marT="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11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12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13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72000" anchor="ctr"/>
                </a:tc>
                <a:extLst>
                  <a:ext uri="{0D108BD9-81ED-4DB2-BD59-A6C34878D82A}">
                    <a16:rowId xmlns:a16="http://schemas.microsoft.com/office/drawing/2014/main" val="31618438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err="1">
                          <a:latin typeface="+mj-lt"/>
                        </a:rPr>
                        <a:t>a</a:t>
                      </a:r>
                      <a:r>
                        <a:rPr lang="en-US" altLang="zh-TW" baseline="-25000" dirty="0" err="1">
                          <a:latin typeface="+mj-lt"/>
                        </a:rPr>
                        <a:t>20</a:t>
                      </a:r>
                      <a:endParaRPr lang="zh-TW" altLang="en-US" baseline="-25000" dirty="0">
                        <a:latin typeface="+mj-lt"/>
                      </a:endParaRPr>
                    </a:p>
                  </a:txBody>
                  <a:tcPr marL="0" marR="0" marT="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21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22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23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72000" anchor="ctr"/>
                </a:tc>
                <a:extLst>
                  <a:ext uri="{0D108BD9-81ED-4DB2-BD59-A6C34878D82A}">
                    <a16:rowId xmlns:a16="http://schemas.microsoft.com/office/drawing/2014/main" val="1968369544"/>
                  </a:ext>
                </a:extLst>
              </a:tr>
            </a:tbl>
          </a:graphicData>
        </a:graphic>
      </p:graphicFrame>
      <p:sp>
        <p:nvSpPr>
          <p:cNvPr id="19" name="Text Box 131"/>
          <p:cNvSpPr txBox="1">
            <a:spLocks noChangeArrowheads="1"/>
          </p:cNvSpPr>
          <p:nvPr/>
        </p:nvSpPr>
        <p:spPr bwMode="auto">
          <a:xfrm>
            <a:off x="5112000" y="180900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r"/>
            <a:r>
              <a:rPr lang="en-US" altLang="zh-TW" b="0" dirty="0">
                <a:solidFill>
                  <a:schemeClr val="hlink"/>
                </a:solidFill>
                <a:latin typeface="Times New Roman" pitchFamily="18" charset="0"/>
              </a:rPr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31565813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kern="1200" dirty="0">
                <a:solidFill>
                  <a:srgbClr val="0000FF"/>
                </a:solidFill>
              </a:rPr>
              <a:t>Two-dimensional Arrays</a:t>
            </a:r>
            <a:endParaRPr lang="zh-TW" altLang="en-US" dirty="0">
              <a:solidFill>
                <a:srgbClr val="0000FF"/>
              </a:solidFill>
              <a:ea typeface="新細明體" charset="-120"/>
            </a:endParaRPr>
          </a:p>
        </p:txBody>
      </p:sp>
      <p:sp>
        <p:nvSpPr>
          <p:cNvPr id="107581" name="Rectangle 3"/>
          <p:cNvSpPr>
            <a:spLocks noGrp="1" noChangeArrowheads="1"/>
          </p:cNvSpPr>
          <p:nvPr>
            <p:ph idx="1"/>
          </p:nvPr>
        </p:nvSpPr>
        <p:spPr/>
        <p:txBody>
          <a:bodyPr tIns="144000"/>
          <a:lstStyle/>
          <a:p>
            <a:pPr eaLnBrk="1" hangingPunct="1">
              <a:defRPr/>
            </a:pPr>
            <a:r>
              <a:rPr lang="en-US" altLang="zh-TW" sz="1600" dirty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a</a:t>
            </a:r>
            <a:r>
              <a:rPr lang="en-US" altLang="zh-TW" sz="1600" spc="3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[3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]</a:t>
            </a:r>
            <a:r>
              <a:rPr lang="en-US" altLang="zh-TW" sz="1600" spc="3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[4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];</a:t>
            </a:r>
          </a:p>
          <a:p>
            <a:pPr eaLnBrk="1" hangingPunct="1">
              <a:defRPr/>
            </a:pP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is an array of 3 one-dimensional arrays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a</a:t>
            </a:r>
            <a:r>
              <a:rPr lang="en-US" altLang="zh-TW" sz="1600" spc="3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[0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a</a:t>
            </a:r>
            <a:r>
              <a:rPr lang="en-US" altLang="zh-TW" sz="1600" spc="3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[1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and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a</a:t>
            </a:r>
            <a:r>
              <a:rPr lang="en-US" altLang="zh-TW" sz="1600" spc="3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[2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]</a:t>
            </a:r>
          </a:p>
          <a:p>
            <a:pPr eaLnBrk="1" hangingPunct="1">
              <a:defRPr/>
            </a:pP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a[0]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is an array of 4 elements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a</a:t>
            </a:r>
            <a:r>
              <a:rPr lang="en-US" altLang="zh-TW" sz="1600" spc="3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[0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]</a:t>
            </a:r>
            <a:r>
              <a:rPr lang="en-US" altLang="zh-TW" sz="1600" spc="3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[0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a</a:t>
            </a:r>
            <a:r>
              <a:rPr lang="en-US" altLang="zh-TW" sz="1600" spc="3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[0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]</a:t>
            </a:r>
            <a:r>
              <a:rPr lang="en-US" altLang="zh-TW" sz="1600" spc="3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[1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a</a:t>
            </a:r>
            <a:r>
              <a:rPr lang="en-US" altLang="zh-TW" sz="1600" spc="3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[0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]</a:t>
            </a:r>
            <a:r>
              <a:rPr lang="en-US" altLang="zh-TW" sz="1600" spc="3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[2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+mn-cs"/>
              </a:rPr>
              <a:t>,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a</a:t>
            </a:r>
            <a:r>
              <a:rPr lang="en-US" altLang="zh-TW" sz="1600" spc="3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[0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]</a:t>
            </a:r>
            <a:r>
              <a:rPr lang="en-US" altLang="zh-TW" sz="1600" spc="3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[3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]</a:t>
            </a:r>
            <a:endParaRPr lang="zh-TW" altLang="en-US" sz="1600" dirty="0">
              <a:solidFill>
                <a:srgbClr val="000000"/>
              </a:solidFill>
              <a:latin typeface="Lucida Console" pitchFamily="49" charset="0"/>
              <a:ea typeface="新細明體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230932"/>
              </p:ext>
            </p:extLst>
          </p:nvPr>
        </p:nvGraphicFramePr>
        <p:xfrm>
          <a:off x="6012000" y="144900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7681367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264602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098191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8145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err="1">
                          <a:latin typeface="+mj-lt"/>
                        </a:rPr>
                        <a:t>a</a:t>
                      </a:r>
                      <a:r>
                        <a:rPr lang="en-US" altLang="zh-TW" baseline="-25000" dirty="0" err="1">
                          <a:latin typeface="+mj-lt"/>
                        </a:rPr>
                        <a:t>00</a:t>
                      </a:r>
                      <a:endParaRPr lang="zh-TW" altLang="en-US" baseline="-25000" dirty="0">
                        <a:latin typeface="+mj-lt"/>
                      </a:endParaRPr>
                    </a:p>
                  </a:txBody>
                  <a:tcPr marL="0" marR="0" marT="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01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02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03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72000" anchor="ctr"/>
                </a:tc>
                <a:extLst>
                  <a:ext uri="{0D108BD9-81ED-4DB2-BD59-A6C34878D82A}">
                    <a16:rowId xmlns:a16="http://schemas.microsoft.com/office/drawing/2014/main" val="398859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err="1">
                          <a:latin typeface="+mj-lt"/>
                        </a:rPr>
                        <a:t>a</a:t>
                      </a:r>
                      <a:r>
                        <a:rPr lang="en-US" altLang="zh-TW" baseline="-25000" dirty="0" err="1">
                          <a:latin typeface="+mj-lt"/>
                        </a:rPr>
                        <a:t>10</a:t>
                      </a:r>
                      <a:endParaRPr lang="zh-TW" altLang="en-US" baseline="-25000" dirty="0">
                        <a:latin typeface="+mj-lt"/>
                      </a:endParaRPr>
                    </a:p>
                  </a:txBody>
                  <a:tcPr marL="0" marR="0" marT="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11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12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13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72000" anchor="ctr"/>
                </a:tc>
                <a:extLst>
                  <a:ext uri="{0D108BD9-81ED-4DB2-BD59-A6C34878D82A}">
                    <a16:rowId xmlns:a16="http://schemas.microsoft.com/office/drawing/2014/main" val="31618438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err="1">
                          <a:latin typeface="+mj-lt"/>
                        </a:rPr>
                        <a:t>a</a:t>
                      </a:r>
                      <a:r>
                        <a:rPr lang="en-US" altLang="zh-TW" baseline="-25000" dirty="0" err="1">
                          <a:latin typeface="+mj-lt"/>
                        </a:rPr>
                        <a:t>20</a:t>
                      </a:r>
                      <a:endParaRPr lang="zh-TW" altLang="en-US" baseline="-25000" dirty="0">
                        <a:latin typeface="+mj-lt"/>
                      </a:endParaRPr>
                    </a:p>
                  </a:txBody>
                  <a:tcPr marL="0" marR="0" marT="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21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22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TW" sz="18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23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72000" anchor="ctr"/>
                </a:tc>
                <a:extLst>
                  <a:ext uri="{0D108BD9-81ED-4DB2-BD59-A6C34878D82A}">
                    <a16:rowId xmlns:a16="http://schemas.microsoft.com/office/drawing/2014/main" val="1968369544"/>
                  </a:ext>
                </a:extLst>
              </a:tr>
            </a:tbl>
          </a:graphicData>
        </a:graphic>
      </p:graphicFrame>
      <p:sp>
        <p:nvSpPr>
          <p:cNvPr id="19" name="Text Box 131"/>
          <p:cNvSpPr txBox="1">
            <a:spLocks noChangeArrowheads="1"/>
          </p:cNvSpPr>
          <p:nvPr/>
        </p:nvSpPr>
        <p:spPr bwMode="auto">
          <a:xfrm>
            <a:off x="5112000" y="180900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r"/>
            <a:r>
              <a:rPr lang="en-US" altLang="zh-TW" b="0" dirty="0">
                <a:solidFill>
                  <a:schemeClr val="hlink"/>
                </a:solidFill>
                <a:latin typeface="Times New Roman" pitchFamily="18" charset="0"/>
              </a:rPr>
              <a:t>Matrix</a:t>
            </a:r>
          </a:p>
        </p:txBody>
      </p:sp>
      <p:graphicFrame>
        <p:nvGraphicFramePr>
          <p:cNvPr id="14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059314"/>
              </p:ext>
            </p:extLst>
          </p:nvPr>
        </p:nvGraphicFramePr>
        <p:xfrm>
          <a:off x="2232000" y="4149000"/>
          <a:ext cx="4680000" cy="2160000"/>
        </p:xfrm>
        <a:graphic>
          <a:graphicData uri="http://schemas.openxmlformats.org/drawingml/2006/table">
            <a:tbl>
              <a:tblPr/>
              <a:tblGrid>
                <a:gridCol w="46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97769"/>
              </p:ext>
            </p:extLst>
          </p:nvPr>
        </p:nvGraphicFramePr>
        <p:xfrm>
          <a:off x="2412000" y="4329000"/>
          <a:ext cx="432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新細明體" charset="-120"/>
                          <a:cs typeface="+mn-cs"/>
                        </a:rPr>
                        <a:t>a[0][0]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</a:txBody>
                  <a:tcPr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新細明體" charset="-120"/>
                          <a:cs typeface="+mn-cs"/>
                        </a:rPr>
                        <a:t>a[0][1]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</a:txBody>
                  <a:tcPr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新細明體" charset="-120"/>
                          <a:cs typeface="+mn-cs"/>
                        </a:rPr>
                        <a:t>a[0][2]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</a:txBody>
                  <a:tcPr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新細明體" charset="-120"/>
                          <a:cs typeface="+mn-cs"/>
                        </a:rPr>
                        <a:t>a[0][3]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</a:txBody>
                  <a:tcPr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 Box 123"/>
          <p:cNvSpPr txBox="1">
            <a:spLocks noChangeArrowheads="1"/>
          </p:cNvSpPr>
          <p:nvPr/>
        </p:nvSpPr>
        <p:spPr bwMode="auto">
          <a:xfrm>
            <a:off x="6912000" y="432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1800" b="0" dirty="0">
                <a:latin typeface="+mn-lt"/>
              </a:rPr>
              <a:t>a[0]</a:t>
            </a:r>
          </a:p>
        </p:txBody>
      </p:sp>
      <p:sp>
        <p:nvSpPr>
          <p:cNvPr id="17" name="Text Box 124"/>
          <p:cNvSpPr txBox="1">
            <a:spLocks noChangeArrowheads="1"/>
          </p:cNvSpPr>
          <p:nvPr/>
        </p:nvSpPr>
        <p:spPr bwMode="auto">
          <a:xfrm>
            <a:off x="6912000" y="50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1800" b="0">
                <a:latin typeface="+mn-lt"/>
              </a:rPr>
              <a:t>a[1]</a:t>
            </a:r>
          </a:p>
        </p:txBody>
      </p:sp>
      <p:sp>
        <p:nvSpPr>
          <p:cNvPr id="18" name="Text Box 125"/>
          <p:cNvSpPr txBox="1">
            <a:spLocks noChangeArrowheads="1"/>
          </p:cNvSpPr>
          <p:nvPr/>
        </p:nvSpPr>
        <p:spPr bwMode="auto">
          <a:xfrm>
            <a:off x="6912000" y="576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1800" b="0">
                <a:latin typeface="+mn-lt"/>
              </a:rPr>
              <a:t>a[2]</a:t>
            </a:r>
          </a:p>
        </p:txBody>
      </p:sp>
      <p:sp>
        <p:nvSpPr>
          <p:cNvPr id="20" name="Text Box 126"/>
          <p:cNvSpPr txBox="1">
            <a:spLocks noChangeArrowheads="1"/>
          </p:cNvSpPr>
          <p:nvPr/>
        </p:nvSpPr>
        <p:spPr bwMode="auto">
          <a:xfrm>
            <a:off x="1512000" y="576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1800" b="0" dirty="0">
                <a:solidFill>
                  <a:schemeClr val="hlink"/>
                </a:solidFill>
                <a:latin typeface="Times New Roman" pitchFamily="18" charset="0"/>
              </a:rPr>
              <a:t>Row 2</a:t>
            </a:r>
          </a:p>
        </p:txBody>
      </p:sp>
      <p:sp>
        <p:nvSpPr>
          <p:cNvPr id="21" name="Text Box 127"/>
          <p:cNvSpPr txBox="1">
            <a:spLocks noChangeArrowheads="1"/>
          </p:cNvSpPr>
          <p:nvPr/>
        </p:nvSpPr>
        <p:spPr bwMode="auto">
          <a:xfrm>
            <a:off x="1512000" y="432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1800" b="0" dirty="0">
                <a:solidFill>
                  <a:schemeClr val="hlink"/>
                </a:solidFill>
                <a:latin typeface="Times New Roman" pitchFamily="18" charset="0"/>
              </a:rPr>
              <a:t>Row 0</a:t>
            </a:r>
          </a:p>
        </p:txBody>
      </p:sp>
      <p:sp>
        <p:nvSpPr>
          <p:cNvPr id="22" name="Text Box 128"/>
          <p:cNvSpPr txBox="1">
            <a:spLocks noChangeArrowheads="1"/>
          </p:cNvSpPr>
          <p:nvPr/>
        </p:nvSpPr>
        <p:spPr bwMode="auto">
          <a:xfrm>
            <a:off x="1512000" y="50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1800" b="0" dirty="0">
                <a:solidFill>
                  <a:schemeClr val="hlink"/>
                </a:solidFill>
                <a:latin typeface="Times New Roman" pitchFamily="18" charset="0"/>
              </a:rPr>
              <a:t>Row 1</a:t>
            </a:r>
          </a:p>
        </p:txBody>
      </p:sp>
      <p:sp>
        <p:nvSpPr>
          <p:cNvPr id="23" name="Text Box 131"/>
          <p:cNvSpPr txBox="1">
            <a:spLocks noChangeArrowheads="1"/>
          </p:cNvSpPr>
          <p:nvPr/>
        </p:nvSpPr>
        <p:spPr bwMode="auto">
          <a:xfrm>
            <a:off x="2412000" y="37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1800" b="0" dirty="0">
                <a:solidFill>
                  <a:schemeClr val="hlink"/>
                </a:solidFill>
                <a:latin typeface="Times New Roman" pitchFamily="18" charset="0"/>
              </a:rPr>
              <a:t>Column 0</a:t>
            </a:r>
          </a:p>
        </p:txBody>
      </p:sp>
      <p:sp>
        <p:nvSpPr>
          <p:cNvPr id="24" name="Text Box 132"/>
          <p:cNvSpPr txBox="1">
            <a:spLocks noChangeArrowheads="1"/>
          </p:cNvSpPr>
          <p:nvPr/>
        </p:nvSpPr>
        <p:spPr bwMode="auto">
          <a:xfrm>
            <a:off x="3492000" y="37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1800" b="0" dirty="0">
                <a:solidFill>
                  <a:schemeClr val="hlink"/>
                </a:solidFill>
                <a:latin typeface="Times New Roman" pitchFamily="18" charset="0"/>
              </a:rPr>
              <a:t>Column 1</a:t>
            </a:r>
          </a:p>
        </p:txBody>
      </p:sp>
      <p:sp>
        <p:nvSpPr>
          <p:cNvPr id="25" name="Text Box 133"/>
          <p:cNvSpPr txBox="1">
            <a:spLocks noChangeArrowheads="1"/>
          </p:cNvSpPr>
          <p:nvPr/>
        </p:nvSpPr>
        <p:spPr bwMode="auto">
          <a:xfrm>
            <a:off x="4572000" y="37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1800" b="0" dirty="0">
                <a:solidFill>
                  <a:schemeClr val="hlink"/>
                </a:solidFill>
                <a:latin typeface="Times New Roman" pitchFamily="18" charset="0"/>
              </a:rPr>
              <a:t>Column 2</a:t>
            </a:r>
          </a:p>
        </p:txBody>
      </p:sp>
      <p:sp>
        <p:nvSpPr>
          <p:cNvPr id="26" name="Text Box 134"/>
          <p:cNvSpPr txBox="1">
            <a:spLocks noChangeArrowheads="1"/>
          </p:cNvSpPr>
          <p:nvPr/>
        </p:nvSpPr>
        <p:spPr bwMode="auto">
          <a:xfrm>
            <a:off x="5652000" y="37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1800" b="0" dirty="0">
                <a:solidFill>
                  <a:schemeClr val="hlink"/>
                </a:solidFill>
                <a:latin typeface="Times New Roman" pitchFamily="18" charset="0"/>
              </a:rPr>
              <a:t>Column 3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51425"/>
              </p:ext>
            </p:extLst>
          </p:nvPr>
        </p:nvGraphicFramePr>
        <p:xfrm>
          <a:off x="2412000" y="5049000"/>
          <a:ext cx="432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41530746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643867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6892781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70194969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新細明體" charset="-120"/>
                          <a:cs typeface="+mn-cs"/>
                        </a:rPr>
                        <a:t>a[1][0]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</a:txBody>
                  <a:tcPr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新細明體" charset="-120"/>
                          <a:cs typeface="+mn-cs"/>
                        </a:rPr>
                        <a:t>a[1][1]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</a:txBody>
                  <a:tcPr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新細明體" charset="-120"/>
                          <a:cs typeface="+mn-cs"/>
                        </a:rPr>
                        <a:t>a[1][2]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</a:txBody>
                  <a:tcPr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新細明體" charset="-120"/>
                          <a:cs typeface="+mn-cs"/>
                        </a:rPr>
                        <a:t>a[1][3]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</a:txBody>
                  <a:tcPr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419828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47444"/>
              </p:ext>
            </p:extLst>
          </p:nvPr>
        </p:nvGraphicFramePr>
        <p:xfrm>
          <a:off x="2412000" y="5769000"/>
          <a:ext cx="432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41530746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643867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6892781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70194969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新細明體" charset="-120"/>
                          <a:cs typeface="+mn-cs"/>
                        </a:rPr>
                        <a:t>a[2][0]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</a:txBody>
                  <a:tcPr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新細明體" charset="-120"/>
                          <a:cs typeface="+mn-cs"/>
                        </a:rPr>
                        <a:t>a[2][1]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</a:txBody>
                  <a:tcPr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新細明體" charset="-120"/>
                          <a:cs typeface="+mn-cs"/>
                        </a:rPr>
                        <a:t>a[2][2]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</a:txBody>
                  <a:tcPr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新細明體" charset="-120"/>
                          <a:cs typeface="+mn-cs"/>
                        </a:rPr>
                        <a:t>a[2][3]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</a:endParaRPr>
                    </a:p>
                  </a:txBody>
                  <a:tcPr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419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9889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rows = 2;</a:t>
            </a:r>
          </a:p>
          <a:p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columns = 3;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printArray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[][ columns ]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rows ][ columns ] = { { 1, 2, 3 }, { 4, 5, 6 }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rows ][ columns ] = { 1, 2, 3, 4, 5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rows ][ columns ] = { { 1, 2 }, { 4 } 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printArray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printArray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printArray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printArray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[][ columns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rows; i++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 = 0; j &lt; columns;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][ j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943693"/>
              </p:ext>
            </p:extLst>
          </p:nvPr>
        </p:nvGraphicFramePr>
        <p:xfrm>
          <a:off x="7632000" y="37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26974"/>
              </p:ext>
            </p:extLst>
          </p:nvPr>
        </p:nvGraphicFramePr>
        <p:xfrm>
          <a:off x="7632000" y="46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184201"/>
              </p:ext>
            </p:extLst>
          </p:nvPr>
        </p:nvGraphicFramePr>
        <p:xfrm>
          <a:off x="763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 Box 51"/>
          <p:cNvSpPr txBox="1">
            <a:spLocks noChangeArrowheads="1"/>
          </p:cNvSpPr>
          <p:nvPr/>
        </p:nvSpPr>
        <p:spPr bwMode="auto">
          <a:xfrm>
            <a:off x="6732046" y="4869092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+mn-lt"/>
              </a:rPr>
              <a:t>data2</a:t>
            </a:r>
            <a:endParaRPr lang="en-US" altLang="zh-TW" sz="1600" b="0" dirty="0">
              <a:latin typeface="+mn-lt"/>
            </a:endParaRPr>
          </a:p>
        </p:txBody>
      </p:sp>
      <p:sp>
        <p:nvSpPr>
          <p:cNvPr id="7" name="Text Box 52"/>
          <p:cNvSpPr txBox="1">
            <a:spLocks noChangeArrowheads="1"/>
          </p:cNvSpPr>
          <p:nvPr/>
        </p:nvSpPr>
        <p:spPr bwMode="auto">
          <a:xfrm>
            <a:off x="6732000" y="396900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+mn-lt"/>
              </a:rPr>
              <a:t>data1</a:t>
            </a:r>
            <a:endParaRPr lang="en-US" altLang="zh-TW" sz="1600" b="0" dirty="0">
              <a:latin typeface="+mn-lt"/>
            </a:endParaRPr>
          </a:p>
        </p:txBody>
      </p:sp>
      <p:sp>
        <p:nvSpPr>
          <p:cNvPr id="8" name="Text Box 53"/>
          <p:cNvSpPr txBox="1">
            <a:spLocks noChangeArrowheads="1"/>
          </p:cNvSpPr>
          <p:nvPr/>
        </p:nvSpPr>
        <p:spPr bwMode="auto">
          <a:xfrm>
            <a:off x="6732046" y="5768862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+mn-lt"/>
              </a:rPr>
              <a:t>data3</a:t>
            </a:r>
            <a:endParaRPr lang="en-US" altLang="zh-TW" sz="1600" b="0"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9" name="Rectangle 3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 = 0; i &lt; 30; 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counter[ rating[ i ] ]++;</a:t>
            </a:r>
          </a:p>
        </p:txBody>
      </p:sp>
      <p:graphicFrame>
        <p:nvGraphicFramePr>
          <p:cNvPr id="314838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07930"/>
              </p:ext>
            </p:extLst>
          </p:nvPr>
        </p:nvGraphicFramePr>
        <p:xfrm>
          <a:off x="2232000" y="162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4799" name="Group 4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74093"/>
              </p:ext>
            </p:extLst>
          </p:nvPr>
        </p:nvGraphicFramePr>
        <p:xfrm>
          <a:off x="3672000" y="3789000"/>
          <a:ext cx="39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09" name="Text Box 417"/>
          <p:cNvSpPr txBox="1">
            <a:spLocks noChangeArrowheads="1"/>
          </p:cNvSpPr>
          <p:nvPr/>
        </p:nvSpPr>
        <p:spPr bwMode="auto">
          <a:xfrm>
            <a:off x="1152000" y="19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rating</a:t>
            </a:r>
          </a:p>
        </p:txBody>
      </p:sp>
      <p:sp>
        <p:nvSpPr>
          <p:cNvPr id="33" name="Text Box 417"/>
          <p:cNvSpPr txBox="1">
            <a:spLocks noChangeArrowheads="1"/>
          </p:cNvSpPr>
          <p:nvPr/>
        </p:nvSpPr>
        <p:spPr bwMode="auto">
          <a:xfrm>
            <a:off x="2592000" y="41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</a:rPr>
              <a:t>counter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99005"/>
              </p:ext>
            </p:extLst>
          </p:nvPr>
        </p:nvGraphicFramePr>
        <p:xfrm>
          <a:off x="2232000" y="270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768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972000" y="549000"/>
            <a:ext cx="5760000" cy="2880000"/>
          </a:xfrm>
          <a:prstGeom prst="rect">
            <a:avLst/>
          </a:prstGeom>
          <a:solidFill>
            <a:srgbClr val="CCEC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  <a:cs typeface="Courier New" pitchFamily="49" charset="0"/>
              </a:rPr>
              <a:t>1 2 3</a:t>
            </a:r>
          </a:p>
          <a:p>
            <a:pPr algn="l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  <a:cs typeface="Courier New" pitchFamily="49" charset="0"/>
              </a:rPr>
              <a:t>4 5 6</a:t>
            </a:r>
          </a:p>
          <a:p>
            <a:pPr algn="l">
              <a:spcBef>
                <a:spcPts val="0"/>
              </a:spcBef>
            </a:pP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charset="-12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  <a:cs typeface="Courier New" pitchFamily="49" charset="0"/>
              </a:rPr>
              <a:t>1 2 3</a:t>
            </a:r>
          </a:p>
          <a:p>
            <a:pPr algn="l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  <a:cs typeface="Courier New" pitchFamily="49" charset="0"/>
              </a:rPr>
              <a:t>4 5 0</a:t>
            </a:r>
          </a:p>
          <a:p>
            <a:pPr algn="l">
              <a:spcBef>
                <a:spcPts val="0"/>
              </a:spcBef>
            </a:pP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charset="-12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  <a:cs typeface="Courier New" pitchFamily="49" charset="0"/>
              </a:rPr>
              <a:t>1 2 0</a:t>
            </a:r>
          </a:p>
          <a:p>
            <a:pPr algn="l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  <a:cs typeface="Courier New" pitchFamily="49" charset="0"/>
              </a:rPr>
              <a:t>4 0 0</a:t>
            </a:r>
            <a:endParaRPr lang="zh-TW" altLang="en-US" sz="1600" b="0" dirty="0">
              <a:latin typeface="Lucida Console" panose="020B0609040504020204" pitchFamily="49" charset="0"/>
              <a:ea typeface="新細明體" charset="-12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Addition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addend[ 10 ][ 10 ] = {};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adder[ 10 ][ 10 ] = {};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sum[ 10 ][ 10 ] = {};</a:t>
            </a: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numRows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4;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3;</a:t>
            </a: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genMatrix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addend,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numRows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genMatrix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adder,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numRows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addition( addend, adder, sum,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numRows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"The sum of\n\n"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display( addend,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numRows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"and\n\n"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display( adder,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numRows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"is\n\n"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display( sum,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numRows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2565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Addition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addition( </a:t>
            </a:r>
            <a:r>
              <a:rPr lang="en-US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5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addend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[][ 10 ], </a:t>
            </a:r>
            <a:r>
              <a:rPr lang="en-US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5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adder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[][ 10 ], </a:t>
            </a:r>
            <a:r>
              <a:rPr lang="en-US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5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sum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[][ 10 ],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            </a:t>
            </a:r>
            <a:r>
              <a:rPr lang="en-US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500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numRows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, </a:t>
            </a:r>
            <a:r>
              <a:rPr lang="en-US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500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numColumns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sz="15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 row = 0; row &lt; </a:t>
            </a:r>
            <a:r>
              <a:rPr lang="en-US" altLang="zh-TW" sz="1500" dirty="0" err="1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numRows</a:t>
            </a:r>
            <a:r>
              <a:rPr lang="en-US" altLang="zh-TW" sz="15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; row++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it-IT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   </a:t>
            </a:r>
            <a:r>
              <a:rPr lang="it-IT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it-IT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it-IT" altLang="zh-TW" sz="15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 col = 0; col &lt; numColumns; col++</a:t>
            </a:r>
            <a:r>
              <a:rPr lang="it-IT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sz="15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sum</a:t>
            </a:r>
            <a:r>
              <a:rPr lang="en-US" altLang="zh-TW" sz="1500" spc="6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sz="15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ro</a:t>
            </a:r>
            <a:r>
              <a:rPr lang="en-US" altLang="zh-TW" sz="1500" spc="6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w</a:t>
            </a:r>
            <a:r>
              <a:rPr lang="en-US" altLang="zh-TW" sz="15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sz="1500" spc="6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sz="15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co</a:t>
            </a:r>
            <a:r>
              <a:rPr lang="en-US" altLang="zh-TW" sz="1500" spc="6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l</a:t>
            </a:r>
            <a:r>
              <a:rPr lang="en-US" altLang="zh-TW" sz="15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] = addend</a:t>
            </a:r>
            <a:r>
              <a:rPr lang="en-US" altLang="zh-TW" spc="6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ro</a:t>
            </a:r>
            <a:r>
              <a:rPr lang="en-US" altLang="zh-TW" spc="6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</a:t>
            </a:r>
            <a:r>
              <a:rPr lang="en-US" altLang="zh-TW" spc="6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co</a:t>
            </a:r>
            <a:r>
              <a:rPr lang="en-US" altLang="zh-TW" spc="6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</a:t>
            </a:r>
            <a:r>
              <a:rPr lang="en-US" altLang="zh-TW" sz="15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+ adder</a:t>
            </a:r>
            <a:r>
              <a:rPr lang="en-US" altLang="zh-TW" spc="6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ro</a:t>
            </a:r>
            <a:r>
              <a:rPr lang="en-US" altLang="zh-TW" spc="6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</a:t>
            </a:r>
            <a:r>
              <a:rPr lang="en-US" altLang="zh-TW" spc="6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co</a:t>
            </a:r>
            <a:r>
              <a:rPr lang="en-US" altLang="zh-TW" spc="6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}</a:t>
            </a:r>
          </a:p>
        </p:txBody>
      </p:sp>
      <p:graphicFrame>
        <p:nvGraphicFramePr>
          <p:cNvPr id="4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39285"/>
              </p:ext>
            </p:extLst>
          </p:nvPr>
        </p:nvGraphicFramePr>
        <p:xfrm>
          <a:off x="1872000" y="1809000"/>
          <a:ext cx="1440000" cy="180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637711"/>
              </p:ext>
            </p:extLst>
          </p:nvPr>
        </p:nvGraphicFramePr>
        <p:xfrm>
          <a:off x="3852000" y="1809000"/>
          <a:ext cx="1440000" cy="180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25" marR="90025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25" marR="90025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25" marR="90025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25" marR="90025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25" marR="90025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25" marR="90025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25" marR="90025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25" marR="90025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25" marR="90025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65295"/>
              </p:ext>
            </p:extLst>
          </p:nvPr>
        </p:nvGraphicFramePr>
        <p:xfrm>
          <a:off x="5832000" y="1809000"/>
          <a:ext cx="1440000" cy="180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35983" marR="35983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35983" marR="35983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35983" marR="3598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35983" marR="3598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35983" marR="35983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35983" marR="3598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35983" marR="3598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35983" marR="35983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35983" marR="3598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35983" marR="3598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5983" marR="35983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35983" marR="3598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35983" marR="3598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 Box 121"/>
          <p:cNvSpPr txBox="1">
            <a:spLocks noChangeArrowheads="1"/>
          </p:cNvSpPr>
          <p:nvPr/>
        </p:nvSpPr>
        <p:spPr bwMode="auto">
          <a:xfrm>
            <a:off x="3311775" y="2528525"/>
            <a:ext cx="5397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 anchorCtr="1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8000"/>
              </a:lnSpc>
              <a:spcBef>
                <a:spcPct val="30000"/>
              </a:spcBef>
              <a:buFontTx/>
              <a:buNone/>
            </a:pPr>
            <a:r>
              <a:rPr lang="en-US" altLang="zh-TW" sz="32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" name="Text Box 122"/>
          <p:cNvSpPr txBox="1">
            <a:spLocks noChangeArrowheads="1"/>
          </p:cNvSpPr>
          <p:nvPr/>
        </p:nvSpPr>
        <p:spPr bwMode="auto">
          <a:xfrm>
            <a:off x="5292000" y="2529000"/>
            <a:ext cx="5413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 anchorCtr="1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TW" sz="32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9402820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Addition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addition( </a:t>
            </a:r>
            <a:r>
              <a:rPr lang="en-US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5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addend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[][ 10 ], </a:t>
            </a:r>
            <a:r>
              <a:rPr lang="en-US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5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adder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[][ 10 ], </a:t>
            </a:r>
            <a:r>
              <a:rPr lang="en-US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5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sum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[][ 10 ],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            </a:t>
            </a:r>
            <a:r>
              <a:rPr lang="en-US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500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numRows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, </a:t>
            </a:r>
            <a:r>
              <a:rPr lang="en-US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500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numColumns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row = 0; row &lt; </a:t>
            </a:r>
            <a:r>
              <a:rPr lang="en-US" altLang="zh-TW" sz="1500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numRows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; row++ )</a:t>
            </a:r>
          </a:p>
          <a:p>
            <a:pPr lvl="0"/>
            <a:r>
              <a:rPr lang="it-IT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   </a:t>
            </a:r>
            <a:r>
              <a:rPr lang="it-IT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it-IT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it-IT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it-IT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col = 0; col &lt; </a:t>
            </a:r>
            <a:r>
              <a:rPr lang="it-IT" altLang="zh-TW" sz="15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numColumns</a:t>
            </a:r>
            <a:r>
              <a:rPr lang="it-IT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; col++ )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sz="15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sum</a:t>
            </a:r>
            <a:r>
              <a:rPr lang="en-US" altLang="zh-TW" sz="1500" spc="6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sz="15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ro</a:t>
            </a:r>
            <a:r>
              <a:rPr lang="en-US" altLang="zh-TW" sz="1500" spc="6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w</a:t>
            </a:r>
            <a:r>
              <a:rPr lang="en-US" altLang="zh-TW" sz="15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sz="1500" spc="6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sz="15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co</a:t>
            </a:r>
            <a:r>
              <a:rPr lang="en-US" altLang="zh-TW" sz="1500" spc="6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l</a:t>
            </a:r>
            <a:r>
              <a:rPr lang="en-US" altLang="zh-TW" sz="15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] = addend</a:t>
            </a:r>
            <a:r>
              <a:rPr lang="en-US" altLang="zh-TW" spc="6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ro</a:t>
            </a:r>
            <a:r>
              <a:rPr lang="en-US" altLang="zh-TW" spc="6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</a:t>
            </a:r>
            <a:r>
              <a:rPr lang="en-US" altLang="zh-TW" spc="6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co</a:t>
            </a:r>
            <a:r>
              <a:rPr lang="en-US" altLang="zh-TW" spc="6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</a:t>
            </a:r>
            <a:r>
              <a:rPr lang="en-US" altLang="zh-TW" sz="15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+ adder</a:t>
            </a:r>
            <a:r>
              <a:rPr lang="en-US" altLang="zh-TW" spc="6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ro</a:t>
            </a:r>
            <a:r>
              <a:rPr lang="en-US" altLang="zh-TW" spc="6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</a:t>
            </a:r>
            <a:r>
              <a:rPr lang="en-US" altLang="zh-TW" spc="6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co</a:t>
            </a:r>
            <a:r>
              <a:rPr lang="en-US" altLang="zh-TW" spc="6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}</a:t>
            </a:r>
          </a:p>
        </p:txBody>
      </p:sp>
      <p:graphicFrame>
        <p:nvGraphicFramePr>
          <p:cNvPr id="4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39285"/>
              </p:ext>
            </p:extLst>
          </p:nvPr>
        </p:nvGraphicFramePr>
        <p:xfrm>
          <a:off x="1872000" y="1809000"/>
          <a:ext cx="1440000" cy="180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637711"/>
              </p:ext>
            </p:extLst>
          </p:nvPr>
        </p:nvGraphicFramePr>
        <p:xfrm>
          <a:off x="3852000" y="1809000"/>
          <a:ext cx="1440000" cy="180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25" marR="90025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25" marR="90025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25" marR="90025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25" marR="90025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25" marR="90025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25" marR="90025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25" marR="90025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25" marR="90025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25" marR="90025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65295"/>
              </p:ext>
            </p:extLst>
          </p:nvPr>
        </p:nvGraphicFramePr>
        <p:xfrm>
          <a:off x="5832000" y="1809000"/>
          <a:ext cx="1440000" cy="180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35983" marR="35983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35983" marR="35983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35983" marR="3598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35983" marR="3598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35983" marR="35983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35983" marR="3598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35983" marR="3598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35983" marR="35983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35983" marR="3598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35983" marR="3598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5983" marR="35983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35983" marR="3598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35983" marR="3598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 Box 121"/>
          <p:cNvSpPr txBox="1">
            <a:spLocks noChangeArrowheads="1"/>
          </p:cNvSpPr>
          <p:nvPr/>
        </p:nvSpPr>
        <p:spPr bwMode="auto">
          <a:xfrm>
            <a:off x="3311775" y="2528525"/>
            <a:ext cx="5397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 anchorCtr="1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8000"/>
              </a:lnSpc>
              <a:spcBef>
                <a:spcPct val="30000"/>
              </a:spcBef>
              <a:buFontTx/>
              <a:buNone/>
            </a:pPr>
            <a:r>
              <a:rPr lang="en-US" altLang="zh-TW" sz="32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" name="Text Box 122"/>
          <p:cNvSpPr txBox="1">
            <a:spLocks noChangeArrowheads="1"/>
          </p:cNvSpPr>
          <p:nvPr/>
        </p:nvSpPr>
        <p:spPr bwMode="auto">
          <a:xfrm>
            <a:off x="5292000" y="2529000"/>
            <a:ext cx="5413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 anchorCtr="1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TW" sz="32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947165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Addition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addition( </a:t>
            </a:r>
            <a:r>
              <a:rPr lang="en-US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5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addend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[][ 10 ], </a:t>
            </a:r>
            <a:r>
              <a:rPr lang="en-US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5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adder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[][ 10 ], </a:t>
            </a:r>
            <a:r>
              <a:rPr lang="en-US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5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sum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[][ 10 ],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            </a:t>
            </a:r>
            <a:r>
              <a:rPr lang="en-US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500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numRows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, </a:t>
            </a:r>
            <a:r>
              <a:rPr lang="en-US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500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numColumns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row = 0; row &lt; </a:t>
            </a:r>
            <a:r>
              <a:rPr lang="en-US" altLang="zh-TW" sz="1500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numRows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; row++ )</a:t>
            </a:r>
          </a:p>
          <a:p>
            <a:pPr lvl="0"/>
            <a:r>
              <a:rPr lang="it-IT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   </a:t>
            </a:r>
            <a:r>
              <a:rPr lang="it-IT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it-IT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it-IT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it-IT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col = 0; col &lt; </a:t>
            </a:r>
            <a:r>
              <a:rPr lang="it-IT" altLang="zh-TW" sz="15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numColumns</a:t>
            </a:r>
            <a:r>
              <a:rPr lang="it-IT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; col++ )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sz="15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sum</a:t>
            </a:r>
            <a:r>
              <a:rPr lang="en-US" altLang="zh-TW" sz="1500" spc="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ro</a:t>
            </a:r>
            <a:r>
              <a:rPr lang="en-US" altLang="zh-TW" sz="1500" spc="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w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sz="1500" spc="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co</a:t>
            </a:r>
            <a:r>
              <a:rPr lang="en-US" altLang="zh-TW" sz="1500" spc="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l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] = </a:t>
            </a:r>
            <a:r>
              <a:rPr lang="en-US" altLang="zh-TW" sz="15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addend</a:t>
            </a:r>
            <a:r>
              <a:rPr lang="en-US" altLang="zh-TW" spc="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ro</a:t>
            </a:r>
            <a:r>
              <a:rPr lang="en-US" altLang="zh-TW" spc="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</a:t>
            </a:r>
            <a:r>
              <a:rPr lang="en-US" altLang="zh-TW" spc="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co</a:t>
            </a:r>
            <a:r>
              <a:rPr lang="en-US" altLang="zh-TW" spc="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+ </a:t>
            </a:r>
            <a:r>
              <a:rPr lang="en-US" altLang="zh-TW" sz="15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adder</a:t>
            </a:r>
            <a:r>
              <a:rPr lang="en-US" altLang="zh-TW" spc="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ro</a:t>
            </a:r>
            <a:r>
              <a:rPr lang="en-US" altLang="zh-TW" spc="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</a:t>
            </a:r>
            <a:r>
              <a:rPr lang="en-US" altLang="zh-TW" spc="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co</a:t>
            </a:r>
            <a:r>
              <a:rPr lang="en-US" altLang="zh-TW" spc="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}</a:t>
            </a:r>
          </a:p>
        </p:txBody>
      </p:sp>
      <p:graphicFrame>
        <p:nvGraphicFramePr>
          <p:cNvPr id="4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39285"/>
              </p:ext>
            </p:extLst>
          </p:nvPr>
        </p:nvGraphicFramePr>
        <p:xfrm>
          <a:off x="1872000" y="1809000"/>
          <a:ext cx="1440000" cy="180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637711"/>
              </p:ext>
            </p:extLst>
          </p:nvPr>
        </p:nvGraphicFramePr>
        <p:xfrm>
          <a:off x="3852000" y="1809000"/>
          <a:ext cx="1440000" cy="180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25" marR="90025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25" marR="90025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25" marR="90025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25" marR="90025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25" marR="90025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25" marR="90025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25" marR="90025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25" marR="90025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25" marR="90025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25" marR="90025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65295"/>
              </p:ext>
            </p:extLst>
          </p:nvPr>
        </p:nvGraphicFramePr>
        <p:xfrm>
          <a:off x="5832000" y="1809000"/>
          <a:ext cx="1440000" cy="180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35983" marR="35983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35983" marR="35983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35983" marR="3598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35983" marR="3598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35983" marR="35983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35983" marR="3598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35983" marR="3598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35983" marR="35983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35983" marR="3598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35983" marR="3598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5983" marR="35983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35983" marR="3598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35983" marR="3598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 Box 121"/>
          <p:cNvSpPr txBox="1">
            <a:spLocks noChangeArrowheads="1"/>
          </p:cNvSpPr>
          <p:nvPr/>
        </p:nvSpPr>
        <p:spPr bwMode="auto">
          <a:xfrm>
            <a:off x="3311775" y="2528525"/>
            <a:ext cx="5397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 anchorCtr="1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8000"/>
              </a:lnSpc>
              <a:spcBef>
                <a:spcPct val="30000"/>
              </a:spcBef>
              <a:buFontTx/>
              <a:buNone/>
            </a:pPr>
            <a:r>
              <a:rPr lang="en-US" altLang="zh-TW" sz="32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" name="Text Box 122"/>
          <p:cNvSpPr txBox="1">
            <a:spLocks noChangeArrowheads="1"/>
          </p:cNvSpPr>
          <p:nvPr/>
        </p:nvSpPr>
        <p:spPr bwMode="auto">
          <a:xfrm>
            <a:off x="5292000" y="2529000"/>
            <a:ext cx="5413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 anchorCtr="1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TW" sz="32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6836511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genMatrix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matrix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[][ 10 ],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numRows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row = 0; row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numRows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row++ )</a:t>
            </a:r>
          </a:p>
          <a:p>
            <a:r>
              <a:rPr lang="it-IT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it-IT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it-IT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it-IT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it-IT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col = 0; col &lt; </a:t>
            </a:r>
            <a:r>
              <a:rPr lang="it-IT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numColumns</a:t>
            </a:r>
            <a:r>
              <a:rPr lang="it-IT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col++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matrix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row ][ col ] = rand() % 10;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addition(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addend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[][ 10 ],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adder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[][ 10 ],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[][ 10 ],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numRows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row = 0; row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numRows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row++ )</a:t>
            </a:r>
          </a:p>
          <a:p>
            <a:r>
              <a:rPr lang="it-IT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it-IT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it-IT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it-IT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it-IT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col = 0; col &lt; </a:t>
            </a:r>
            <a:r>
              <a:rPr lang="it-IT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numColumns</a:t>
            </a:r>
            <a:r>
              <a:rPr lang="it-IT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col++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row ][ col ]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addend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row ][ col ]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adder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row ][ col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display(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matrix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[][ 10 ],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numRows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row = 0; row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numRows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row++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it-IT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it-IT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it-IT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it-IT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it-IT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col = 0; col &lt; </a:t>
            </a:r>
            <a:r>
              <a:rPr lang="it-IT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numColumns</a:t>
            </a:r>
            <a:r>
              <a:rPr lang="it-IT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col++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matrix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row ][ col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56555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32000" y="1269000"/>
            <a:ext cx="8280000" cy="522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&gt;( time( 0 ) )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multiplicand[ 10 ][ 10 ];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multiplier[ 10 ][ 10 ];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product[ 10 ][ 10 ] = { 0 };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 = 4;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p = 3;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 = 5;</a:t>
            </a: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genMatrix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multiplicand, m, p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genMatrix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multiplier, p, n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fr-F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multiplication( multiplicand, multiplier, product, m, p, n );</a:t>
            </a: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"The product of\n\n"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display( multiplicand, m, p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"and\n\n"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display( multiplier, p, n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"is\n\n"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display( product, m, n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2876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multiplication( </a:t>
            </a:r>
            <a:r>
              <a:rPr lang="fr-FR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multiplicand</a:t>
            </a:r>
            <a:r>
              <a:rPr lang="fr-F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[][ 10 ], </a:t>
            </a:r>
            <a:r>
              <a:rPr lang="fr-FR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multiplier</a:t>
            </a:r>
            <a:r>
              <a:rPr lang="fr-F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[][ 10 ],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   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product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[][ 10 ],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 i = 0; i &lt; m; i++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 j = 0; j &lt; n; </a:t>
            </a:r>
            <a:r>
              <a:rPr lang="en-US" altLang="zh-TW" dirty="0" err="1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 k = 0; k &lt; p; k++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product</a:t>
            </a:r>
            <a:r>
              <a:rPr lang="en-US" altLang="zh-TW" spc="3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[i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</a:t>
            </a:r>
            <a:r>
              <a:rPr lang="en-US" altLang="zh-TW" spc="3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[j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 += multiplicand</a:t>
            </a:r>
            <a:r>
              <a:rPr lang="en-US" altLang="zh-TW" spc="3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[i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</a:t>
            </a:r>
            <a:r>
              <a:rPr lang="en-US" altLang="zh-TW" spc="3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[k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 * multiplier</a:t>
            </a:r>
            <a:r>
              <a:rPr lang="en-US" altLang="zh-TW" spc="3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[k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</a:t>
            </a:r>
            <a:r>
              <a:rPr lang="en-US" altLang="zh-TW" spc="3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[j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560137"/>
              </p:ext>
            </p:extLst>
          </p:nvPr>
        </p:nvGraphicFramePr>
        <p:xfrm>
          <a:off x="1152000" y="1809000"/>
          <a:ext cx="1440000" cy="180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35485"/>
              </p:ext>
            </p:extLst>
          </p:nvPr>
        </p:nvGraphicFramePr>
        <p:xfrm>
          <a:off x="3132000" y="19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13" marR="90013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13" marR="90013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13" marR="90013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986277"/>
              </p:ext>
            </p:extLst>
          </p:nvPr>
        </p:nvGraphicFramePr>
        <p:xfrm>
          <a:off x="5832000" y="1809000"/>
          <a:ext cx="2160000" cy="180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13" marR="90013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13" marR="90013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13" marR="90013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13" marR="90013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13" marR="90013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 Box 121"/>
          <p:cNvSpPr txBox="1">
            <a:spLocks noChangeArrowheads="1"/>
          </p:cNvSpPr>
          <p:nvPr/>
        </p:nvSpPr>
        <p:spPr bwMode="auto">
          <a:xfrm>
            <a:off x="2592000" y="2529000"/>
            <a:ext cx="5397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6000" bIns="0" anchor="ctr" anchorCtr="1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8000"/>
              </a:lnSpc>
              <a:spcBef>
                <a:spcPct val="30000"/>
              </a:spcBef>
              <a:buFontTx/>
              <a:buNone/>
            </a:pPr>
            <a:r>
              <a:rPr lang="en-US" altLang="zh-TW" sz="40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11" name="Text Box 122"/>
          <p:cNvSpPr txBox="1">
            <a:spLocks noChangeArrowheads="1"/>
          </p:cNvSpPr>
          <p:nvPr/>
        </p:nvSpPr>
        <p:spPr bwMode="auto">
          <a:xfrm>
            <a:off x="5292000" y="2529000"/>
            <a:ext cx="5413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 anchorCtr="1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TW" sz="32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158761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multiplication( </a:t>
            </a:r>
            <a:r>
              <a:rPr lang="fr-FR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multiplicand</a:t>
            </a:r>
            <a:r>
              <a:rPr lang="fr-F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[][ 10 ], </a:t>
            </a:r>
            <a:r>
              <a:rPr lang="fr-FR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multiplier</a:t>
            </a:r>
            <a:r>
              <a:rPr lang="fr-F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[][ 10 ],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   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product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[][ 10 ],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</a:t>
            </a:r>
            <a:r>
              <a:rPr lang="nn-NO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j = 0; j &lt;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k = 0; k &lt;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k++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product</a:t>
            </a:r>
            <a:r>
              <a:rPr lang="en-US" altLang="zh-TW" spc="3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[i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</a:t>
            </a:r>
            <a:r>
              <a:rPr lang="en-US" altLang="zh-TW" spc="3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[j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 += multiplicand</a:t>
            </a:r>
            <a:r>
              <a:rPr lang="en-US" altLang="zh-TW" spc="3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[i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</a:t>
            </a:r>
            <a:r>
              <a:rPr lang="en-US" altLang="zh-TW" spc="3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[k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 * multiplier</a:t>
            </a:r>
            <a:r>
              <a:rPr lang="en-US" altLang="zh-TW" spc="3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[k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</a:t>
            </a:r>
            <a:r>
              <a:rPr lang="en-US" altLang="zh-TW" spc="3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[j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535182"/>
              </p:ext>
            </p:extLst>
          </p:nvPr>
        </p:nvGraphicFramePr>
        <p:xfrm>
          <a:off x="1152000" y="1809000"/>
          <a:ext cx="1440000" cy="180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827032"/>
              </p:ext>
            </p:extLst>
          </p:nvPr>
        </p:nvGraphicFramePr>
        <p:xfrm>
          <a:off x="3132000" y="19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13" marR="90013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13" marR="90013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13" marR="90013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551016"/>
              </p:ext>
            </p:extLst>
          </p:nvPr>
        </p:nvGraphicFramePr>
        <p:xfrm>
          <a:off x="5832000" y="1809000"/>
          <a:ext cx="2160000" cy="180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13" marR="90013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13" marR="90013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13" marR="90013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13" marR="90013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13" marR="90013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 Box 121"/>
          <p:cNvSpPr txBox="1">
            <a:spLocks noChangeArrowheads="1"/>
          </p:cNvSpPr>
          <p:nvPr/>
        </p:nvSpPr>
        <p:spPr bwMode="auto">
          <a:xfrm>
            <a:off x="2592000" y="2529000"/>
            <a:ext cx="5397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6000" bIns="0" anchor="ctr" anchorCtr="1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8000"/>
              </a:lnSpc>
              <a:spcBef>
                <a:spcPct val="30000"/>
              </a:spcBef>
              <a:buFontTx/>
              <a:buNone/>
            </a:pPr>
            <a:r>
              <a:rPr lang="en-US" altLang="zh-TW" sz="40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11" name="Text Box 122"/>
          <p:cNvSpPr txBox="1">
            <a:spLocks noChangeArrowheads="1"/>
          </p:cNvSpPr>
          <p:nvPr/>
        </p:nvSpPr>
        <p:spPr bwMode="auto">
          <a:xfrm>
            <a:off x="5292000" y="2529000"/>
            <a:ext cx="5413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 anchorCtr="1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TW" sz="32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7986908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multiplication( </a:t>
            </a:r>
            <a:r>
              <a:rPr lang="fr-FR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multiplicand</a:t>
            </a:r>
            <a:r>
              <a:rPr lang="fr-F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[][ 10 ], </a:t>
            </a:r>
            <a:r>
              <a:rPr lang="fr-FR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multiplier</a:t>
            </a:r>
            <a:r>
              <a:rPr lang="fr-F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[][ 10 ],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   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product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[][ 10 ],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</a:t>
            </a:r>
            <a:r>
              <a:rPr lang="nn-NO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j = 0; j &lt;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k = 0; k &lt;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k++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product</a:t>
            </a:r>
            <a:r>
              <a:rPr lang="en-US" altLang="zh-TW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[i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</a:t>
            </a:r>
            <a:r>
              <a:rPr lang="en-US" altLang="zh-TW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[j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 +=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multiplicand</a:t>
            </a:r>
            <a:r>
              <a:rPr lang="en-US" altLang="zh-TW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[i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</a:t>
            </a:r>
            <a:r>
              <a:rPr lang="en-US" altLang="zh-TW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 *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multiplier</a:t>
            </a:r>
            <a:r>
              <a:rPr lang="en-US" altLang="zh-TW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</a:t>
            </a:r>
            <a:r>
              <a:rPr lang="en-US" altLang="zh-TW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[j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090107"/>
              </p:ext>
            </p:extLst>
          </p:nvPr>
        </p:nvGraphicFramePr>
        <p:xfrm>
          <a:off x="1152000" y="1809000"/>
          <a:ext cx="1440000" cy="180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95180"/>
              </p:ext>
            </p:extLst>
          </p:nvPr>
        </p:nvGraphicFramePr>
        <p:xfrm>
          <a:off x="3132000" y="19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13" marR="90013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13" marR="90013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13" marR="90013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509598"/>
              </p:ext>
            </p:extLst>
          </p:nvPr>
        </p:nvGraphicFramePr>
        <p:xfrm>
          <a:off x="5832000" y="1809000"/>
          <a:ext cx="2160000" cy="180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13" marR="90013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13" marR="9001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13" marR="90013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13" marR="90013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13" marR="90013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13" marR="90013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13" marR="90013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 Box 121"/>
          <p:cNvSpPr txBox="1">
            <a:spLocks noChangeArrowheads="1"/>
          </p:cNvSpPr>
          <p:nvPr/>
        </p:nvSpPr>
        <p:spPr bwMode="auto">
          <a:xfrm>
            <a:off x="2592000" y="2529000"/>
            <a:ext cx="5397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6000" bIns="0" anchor="ctr" anchorCtr="1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8000"/>
              </a:lnSpc>
              <a:spcBef>
                <a:spcPct val="30000"/>
              </a:spcBef>
              <a:buFontTx/>
              <a:buNone/>
            </a:pPr>
            <a:r>
              <a:rPr lang="en-US" altLang="zh-TW" sz="40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11" name="Text Box 122"/>
          <p:cNvSpPr txBox="1">
            <a:spLocks noChangeArrowheads="1"/>
          </p:cNvSpPr>
          <p:nvPr/>
        </p:nvSpPr>
        <p:spPr bwMode="auto">
          <a:xfrm>
            <a:off x="5292000" y="2529000"/>
            <a:ext cx="5413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 anchorCtr="1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TW" sz="32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50315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9" name="Rectangle 3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 = 0; i &lt; 30; 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counter[ rating[ i ] ]++;</a:t>
            </a:r>
          </a:p>
        </p:txBody>
      </p:sp>
      <p:graphicFrame>
        <p:nvGraphicFramePr>
          <p:cNvPr id="314838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07930"/>
              </p:ext>
            </p:extLst>
          </p:nvPr>
        </p:nvGraphicFramePr>
        <p:xfrm>
          <a:off x="2232000" y="162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4799" name="Group 4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11833"/>
              </p:ext>
            </p:extLst>
          </p:nvPr>
        </p:nvGraphicFramePr>
        <p:xfrm>
          <a:off x="3672000" y="3789000"/>
          <a:ext cx="39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09" name="Text Box 417"/>
          <p:cNvSpPr txBox="1">
            <a:spLocks noChangeArrowheads="1"/>
          </p:cNvSpPr>
          <p:nvPr/>
        </p:nvSpPr>
        <p:spPr bwMode="auto">
          <a:xfrm>
            <a:off x="1152000" y="19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rating</a:t>
            </a:r>
          </a:p>
        </p:txBody>
      </p:sp>
      <p:sp>
        <p:nvSpPr>
          <p:cNvPr id="33" name="Text Box 417"/>
          <p:cNvSpPr txBox="1">
            <a:spLocks noChangeArrowheads="1"/>
          </p:cNvSpPr>
          <p:nvPr/>
        </p:nvSpPr>
        <p:spPr bwMode="auto">
          <a:xfrm>
            <a:off x="2592000" y="41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</a:rPr>
              <a:t>counter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99005"/>
              </p:ext>
            </p:extLst>
          </p:nvPr>
        </p:nvGraphicFramePr>
        <p:xfrm>
          <a:off x="2232000" y="270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7019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32000" y="369000"/>
            <a:ext cx="8460000" cy="612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genMatrix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matrix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[][ 10 ],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numRows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row = 0; row &lt; 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numRows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row++ )</a:t>
            </a:r>
          </a:p>
          <a:p>
            <a:r>
              <a:rPr lang="it-IT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it-IT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it-IT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it-IT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it-IT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col = 0; col &lt; </a:t>
            </a:r>
            <a:r>
              <a:rPr lang="it-IT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numColumns</a:t>
            </a:r>
            <a:r>
              <a:rPr lang="it-IT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col++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matrix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row ][ col ] = rand() % 5;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fr-FR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fr-FR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multiplication( </a:t>
            </a:r>
            <a:r>
              <a:rPr lang="fr-FR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fr-FR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fr-FR" altLang="zh-TW" sz="15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multiplicand</a:t>
            </a:r>
            <a:r>
              <a:rPr lang="fr-FR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[][ 10 ], </a:t>
            </a:r>
            <a:r>
              <a:rPr lang="fr-FR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fr-FR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fr-FR" altLang="zh-TW" sz="15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multiplier</a:t>
            </a:r>
            <a:r>
              <a:rPr lang="fr-FR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[][ 10 ],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            </a:t>
            </a:r>
            <a:r>
              <a:rPr lang="en-US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product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[][ 10 ], </a:t>
            </a:r>
            <a:r>
              <a:rPr lang="en-US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nn-NO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nn-NO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</a:t>
            </a:r>
            <a:r>
              <a:rPr lang="nn-NO" altLang="zh-TW" sz="15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lang="nn-NO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j = 0; j &lt; </a:t>
            </a:r>
            <a:r>
              <a:rPr lang="en-US" altLang="zh-TW" sz="15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</a:t>
            </a:r>
            <a:r>
              <a:rPr lang="en-US" altLang="zh-TW" sz="15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j++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sz="15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k = 0; k &lt; </a:t>
            </a:r>
            <a:r>
              <a:rPr lang="en-US" altLang="zh-TW" sz="15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k++ )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sz="15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product</a:t>
            </a:r>
            <a:r>
              <a:rPr lang="en-US" altLang="zh-TW" sz="150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[i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</a:t>
            </a:r>
            <a:r>
              <a:rPr lang="en-US" altLang="zh-TW" sz="150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[j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 += </a:t>
            </a:r>
            <a:r>
              <a:rPr lang="en-US" altLang="zh-TW" sz="15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multiplicand</a:t>
            </a:r>
            <a:r>
              <a:rPr lang="en-US" altLang="zh-TW" sz="150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[i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</a:t>
            </a:r>
            <a:r>
              <a:rPr lang="en-US" altLang="zh-TW" sz="150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[k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 * </a:t>
            </a:r>
            <a:r>
              <a:rPr lang="en-US" altLang="zh-TW" sz="15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multiplier</a:t>
            </a:r>
            <a:r>
              <a:rPr lang="en-US" altLang="zh-TW" sz="150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[k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</a:t>
            </a:r>
            <a:r>
              <a:rPr lang="en-US" altLang="zh-TW" sz="150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[j</a:t>
            </a:r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];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display(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matrix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[][ 10 ],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numRows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row = 0; row &lt; 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numRows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row++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it-IT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it-IT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it-IT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it-IT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it-IT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col = 0; col &lt; </a:t>
            </a:r>
            <a:r>
              <a:rPr lang="it-IT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numColumns</a:t>
            </a:r>
            <a:r>
              <a:rPr lang="it-IT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col++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( 3 )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matrix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row ][ col 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065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Compute Sums of Rows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32337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549000"/>
            <a:ext cx="7020000" cy="59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matrix[ 10 ][ 10 ] = {};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numRows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4;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3;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genMatrix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matrix,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numRows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display( matrix,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numRows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"Sums of rows:\n\n"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 = 0; r &lt; numRows; r++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rowSum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matrix, r 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rowSum(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matrix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[][ 10 ],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numColumns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 = 0; c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sum +=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matrix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][ c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3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172591"/>
              </p:ext>
            </p:extLst>
          </p:nvPr>
        </p:nvGraphicFramePr>
        <p:xfrm>
          <a:off x="7272000" y="549000"/>
          <a:ext cx="1440000" cy="180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472844"/>
              </p:ext>
            </p:extLst>
          </p:nvPr>
        </p:nvGraphicFramePr>
        <p:xfrm>
          <a:off x="6192000" y="909000"/>
          <a:ext cx="72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36000" marR="36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36000" marR="36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36000" marR="36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36000" marR="36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9675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Compute Sums of Columns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87771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549000"/>
            <a:ext cx="7560000" cy="59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matrix[ 10 ][ 10 ] = {};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numRows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4;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3;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genMatrix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matrix,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numRows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display( matrix,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numRows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"Sums of columns:\n\n"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 = 0; c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columnSum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matrix, c,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numRows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columnSum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matrix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[][ 10 ],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numRows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 = 0;</a:t>
            </a:r>
          </a:p>
          <a:p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 = 0; r &lt; 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numRows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r++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sum +=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matrix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r ][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3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3979"/>
              </p:ext>
            </p:extLst>
          </p:nvPr>
        </p:nvGraphicFramePr>
        <p:xfrm>
          <a:off x="6912000" y="549000"/>
          <a:ext cx="1440000" cy="180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470638"/>
              </p:ext>
            </p:extLst>
          </p:nvPr>
        </p:nvGraphicFramePr>
        <p:xfrm>
          <a:off x="7272000" y="270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6841358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734098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563034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6000" marR="36000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6000" marR="36000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6000" marR="36000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92629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36000" marR="36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36000" marR="36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36000" marR="3600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168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3341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Compute Sums of Rows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98479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549000"/>
            <a:ext cx="7200000" cy="594000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matrix[ 10 ][ 10 ] = {};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numRows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3;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genMatrix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matrix,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numRows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display( matrix,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numRows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"Sums of rows:\n\n"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 = 0; r &lt; numRows; r++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rowSum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matrix[ r ],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rowSum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row[]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 = 0; c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sum +=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row[ c 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5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97121"/>
              </p:ext>
            </p:extLst>
          </p:nvPr>
        </p:nvGraphicFramePr>
        <p:xfrm>
          <a:off x="7092000" y="4509000"/>
          <a:ext cx="1440000" cy="180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916651"/>
              </p:ext>
            </p:extLst>
          </p:nvPr>
        </p:nvGraphicFramePr>
        <p:xfrm>
          <a:off x="6012000" y="4869000"/>
          <a:ext cx="72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36000" marR="36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36000" marR="36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36000" marR="36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36000" marR="36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5527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549000"/>
            <a:ext cx="7200000" cy="594000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matrix[ 10 ][ 10 ] = {};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numRows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3;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genMatrix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matrix,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numRows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display( matrix,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numRows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"Sums of rows:\n\n"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 = 0; r &lt; numRows; r++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rowSum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matrix[ r ],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rowSum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 = 0; c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numColumns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sum +=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row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c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5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97121"/>
              </p:ext>
            </p:extLst>
          </p:nvPr>
        </p:nvGraphicFramePr>
        <p:xfrm>
          <a:off x="7092000" y="4509000"/>
          <a:ext cx="1440000" cy="180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916651"/>
              </p:ext>
            </p:extLst>
          </p:nvPr>
        </p:nvGraphicFramePr>
        <p:xfrm>
          <a:off x="6012000" y="4869000"/>
          <a:ext cx="72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36000" marR="36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36000" marR="36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36000" marR="36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89958" marR="89958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36000" marR="36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208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/>
              <a:t>Introduction to C++ Standard Library Class Template </a:t>
            </a:r>
            <a:r>
              <a:rPr lang="en-US" altLang="zh-TW" sz="4000" dirty="0">
                <a:latin typeface="+mn-lt"/>
              </a:rPr>
              <a:t>vector</a:t>
            </a:r>
            <a:endParaRPr lang="zh-TW" alt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4008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"Size of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nv1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:"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output(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"Size of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nv2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:"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output(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1200"/>
              </a:spcBef>
            </a:pP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i + 1;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1200"/>
              </a:spcBef>
            </a:pP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6;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i + 4;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:"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output(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:"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output(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v(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"Size of v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nv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:"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output( v );</a:t>
            </a:r>
          </a:p>
        </p:txBody>
      </p:sp>
    </p:spTree>
    <p:extLst>
      <p:ext uri="{BB962C8B-B14F-4D97-AF65-F5344CB8AC3E}">
        <p14:creationId xmlns:p14="http://schemas.microsoft.com/office/powerpoint/2010/main" val="424428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9" name="Rectangle 3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 = 0; i &lt; 30; 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counter[ rating[ i ] ]++;</a:t>
            </a:r>
          </a:p>
        </p:txBody>
      </p:sp>
      <p:graphicFrame>
        <p:nvGraphicFramePr>
          <p:cNvPr id="314838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07930"/>
              </p:ext>
            </p:extLst>
          </p:nvPr>
        </p:nvGraphicFramePr>
        <p:xfrm>
          <a:off x="2232000" y="162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4799" name="Group 4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124576"/>
              </p:ext>
            </p:extLst>
          </p:nvPr>
        </p:nvGraphicFramePr>
        <p:xfrm>
          <a:off x="3672000" y="3789000"/>
          <a:ext cx="39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09" name="Text Box 417"/>
          <p:cNvSpPr txBox="1">
            <a:spLocks noChangeArrowheads="1"/>
          </p:cNvSpPr>
          <p:nvPr/>
        </p:nvSpPr>
        <p:spPr bwMode="auto">
          <a:xfrm>
            <a:off x="1152000" y="19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rating</a:t>
            </a:r>
          </a:p>
        </p:txBody>
      </p:sp>
      <p:sp>
        <p:nvSpPr>
          <p:cNvPr id="33" name="Text Box 417"/>
          <p:cNvSpPr txBox="1">
            <a:spLocks noChangeArrowheads="1"/>
          </p:cNvSpPr>
          <p:nvPr/>
        </p:nvSpPr>
        <p:spPr bwMode="auto">
          <a:xfrm>
            <a:off x="2592000" y="41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</a:rPr>
              <a:t>counter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99005"/>
              </p:ext>
            </p:extLst>
          </p:nvPr>
        </p:nvGraphicFramePr>
        <p:xfrm>
          <a:off x="2232000" y="270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8725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:\n\n"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:"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output(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:"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output(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[ 3 ]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3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3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100;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[ 3 ]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3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:"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output(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03228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solidFill>
            <a:srgbClr val="CCECFF"/>
          </a:solidFill>
          <a:ln w="19050">
            <a:solidFill>
              <a:srgbClr val="0000FF"/>
            </a:solidFill>
          </a:ln>
        </p:spPr>
        <p:txBody>
          <a:bodyPr/>
          <a:lstStyle/>
          <a:p>
            <a:r>
              <a:rPr lang="en-US" altLang="zh-TW" dirty="0"/>
              <a:t>Size of </a:t>
            </a:r>
            <a:r>
              <a:rPr lang="en-US" altLang="zh-TW" dirty="0" err="1"/>
              <a:t>v1</a:t>
            </a:r>
            <a:r>
              <a:rPr lang="en-US" altLang="zh-TW" dirty="0"/>
              <a:t> is 3</a:t>
            </a:r>
          </a:p>
          <a:p>
            <a:r>
              <a:rPr lang="en-US" altLang="zh-TW" dirty="0" err="1"/>
              <a:t>v1</a:t>
            </a:r>
            <a:r>
              <a:rPr lang="en-US" altLang="zh-TW" dirty="0"/>
              <a:t>:   0   0   0</a:t>
            </a:r>
          </a:p>
          <a:p>
            <a:endParaRPr lang="en-US" altLang="zh-TW" dirty="0"/>
          </a:p>
          <a:p>
            <a:r>
              <a:rPr lang="en-US" altLang="zh-TW" dirty="0"/>
              <a:t>Size of </a:t>
            </a:r>
            <a:r>
              <a:rPr lang="en-US" altLang="zh-TW" dirty="0" err="1"/>
              <a:t>v2</a:t>
            </a:r>
            <a:r>
              <a:rPr lang="en-US" altLang="zh-TW" dirty="0"/>
              <a:t> is 6</a:t>
            </a:r>
          </a:p>
          <a:p>
            <a:r>
              <a:rPr lang="en-US" altLang="zh-TW" dirty="0" err="1"/>
              <a:t>v2</a:t>
            </a:r>
            <a:r>
              <a:rPr lang="en-US" altLang="zh-TW" dirty="0"/>
              <a:t>:   0   0   0   0   0   0</a:t>
            </a:r>
          </a:p>
          <a:p>
            <a:endParaRPr lang="en-US" altLang="zh-TW" dirty="0"/>
          </a:p>
          <a:p>
            <a:r>
              <a:rPr lang="en-US" altLang="zh-TW" dirty="0" err="1"/>
              <a:t>v1</a:t>
            </a:r>
            <a:r>
              <a:rPr lang="en-US" altLang="zh-TW" dirty="0"/>
              <a:t>:   1   2   3</a:t>
            </a:r>
          </a:p>
          <a:p>
            <a:endParaRPr lang="en-US" altLang="zh-TW" dirty="0"/>
          </a:p>
          <a:p>
            <a:r>
              <a:rPr lang="en-US" altLang="zh-TW" dirty="0" err="1"/>
              <a:t>v2</a:t>
            </a:r>
            <a:r>
              <a:rPr lang="en-US" altLang="zh-TW" dirty="0"/>
              <a:t>:   4   5   6   7   8   9</a:t>
            </a:r>
          </a:p>
          <a:p>
            <a:endParaRPr lang="en-US" altLang="zh-TW" dirty="0"/>
          </a:p>
          <a:p>
            <a:r>
              <a:rPr lang="en-US" altLang="zh-TW" dirty="0"/>
              <a:t>Size of v is 3</a:t>
            </a:r>
          </a:p>
          <a:p>
            <a:r>
              <a:rPr lang="en-US" altLang="zh-TW" dirty="0"/>
              <a:t>v:   1   2   3</a:t>
            </a:r>
          </a:p>
          <a:p>
            <a:endParaRPr lang="en-US" altLang="zh-TW" dirty="0"/>
          </a:p>
          <a:p>
            <a:r>
              <a:rPr lang="en-US" altLang="zh-TW" dirty="0" err="1"/>
              <a:t>v1</a:t>
            </a:r>
            <a:r>
              <a:rPr lang="en-US" altLang="zh-TW" dirty="0"/>
              <a:t> != </a:t>
            </a:r>
            <a:r>
              <a:rPr lang="en-US" altLang="zh-TW" dirty="0" err="1"/>
              <a:t>v2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v1</a:t>
            </a:r>
            <a:r>
              <a:rPr lang="en-US" altLang="zh-TW" dirty="0"/>
              <a:t> = </a:t>
            </a:r>
            <a:r>
              <a:rPr lang="en-US" altLang="zh-TW" dirty="0" err="1"/>
              <a:t>v2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en-US" altLang="zh-TW" dirty="0" err="1"/>
              <a:t>v1</a:t>
            </a:r>
            <a:r>
              <a:rPr lang="en-US" altLang="zh-TW" dirty="0"/>
              <a:t>:   4   5   6   7   8   9</a:t>
            </a:r>
          </a:p>
          <a:p>
            <a:endParaRPr lang="en-US" altLang="zh-TW" dirty="0"/>
          </a:p>
          <a:p>
            <a:r>
              <a:rPr lang="en-US" altLang="zh-TW" dirty="0" err="1"/>
              <a:t>v2</a:t>
            </a:r>
            <a:r>
              <a:rPr lang="en-US" altLang="zh-TW" dirty="0"/>
              <a:t>:   4   5   6   7   8   9</a:t>
            </a:r>
          </a:p>
          <a:p>
            <a:endParaRPr lang="en-US" altLang="zh-TW" dirty="0"/>
          </a:p>
          <a:p>
            <a:r>
              <a:rPr lang="en-US" altLang="zh-TW" dirty="0" err="1"/>
              <a:t>v1</a:t>
            </a:r>
            <a:r>
              <a:rPr lang="en-US" altLang="zh-TW" dirty="0"/>
              <a:t> == </a:t>
            </a:r>
            <a:r>
              <a:rPr lang="en-US" altLang="zh-TW" dirty="0" err="1"/>
              <a:t>v2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74061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solidFill>
            <a:srgbClr val="CCECFF"/>
          </a:solidFill>
          <a:ln w="19050">
            <a:solidFill>
              <a:srgbClr val="0000FF"/>
            </a:solidFill>
          </a:ln>
        </p:spPr>
        <p:txBody>
          <a:bodyPr/>
          <a:lstStyle/>
          <a:p>
            <a:r>
              <a:rPr lang="en-US" altLang="zh-TW" dirty="0" err="1"/>
              <a:t>v1</a:t>
            </a:r>
            <a:r>
              <a:rPr lang="en-US" altLang="zh-TW" dirty="0"/>
              <a:t>[ 3 ] is 7</a:t>
            </a:r>
          </a:p>
          <a:p>
            <a:endParaRPr lang="en-US" altLang="zh-TW" dirty="0"/>
          </a:p>
          <a:p>
            <a:r>
              <a:rPr lang="en-US" altLang="zh-TW" dirty="0" err="1"/>
              <a:t>v1</a:t>
            </a:r>
            <a:r>
              <a:rPr lang="en-US" altLang="zh-TW" dirty="0"/>
              <a:t>[ 3 ] is 100</a:t>
            </a:r>
          </a:p>
          <a:p>
            <a:endParaRPr lang="en-US" altLang="zh-TW" dirty="0"/>
          </a:p>
          <a:p>
            <a:r>
              <a:rPr lang="en-US" altLang="zh-TW" dirty="0" err="1"/>
              <a:t>v1</a:t>
            </a:r>
            <a:r>
              <a:rPr lang="en-US" altLang="zh-TW" dirty="0"/>
              <a:t>:   4   5   6 100   8   9</a:t>
            </a:r>
          </a:p>
        </p:txBody>
      </p:sp>
    </p:spTree>
    <p:extLst>
      <p:ext uri="{BB962C8B-B14F-4D97-AF65-F5344CB8AC3E}">
        <p14:creationId xmlns:p14="http://schemas.microsoft.com/office/powerpoint/2010/main" val="19153590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Introduction to C++ Standard Library Class string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40383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52000" y="549000"/>
            <a:ext cx="8640000" cy="576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s1(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"happy"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birthday"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a string: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"s1 is \""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"\";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s2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is \""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s2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"\";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s3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is \""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"\";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s4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is \""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"\"\n\n"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"s1 length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s1.size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";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s2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length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s2.size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";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s3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length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s3.size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";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s4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length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s4.size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nThe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results of comparing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s2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and s1:"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ns2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== s1 yields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s1 ?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"true"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"false"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ns2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!= s1 yields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s1 ?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"true"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"false"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ns2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&gt;  s1 yields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s1 ?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"true"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"false"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ns2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&lt;  s1 yields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s1 ?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"true"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"false"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ns2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&gt;= s1 yields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s1 ?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"true"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"false"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ns2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&lt;= s1 yields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s1 ?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"true"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"false"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159445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52000" y="549000"/>
            <a:ext cx="8640000" cy="5940000"/>
          </a:xfrm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nTesting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s3.empty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():"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s3.empty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s3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is empty; assigning s1 to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s3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;"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s3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is \""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"\""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nAfter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s1 +=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s2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, s1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s1;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ns1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+= \" to you\" yields"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to you"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"s1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substring of s1 starting at location 0 for\n"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"14 characters,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s1.substr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(0, 14), is:\n"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s1.substr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( 0, 14 )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substring of s1 starting at\n"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"location 15,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s1.substr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(15), is:\n"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s1.substr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( 15 )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</p:spTree>
    <p:extLst>
      <p:ext uri="{BB962C8B-B14F-4D97-AF65-F5344CB8AC3E}">
        <p14:creationId xmlns:p14="http://schemas.microsoft.com/office/powerpoint/2010/main" val="13024082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52000" y="549000"/>
            <a:ext cx="8640000" cy="3240000"/>
          </a:xfrm>
        </p:spPr>
        <p:txBody>
          <a:bodyPr lIns="72000" rIns="0"/>
          <a:lstStyle/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s5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ns5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s5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s1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'H'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s1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6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'B'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ns1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after s1[0] = 'H' and s1[6] = 'B' is: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s1;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ns1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[0]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s1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"; s1[2]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"; s1[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s1.size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()-1]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s1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s1.size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- 1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nAttempt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to assign 'd' to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s1.at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( 30 ) yields:"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s1.at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( 30 )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'd'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38303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solidFill>
            <a:srgbClr val="CCECFF"/>
          </a:solidFill>
          <a:ln>
            <a:solidFill>
              <a:srgbClr val="0000FF"/>
            </a:solidFill>
          </a:ln>
        </p:spPr>
        <p:txBody>
          <a:bodyPr/>
          <a:lstStyle/>
          <a:p>
            <a:r>
              <a:rPr lang="en-US" altLang="zh-TW" dirty="0"/>
              <a:t>Enter a string: Using class string</a:t>
            </a:r>
          </a:p>
          <a:p>
            <a:r>
              <a:rPr lang="en-US" altLang="zh-TW" dirty="0"/>
              <a:t>s1 is "happy"; </a:t>
            </a:r>
            <a:r>
              <a:rPr lang="en-US" altLang="zh-TW" dirty="0" err="1"/>
              <a:t>s2</a:t>
            </a:r>
            <a:r>
              <a:rPr lang="en-US" altLang="zh-TW" dirty="0"/>
              <a:t> is " birthday"; </a:t>
            </a:r>
            <a:r>
              <a:rPr lang="en-US" altLang="zh-TW" dirty="0" err="1"/>
              <a:t>s3</a:t>
            </a:r>
            <a:r>
              <a:rPr lang="en-US" altLang="zh-TW" dirty="0"/>
              <a:t> is ""; </a:t>
            </a:r>
            <a:r>
              <a:rPr lang="en-US" altLang="zh-TW" dirty="0" err="1"/>
              <a:t>s4</a:t>
            </a:r>
            <a:r>
              <a:rPr lang="en-US" altLang="zh-TW" dirty="0"/>
              <a:t> is "Using"</a:t>
            </a:r>
          </a:p>
          <a:p>
            <a:endParaRPr lang="en-US" altLang="zh-TW" dirty="0"/>
          </a:p>
          <a:p>
            <a:r>
              <a:rPr lang="en-US" altLang="zh-TW" dirty="0"/>
              <a:t>s1 length 5; </a:t>
            </a:r>
            <a:r>
              <a:rPr lang="en-US" altLang="zh-TW" dirty="0" err="1"/>
              <a:t>s2</a:t>
            </a:r>
            <a:r>
              <a:rPr lang="en-US" altLang="zh-TW" dirty="0"/>
              <a:t> length 9; </a:t>
            </a:r>
            <a:r>
              <a:rPr lang="en-US" altLang="zh-TW" dirty="0" err="1"/>
              <a:t>s3</a:t>
            </a:r>
            <a:r>
              <a:rPr lang="en-US" altLang="zh-TW" dirty="0"/>
              <a:t> length 0; </a:t>
            </a:r>
            <a:r>
              <a:rPr lang="en-US" altLang="zh-TW" dirty="0" err="1"/>
              <a:t>s4</a:t>
            </a:r>
            <a:r>
              <a:rPr lang="en-US" altLang="zh-TW" dirty="0"/>
              <a:t> length 5</a:t>
            </a:r>
          </a:p>
          <a:p>
            <a:endParaRPr lang="en-US" altLang="zh-TW" dirty="0"/>
          </a:p>
          <a:p>
            <a:r>
              <a:rPr lang="en-US" altLang="zh-TW" dirty="0"/>
              <a:t>The results of comparing </a:t>
            </a:r>
            <a:r>
              <a:rPr lang="en-US" altLang="zh-TW" dirty="0" err="1"/>
              <a:t>s2</a:t>
            </a:r>
            <a:r>
              <a:rPr lang="en-US" altLang="zh-TW" dirty="0"/>
              <a:t> and s1:</a:t>
            </a:r>
          </a:p>
          <a:p>
            <a:r>
              <a:rPr lang="en-US" altLang="zh-TW" dirty="0" err="1"/>
              <a:t>s2</a:t>
            </a:r>
            <a:r>
              <a:rPr lang="en-US" altLang="zh-TW" dirty="0"/>
              <a:t> == s1 yields false</a:t>
            </a:r>
          </a:p>
          <a:p>
            <a:r>
              <a:rPr lang="en-US" altLang="zh-TW" dirty="0" err="1"/>
              <a:t>s2</a:t>
            </a:r>
            <a:r>
              <a:rPr lang="en-US" altLang="zh-TW" dirty="0"/>
              <a:t> != s1 yields true</a:t>
            </a:r>
          </a:p>
          <a:p>
            <a:r>
              <a:rPr lang="en-US" altLang="zh-TW" dirty="0" err="1"/>
              <a:t>s2</a:t>
            </a:r>
            <a:r>
              <a:rPr lang="en-US" altLang="zh-TW" dirty="0"/>
              <a:t> &gt;  s1 yields false</a:t>
            </a:r>
          </a:p>
          <a:p>
            <a:r>
              <a:rPr lang="en-US" altLang="zh-TW" dirty="0" err="1"/>
              <a:t>s2</a:t>
            </a:r>
            <a:r>
              <a:rPr lang="en-US" altLang="zh-TW" dirty="0"/>
              <a:t> &lt;  s1 yields true</a:t>
            </a:r>
          </a:p>
          <a:p>
            <a:r>
              <a:rPr lang="en-US" altLang="zh-TW" dirty="0" err="1"/>
              <a:t>s2</a:t>
            </a:r>
            <a:r>
              <a:rPr lang="en-US" altLang="zh-TW" dirty="0"/>
              <a:t> &gt;= s1 yields false</a:t>
            </a:r>
          </a:p>
          <a:p>
            <a:r>
              <a:rPr lang="en-US" altLang="zh-TW" dirty="0" err="1"/>
              <a:t>s2</a:t>
            </a:r>
            <a:r>
              <a:rPr lang="en-US" altLang="zh-TW" dirty="0"/>
              <a:t> &lt;= s1 yields true</a:t>
            </a:r>
          </a:p>
          <a:p>
            <a:endParaRPr lang="en-US" altLang="zh-TW" dirty="0"/>
          </a:p>
          <a:p>
            <a:r>
              <a:rPr lang="en-US" altLang="zh-TW" dirty="0"/>
              <a:t>Testing </a:t>
            </a:r>
            <a:r>
              <a:rPr lang="en-US" altLang="zh-TW" dirty="0" err="1"/>
              <a:t>s3.empty</a:t>
            </a:r>
            <a:r>
              <a:rPr lang="en-US" altLang="zh-TW" dirty="0"/>
              <a:t>():</a:t>
            </a:r>
          </a:p>
          <a:p>
            <a:r>
              <a:rPr lang="en-US" altLang="zh-TW" dirty="0" err="1"/>
              <a:t>s3</a:t>
            </a:r>
            <a:r>
              <a:rPr lang="en-US" altLang="zh-TW" dirty="0"/>
              <a:t> is empty; assigning s1 to </a:t>
            </a:r>
            <a:r>
              <a:rPr lang="en-US" altLang="zh-TW" dirty="0" err="1"/>
              <a:t>s3</a:t>
            </a:r>
            <a:r>
              <a:rPr lang="en-US" altLang="zh-TW" dirty="0"/>
              <a:t>;</a:t>
            </a:r>
          </a:p>
          <a:p>
            <a:r>
              <a:rPr lang="en-US" altLang="zh-TW" dirty="0" err="1"/>
              <a:t>s3</a:t>
            </a:r>
            <a:r>
              <a:rPr lang="en-US" altLang="zh-TW" dirty="0"/>
              <a:t> is "happy"</a:t>
            </a:r>
          </a:p>
          <a:p>
            <a:endParaRPr lang="en-US" altLang="zh-TW" dirty="0"/>
          </a:p>
          <a:p>
            <a:r>
              <a:rPr lang="en-US" altLang="zh-TW" dirty="0"/>
              <a:t>After s1 += </a:t>
            </a:r>
            <a:r>
              <a:rPr lang="en-US" altLang="zh-TW" dirty="0" err="1"/>
              <a:t>s2</a:t>
            </a:r>
            <a:r>
              <a:rPr lang="en-US" altLang="zh-TW" dirty="0"/>
              <a:t>, s1 is happy birthday</a:t>
            </a:r>
          </a:p>
          <a:p>
            <a:endParaRPr lang="en-US" altLang="zh-TW" dirty="0"/>
          </a:p>
          <a:p>
            <a:r>
              <a:rPr lang="en-US" altLang="zh-TW" dirty="0"/>
              <a:t>s1 += " to you" yields</a:t>
            </a:r>
          </a:p>
          <a:p>
            <a:r>
              <a:rPr lang="en-US" altLang="zh-TW" dirty="0"/>
              <a:t>s1 is happy birthday to you</a:t>
            </a:r>
          </a:p>
        </p:txBody>
      </p:sp>
    </p:spTree>
    <p:extLst>
      <p:ext uri="{BB962C8B-B14F-4D97-AF65-F5344CB8AC3E}">
        <p14:creationId xmlns:p14="http://schemas.microsoft.com/office/powerpoint/2010/main" val="21907058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3960000"/>
          </a:xfrm>
          <a:solidFill>
            <a:srgbClr val="CCECFF"/>
          </a:solidFill>
          <a:ln>
            <a:solidFill>
              <a:srgbClr val="0000FF"/>
            </a:solidFill>
          </a:ln>
        </p:spPr>
        <p:txBody>
          <a:bodyPr/>
          <a:lstStyle/>
          <a:p>
            <a:r>
              <a:rPr lang="en-US" altLang="zh-TW" dirty="0"/>
              <a:t>The substring of s1 starting at location 0 for</a:t>
            </a:r>
          </a:p>
          <a:p>
            <a:r>
              <a:rPr lang="en-US" altLang="zh-TW" dirty="0"/>
              <a:t>14 characters, </a:t>
            </a:r>
            <a:r>
              <a:rPr lang="en-US" altLang="zh-TW" dirty="0" err="1"/>
              <a:t>s1.substr</a:t>
            </a:r>
            <a:r>
              <a:rPr lang="en-US" altLang="zh-TW" dirty="0"/>
              <a:t>(0, 14), is:</a:t>
            </a:r>
          </a:p>
          <a:p>
            <a:r>
              <a:rPr lang="en-US" altLang="zh-TW" dirty="0"/>
              <a:t>happy birthday</a:t>
            </a:r>
          </a:p>
          <a:p>
            <a:endParaRPr lang="en-US" altLang="zh-TW" dirty="0"/>
          </a:p>
          <a:p>
            <a:r>
              <a:rPr lang="en-US" altLang="zh-TW" dirty="0"/>
              <a:t>The substring of s1 starting at</a:t>
            </a:r>
          </a:p>
          <a:p>
            <a:r>
              <a:rPr lang="en-US" altLang="zh-TW" dirty="0"/>
              <a:t>location 15, </a:t>
            </a:r>
            <a:r>
              <a:rPr lang="en-US" altLang="zh-TW" dirty="0" err="1"/>
              <a:t>s1.substr</a:t>
            </a:r>
            <a:r>
              <a:rPr lang="en-US" altLang="zh-TW" dirty="0"/>
              <a:t>(15), is:</a:t>
            </a:r>
          </a:p>
          <a:p>
            <a:r>
              <a:rPr lang="en-US" altLang="zh-TW" dirty="0"/>
              <a:t>to you</a:t>
            </a:r>
          </a:p>
          <a:p>
            <a:endParaRPr lang="en-US" altLang="zh-TW" dirty="0"/>
          </a:p>
          <a:p>
            <a:r>
              <a:rPr lang="en-US" altLang="zh-TW" dirty="0" err="1"/>
              <a:t>s5</a:t>
            </a:r>
            <a:r>
              <a:rPr lang="en-US" altLang="zh-TW" dirty="0"/>
              <a:t> is happy birthday to you</a:t>
            </a:r>
          </a:p>
          <a:p>
            <a:endParaRPr lang="en-US" altLang="zh-TW" dirty="0"/>
          </a:p>
          <a:p>
            <a:r>
              <a:rPr lang="en-US" altLang="zh-TW" dirty="0"/>
              <a:t>s1 after s1[0] = 'H' and s1[6] = 'B' is: Happy Birthday to you</a:t>
            </a:r>
          </a:p>
          <a:p>
            <a:endParaRPr lang="en-US" altLang="zh-TW" dirty="0"/>
          </a:p>
          <a:p>
            <a:r>
              <a:rPr lang="en-US" altLang="zh-TW" dirty="0"/>
              <a:t>s1[0] is H; s1[2] is p; s1[</a:t>
            </a:r>
            <a:r>
              <a:rPr lang="en-US" altLang="zh-TW" dirty="0" err="1"/>
              <a:t>s1.length</a:t>
            </a:r>
            <a:r>
              <a:rPr lang="en-US" altLang="zh-TW" dirty="0"/>
              <a:t>()-1] is u</a:t>
            </a:r>
          </a:p>
          <a:p>
            <a:endParaRPr lang="en-US" altLang="zh-TW" dirty="0"/>
          </a:p>
          <a:p>
            <a:r>
              <a:rPr lang="en-US" altLang="zh-TW" dirty="0"/>
              <a:t>Attempt to assign 'd' to </a:t>
            </a:r>
            <a:r>
              <a:rPr lang="en-US" altLang="zh-TW" dirty="0" err="1"/>
              <a:t>s1.at</a:t>
            </a:r>
            <a:r>
              <a:rPr lang="en-US" altLang="zh-TW" dirty="0"/>
              <a:t>( 30 ) yields:</a:t>
            </a:r>
          </a:p>
        </p:txBody>
      </p:sp>
    </p:spTree>
    <p:extLst>
      <p:ext uri="{BB962C8B-B14F-4D97-AF65-F5344CB8AC3E}">
        <p14:creationId xmlns:p14="http://schemas.microsoft.com/office/powerpoint/2010/main" val="24484424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string s1(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"happy"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string s2(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 birthday"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string s3;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string s4;</a:t>
            </a:r>
          </a:p>
          <a:p>
            <a:r>
              <a:rPr lang="en-US" altLang="zh-TW" dirty="0">
                <a:latin typeface="Lucida Console"/>
              </a:rPr>
              <a:t>   </a:t>
            </a:r>
            <a:r>
              <a:rPr lang="en-US" altLang="zh-TW" dirty="0" err="1">
                <a:latin typeface="Lucida Console"/>
              </a:rPr>
              <a:t>cout</a:t>
            </a:r>
            <a:r>
              <a:rPr lang="en-US" altLang="zh-TW" dirty="0"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"Enter a string: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&gt;&gt; s4;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"s1 is \""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s1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"\"; s2 is \""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s2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"\"; s3 is \""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s3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"\"; s4 is \""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s4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"\"\n\n"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s1[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80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"happy"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*s2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 birthday"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s3[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80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s4[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80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>
                <a:latin typeface="Lucida Console"/>
              </a:rPr>
              <a:t>   </a:t>
            </a:r>
            <a:r>
              <a:rPr lang="en-US" altLang="zh-TW" dirty="0" err="1">
                <a:latin typeface="Lucida Console"/>
              </a:rPr>
              <a:t>cout</a:t>
            </a:r>
            <a:r>
              <a:rPr lang="en-US" altLang="zh-TW" dirty="0"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"Enter a string: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&gt;&gt; s4;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"s1 is \""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s1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"\"; s2 is \""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s2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"\"; s3 is \""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s3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"\"; s4 is \""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s4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"\"\n\n"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1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9" name="Rectangle 3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 = 0; i &lt; 30; 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counter[ rating[ i ] ]++;</a:t>
            </a:r>
          </a:p>
        </p:txBody>
      </p:sp>
      <p:graphicFrame>
        <p:nvGraphicFramePr>
          <p:cNvPr id="314838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07930"/>
              </p:ext>
            </p:extLst>
          </p:nvPr>
        </p:nvGraphicFramePr>
        <p:xfrm>
          <a:off x="2232000" y="162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4799" name="Group 4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73504"/>
              </p:ext>
            </p:extLst>
          </p:nvPr>
        </p:nvGraphicFramePr>
        <p:xfrm>
          <a:off x="3672000" y="3789000"/>
          <a:ext cx="39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09" name="Text Box 417"/>
          <p:cNvSpPr txBox="1">
            <a:spLocks noChangeArrowheads="1"/>
          </p:cNvSpPr>
          <p:nvPr/>
        </p:nvSpPr>
        <p:spPr bwMode="auto">
          <a:xfrm>
            <a:off x="1152000" y="19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rating</a:t>
            </a:r>
          </a:p>
        </p:txBody>
      </p:sp>
      <p:sp>
        <p:nvSpPr>
          <p:cNvPr id="33" name="Text Box 417"/>
          <p:cNvSpPr txBox="1">
            <a:spLocks noChangeArrowheads="1"/>
          </p:cNvSpPr>
          <p:nvPr/>
        </p:nvSpPr>
        <p:spPr bwMode="auto">
          <a:xfrm>
            <a:off x="2592000" y="41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</a:rPr>
              <a:t>counter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99005"/>
              </p:ext>
            </p:extLst>
          </p:nvPr>
        </p:nvGraphicFramePr>
        <p:xfrm>
          <a:off x="2232000" y="270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9641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442" y="260604"/>
            <a:ext cx="8929116" cy="3023934"/>
          </a:xfrm>
        </p:spPr>
        <p:txBody>
          <a:bodyPr/>
          <a:lstStyle/>
          <a:p>
            <a:r>
              <a:rPr lang="en-US" altLang="zh-TW" sz="1500" dirty="0">
                <a:latin typeface="Lucida Console"/>
              </a:rPr>
              <a:t>   </a:t>
            </a:r>
            <a:r>
              <a:rPr lang="en-US" altLang="zh-TW" sz="1500" dirty="0" err="1">
                <a:latin typeface="Lucida Console"/>
              </a:rPr>
              <a:t>cout</a:t>
            </a:r>
            <a:r>
              <a:rPr lang="en-US" altLang="zh-TW" sz="1500" dirty="0">
                <a:latin typeface="Lucida Console"/>
              </a:rPr>
              <a:t> &lt;&lt;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"s1 length 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&lt;&lt; s1.length() &lt;&lt;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"; s2 length 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&lt;&lt; s2.length()</a:t>
            </a:r>
          </a:p>
          <a:p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     &lt;&lt;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"; s3 length 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&lt;&lt; s3.length() &lt;&lt;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"; s4 length 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&lt;&lt; s4.length();</a:t>
            </a:r>
          </a:p>
          <a:p>
            <a:endParaRPr lang="en-US" altLang="zh-TW" sz="15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"\n\</a:t>
            </a:r>
            <a:r>
              <a:rPr lang="en-US" altLang="zh-TW" sz="1500" dirty="0" err="1">
                <a:solidFill>
                  <a:srgbClr val="0080FF"/>
                </a:solidFill>
                <a:latin typeface="Lucida Console"/>
              </a:rPr>
              <a:t>nThe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 results of comparing s2 and s1:"</a:t>
            </a:r>
            <a:endParaRPr lang="en-US" altLang="zh-TW" sz="15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     &lt;&lt;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"\ns2 == s1 yields 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&lt;&lt; ( s2 == s1 ?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"true"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: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"false"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     &lt;&lt;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"\ns2 != s1 yields 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&lt;&lt; ( s2 != s1 ?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"true"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: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"false"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     &lt;&lt;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"\ns2 &gt;  s1 yields 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&lt;&lt; ( s2 &gt; s1 ?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"true"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: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"false"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 </a:t>
            </a:r>
          </a:p>
          <a:p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     &lt;&lt;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"\ns2 &lt;  s1 yields 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&lt;&lt; ( s2 &lt; s1 ?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"true"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: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"false"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     &lt;&lt;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"\ns2 &gt;= s1 yields 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&lt;&lt; ( s2 &gt;= s1 ?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"true"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: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"false"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     &lt;&lt;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"\ns2 &lt;= s1 yields 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&lt;&lt; ( s2 &lt;= s1 ?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"true"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: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"false"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107442" y="3573018"/>
            <a:ext cx="8929116" cy="3024187"/>
          </a:xfrm>
        </p:spPr>
        <p:txBody>
          <a:bodyPr lIns="0" rIns="0"/>
          <a:lstStyle/>
          <a:p>
            <a:r>
              <a:rPr lang="en-US" altLang="zh-TW" sz="1500" dirty="0">
                <a:latin typeface="Lucida Console"/>
              </a:rPr>
              <a:t>   </a:t>
            </a:r>
            <a:r>
              <a:rPr lang="en-US" altLang="zh-TW" sz="1500" dirty="0" err="1">
                <a:latin typeface="Lucida Console"/>
              </a:rPr>
              <a:t>cout</a:t>
            </a:r>
            <a:r>
              <a:rPr lang="en-US" altLang="zh-TW" sz="1500" dirty="0">
                <a:latin typeface="Lucida Console"/>
              </a:rPr>
              <a:t> &lt;&lt;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"s1 length 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strlen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s1 ) &lt;&lt;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"; s2 length 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strlen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s2 )</a:t>
            </a:r>
          </a:p>
          <a:p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     &lt;&lt;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"; s3 length 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strlen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s3 ) &lt;&lt;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"; s4 length 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strlen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s4 );</a:t>
            </a:r>
          </a:p>
          <a:p>
            <a:endParaRPr lang="en-US" altLang="zh-TW" sz="15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"\n\</a:t>
            </a:r>
            <a:r>
              <a:rPr lang="en-US" altLang="zh-TW" sz="1500" dirty="0" err="1">
                <a:solidFill>
                  <a:srgbClr val="0080FF"/>
                </a:solidFill>
                <a:latin typeface="Lucida Console"/>
              </a:rPr>
              <a:t>nThe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 results of comparing s2 and s1:"</a:t>
            </a:r>
            <a:endParaRPr lang="en-US" altLang="zh-TW" sz="15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     &lt;&lt;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"\ns2 == s1 yields 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&lt;&lt; (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strcmp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s2, s1 ) ==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?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"true"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: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"false"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     &lt;&lt;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"\ns2 != s1 yields 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&lt;&lt; (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strcmp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s2, s1 ) !=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?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"true"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: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"false"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     &lt;&lt;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"\ns2 &gt;  s1 yields 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&lt;&lt; (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strcmp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s2, s1 ) ==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?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"true"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: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"false"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 </a:t>
            </a:r>
          </a:p>
          <a:p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     &lt;&lt;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"\ns2 &lt;  s1 yields 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&lt;&lt; (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strcmp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s2, s1 ) == -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?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"true"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: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"false"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     &lt;&lt;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"\ns2 &gt;= s1 yields 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&lt;&lt; (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strcmp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s2, s1 ) &gt;=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?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"true"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: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"false"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     &lt;&lt;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"\ns2 &lt;= s1 yields 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&lt;&lt; (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strcmp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s2, s1 ) &lt;=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?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"true"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: </a:t>
            </a:r>
            <a:r>
              <a:rPr lang="en-US" altLang="zh-TW" sz="1500" dirty="0">
                <a:solidFill>
                  <a:srgbClr val="0080FF"/>
                </a:solidFill>
                <a:latin typeface="Lucida Console"/>
              </a:rPr>
              <a:t>"false"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248606903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Lucida Console"/>
              </a:rPr>
              <a:t>   </a:t>
            </a:r>
            <a:r>
              <a:rPr lang="en-US" altLang="zh-TW" dirty="0" err="1">
                <a:latin typeface="Lucida Console"/>
              </a:rPr>
              <a:t>cout</a:t>
            </a:r>
            <a:r>
              <a:rPr lang="en-US" altLang="zh-TW" dirty="0"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"\n\</a:t>
            </a:r>
            <a:r>
              <a:rPr lang="en-US" altLang="zh-TW" dirty="0" err="1">
                <a:solidFill>
                  <a:srgbClr val="0080FF"/>
                </a:solidFill>
                <a:latin typeface="Lucida Console"/>
              </a:rPr>
              <a:t>nTesting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 s3.empty():"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s3.empty() )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"s3 is empty; assigning s1 to s3;"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s3 = s1;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"s3 is \""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s3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"\""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}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"\n\</a:t>
            </a:r>
            <a:r>
              <a:rPr lang="en-US" altLang="zh-TW" dirty="0" err="1">
                <a:solidFill>
                  <a:srgbClr val="0080FF"/>
                </a:solidFill>
                <a:latin typeface="Lucida Console"/>
              </a:rPr>
              <a:t>nAfter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 s1 += s2, s1 is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s1 += s2;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s1;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>
                <a:latin typeface="Lucida Console"/>
              </a:rPr>
              <a:t>   </a:t>
            </a:r>
            <a:r>
              <a:rPr lang="en-US" altLang="zh-TW" dirty="0" err="1">
                <a:latin typeface="Lucida Console"/>
              </a:rPr>
              <a:t>cout</a:t>
            </a:r>
            <a:r>
              <a:rPr lang="en-US" altLang="zh-TW" dirty="0"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"\n\</a:t>
            </a:r>
            <a:r>
              <a:rPr lang="en-US" altLang="zh-TW" dirty="0" err="1">
                <a:solidFill>
                  <a:srgbClr val="0080FF"/>
                </a:solidFill>
                <a:latin typeface="Lucida Console"/>
              </a:rPr>
              <a:t>nTesting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 s3.empty():"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strcmp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s3,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==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"s3 is empty; assigning s1 to s3;"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strcpy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s3, s1 );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"s3 is \""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s3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"\""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}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"\n\</a:t>
            </a:r>
            <a:r>
              <a:rPr lang="en-US" altLang="zh-TW" dirty="0" err="1">
                <a:solidFill>
                  <a:srgbClr val="0080FF"/>
                </a:solidFill>
                <a:latin typeface="Lucida Console"/>
              </a:rPr>
              <a:t>nAfter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 s1 += s2, s1 is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strcat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s1, s2 );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s1;</a:t>
            </a:r>
          </a:p>
        </p:txBody>
      </p:sp>
    </p:spTree>
    <p:extLst>
      <p:ext uri="{BB962C8B-B14F-4D97-AF65-F5344CB8AC3E}">
        <p14:creationId xmlns:p14="http://schemas.microsoft.com/office/powerpoint/2010/main" val="15779050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Lucida Console"/>
              </a:rPr>
              <a:t>   </a:t>
            </a:r>
            <a:r>
              <a:rPr lang="en-US" altLang="zh-TW" dirty="0" err="1">
                <a:latin typeface="Lucida Console"/>
              </a:rPr>
              <a:t>cout</a:t>
            </a:r>
            <a:r>
              <a:rPr lang="en-US" altLang="zh-TW" dirty="0"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"\n\ns1 += \" to you\" yields"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s1 +=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 to you"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"s1 is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s1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"\n\n"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"The substring of s1 starting at location 0 for\n"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"14 characters, s1.substr(0, 14), is:\n"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&lt;&lt; s1.substr(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"\n\n"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>
                <a:latin typeface="Lucida Console"/>
              </a:rPr>
              <a:t>   </a:t>
            </a:r>
            <a:r>
              <a:rPr lang="en-US" altLang="zh-TW" dirty="0" err="1">
                <a:latin typeface="Lucida Console"/>
              </a:rPr>
              <a:t>cout</a:t>
            </a:r>
            <a:r>
              <a:rPr lang="en-US" altLang="zh-TW" dirty="0"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"\n\ns1 += \" to you\" yields"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strcat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s1,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 to you"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"s1 is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s1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"\n\n"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s6[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16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strncpy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s6, s1,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15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s6[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15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'\0'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"The substring of s1 starting at location 0 for\n"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"14 characters, s1.substr(0, 14), is:\n"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&lt;&lt; s6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"\n\n"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89234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"The substring of s1 starting at\n"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"location 15, s1.substr(15), is:\n"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&lt;&lt; s1.substr(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15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s7[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memcpy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s7, s1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15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strlen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s1 )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15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r>
              <a:rPr lang="nl-NL" altLang="zh-TW" dirty="0">
                <a:solidFill>
                  <a:prstClr val="black"/>
                </a:solidFill>
                <a:latin typeface="Lucida Console"/>
              </a:rPr>
              <a:t>   s7[ strlen( s1 ) - </a:t>
            </a:r>
            <a:r>
              <a:rPr lang="nl-NL" altLang="zh-TW" dirty="0">
                <a:solidFill>
                  <a:srgbClr val="0080FF"/>
                </a:solidFill>
                <a:latin typeface="Lucida Console"/>
              </a:rPr>
              <a:t>15</a:t>
            </a:r>
            <a:r>
              <a:rPr lang="nl-NL" altLang="zh-TW" dirty="0">
                <a:solidFill>
                  <a:prstClr val="black"/>
                </a:solidFill>
                <a:latin typeface="Lucida Console"/>
              </a:rPr>
              <a:t> ] = </a:t>
            </a:r>
            <a:r>
              <a:rPr lang="nl-NL" altLang="zh-TW" dirty="0">
                <a:solidFill>
                  <a:srgbClr val="0080FF"/>
                </a:solidFill>
                <a:latin typeface="Lucida Console"/>
              </a:rPr>
              <a:t>'\0'</a:t>
            </a:r>
            <a:r>
              <a:rPr lang="nl-NL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"The substring of s1 starting at\n"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"location 15, s1.substr(15), is:\n"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&lt;&lt; s7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9637040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Lucida Console"/>
              </a:rPr>
              <a:t>   string s5( s1 );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"\ns5 is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s5;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s1[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'H'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  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s1[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6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'B'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"\n\ns1 after s1[0] = 'H' and s1[6] = 'B' is: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s1;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"\n\ns1[0] is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s1[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"; s1[2] is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s1 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"; s1[s1.length()-1] is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s1[ s1.length()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"\n\</a:t>
            </a:r>
            <a:r>
              <a:rPr lang="en-US" altLang="zh-TW" dirty="0" err="1">
                <a:solidFill>
                  <a:srgbClr val="0080FF"/>
                </a:solidFill>
                <a:latin typeface="Lucida Console"/>
              </a:rPr>
              <a:t>nAttempt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 to assign 'd' to s1.at( 30 ) yields:\n"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s5[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30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strcpy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s5, s1 );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"\ns5 is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s5;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s1[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'H'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  <a:r>
              <a:rPr lang="en-US" altLang="zh-TW" dirty="0">
                <a:solidFill>
                  <a:srgbClr val="008000"/>
                </a:solidFill>
                <a:latin typeface="Lucida Console"/>
              </a:rPr>
              <a:t>  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s1[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6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'B'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"\n\ns1 after s1[0] = 'H' and s1[6] = 'B' is: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s1;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"\n\ns1[0] is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s1[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"; s1[2] is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s1 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"; s1[s1.length()-1] is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s1[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strlen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s1 )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"\n\</a:t>
            </a:r>
            <a:r>
              <a:rPr lang="en-US" altLang="zh-TW" dirty="0" err="1">
                <a:solidFill>
                  <a:srgbClr val="0080FF"/>
                </a:solidFill>
                <a:latin typeface="Lucida Console"/>
              </a:rPr>
              <a:t>nAttempt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 to assign 'd' to s1.at( 30 ) yields:\n"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1303773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標楷體" pitchFamily="65" charset="-12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標楷體" pitchFamily="65" charset="-12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8552</TotalTime>
  <Words>10785</Words>
  <Application>Microsoft Macintosh PowerPoint</Application>
  <PresentationFormat>如螢幕大小 (4:3)</PresentationFormat>
  <Paragraphs>3129</Paragraphs>
  <Slides>94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94</vt:i4>
      </vt:variant>
    </vt:vector>
  </HeadingPairs>
  <TitlesOfParts>
    <vt:vector size="103" baseType="lpstr">
      <vt:lpstr>細明體</vt:lpstr>
      <vt:lpstr>新細明體</vt:lpstr>
      <vt:lpstr>Arial</vt:lpstr>
      <vt:lpstr>Cambria Math</vt:lpstr>
      <vt:lpstr>Courier New</vt:lpstr>
      <vt:lpstr>Helvetica</vt:lpstr>
      <vt:lpstr>Lucida Console</vt:lpstr>
      <vt:lpstr>Times New Roman</vt:lpstr>
      <vt:lpstr>ppt_template_07-25-2002</vt:lpstr>
      <vt:lpstr>Arrays and Vectors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Two-dimensional Arrays</vt:lpstr>
      <vt:lpstr>Two-dimensional Arrays</vt:lpstr>
      <vt:lpstr>PowerPoint 簡報</vt:lpstr>
      <vt:lpstr>PowerPoint 簡報</vt:lpstr>
      <vt:lpstr>Matrix Addition</vt:lpstr>
      <vt:lpstr>Matrix Addition</vt:lpstr>
      <vt:lpstr>Matrix Addition</vt:lpstr>
      <vt:lpstr>Matrix Addition</vt:lpstr>
      <vt:lpstr>PowerPoint 簡報</vt:lpstr>
      <vt:lpstr>Matrix Multiplication</vt:lpstr>
      <vt:lpstr>Matrix Multiplication</vt:lpstr>
      <vt:lpstr>Matrix Multiplication</vt:lpstr>
      <vt:lpstr>Matrix Multiplication</vt:lpstr>
      <vt:lpstr>PowerPoint 簡報</vt:lpstr>
      <vt:lpstr>Compute Sums of Rows</vt:lpstr>
      <vt:lpstr>PowerPoint 簡報</vt:lpstr>
      <vt:lpstr>Compute Sums of Columns</vt:lpstr>
      <vt:lpstr>PowerPoint 簡報</vt:lpstr>
      <vt:lpstr>Compute Sums of Rows</vt:lpstr>
      <vt:lpstr>PowerPoint 簡報</vt:lpstr>
      <vt:lpstr>PowerPoint 簡報</vt:lpstr>
      <vt:lpstr>Introduction to C++ Standard Library Class Template vector</vt:lpstr>
      <vt:lpstr>PowerPoint 簡報</vt:lpstr>
      <vt:lpstr>PowerPoint 簡報</vt:lpstr>
      <vt:lpstr>PowerPoint 簡報</vt:lpstr>
      <vt:lpstr>PowerPoint 簡報</vt:lpstr>
      <vt:lpstr>Introduction to C++ Standard Library Class string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4 - Arrays</dc:title>
  <dc:creator>kalid</dc:creator>
  <cp:lastModifiedBy>賴昱琪 12361175</cp:lastModifiedBy>
  <cp:revision>1104</cp:revision>
  <dcterms:created xsi:type="dcterms:W3CDTF">2002-08-01T18:48:54Z</dcterms:created>
  <dcterms:modified xsi:type="dcterms:W3CDTF">2024-11-11T10:34:24Z</dcterms:modified>
</cp:coreProperties>
</file>