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  <p:sldId id="325" r:id="rId5"/>
    <p:sldId id="326" r:id="rId6"/>
    <p:sldId id="312" r:id="rId7"/>
    <p:sldId id="313" r:id="rId8"/>
    <p:sldId id="314" r:id="rId9"/>
    <p:sldId id="315" r:id="rId10"/>
    <p:sldId id="316" r:id="rId11"/>
    <p:sldId id="317" r:id="rId12"/>
    <p:sldId id="285" r:id="rId13"/>
    <p:sldId id="308" r:id="rId14"/>
    <p:sldId id="310" r:id="rId15"/>
    <p:sldId id="268" r:id="rId16"/>
    <p:sldId id="295" r:id="rId17"/>
    <p:sldId id="294" r:id="rId18"/>
    <p:sldId id="293" r:id="rId19"/>
    <p:sldId id="292" r:id="rId20"/>
    <p:sldId id="291" r:id="rId21"/>
    <p:sldId id="286" r:id="rId22"/>
    <p:sldId id="262" r:id="rId23"/>
    <p:sldId id="300" r:id="rId24"/>
    <p:sldId id="299" r:id="rId25"/>
    <p:sldId id="298" r:id="rId26"/>
    <p:sldId id="297" r:id="rId27"/>
    <p:sldId id="296" r:id="rId28"/>
    <p:sldId id="271" r:id="rId29"/>
    <p:sldId id="301" r:id="rId30"/>
    <p:sldId id="302" r:id="rId31"/>
    <p:sldId id="303" r:id="rId32"/>
    <p:sldId id="318" r:id="rId33"/>
    <p:sldId id="304" r:id="rId34"/>
    <p:sldId id="305" r:id="rId35"/>
    <p:sldId id="320" r:id="rId36"/>
    <p:sldId id="319" r:id="rId37"/>
    <p:sldId id="321" r:id="rId38"/>
    <p:sldId id="327" r:id="rId39"/>
    <p:sldId id="307" r:id="rId40"/>
    <p:sldId id="309" r:id="rId41"/>
    <p:sldId id="306" r:id="rId42"/>
    <p:sldId id="322" r:id="rId43"/>
    <p:sldId id="288" r:id="rId44"/>
    <p:sldId id="290" r:id="rId45"/>
    <p:sldId id="289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00B0F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0"/>
  </p:normalViewPr>
  <p:slideViewPr>
    <p:cSldViewPr showGuides="1">
      <p:cViewPr varScale="1">
        <p:scale>
          <a:sx n="110" d="100"/>
          <a:sy n="110" d="100"/>
        </p:scale>
        <p:origin x="1144" y="184"/>
      </p:cViewPr>
      <p:guideLst>
        <p:guide orient="horz" pos="1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60" y="2708911"/>
            <a:ext cx="8641080" cy="1440180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2417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3429000"/>
            <a:ext cx="5040000" cy="252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6492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2000" y="4689000"/>
            <a:ext cx="3600000" cy="18000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9093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052000" y="909000"/>
            <a:ext cx="5040000" cy="2160000"/>
          </a:xfrm>
          <a:ln>
            <a:solidFill>
              <a:srgbClr val="002060"/>
            </a:solidFill>
          </a:ln>
        </p:spPr>
        <p:txBody>
          <a:bodyPr tIns="108000">
            <a:normAutofit/>
          </a:bodyPr>
          <a:lstStyle>
            <a:lvl1pPr>
              <a:spcBef>
                <a:spcPts val="300"/>
              </a:spcBef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52000" y="3789000"/>
            <a:ext cx="5040000" cy="2160000"/>
          </a:xfrm>
          <a:ln>
            <a:solidFill>
              <a:srgbClr val="002060"/>
            </a:solidFill>
          </a:ln>
        </p:spPr>
        <p:txBody>
          <a:bodyPr tIns="108000">
            <a:normAutofit/>
          </a:bodyPr>
          <a:lstStyle>
            <a:lvl1pPr>
              <a:spcBef>
                <a:spcPts val="300"/>
              </a:spcBef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5588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29664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68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169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549000"/>
            <a:ext cx="7200000" cy="57600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526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7600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2939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5940000" cy="57600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8308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2000" y="549000"/>
            <a:ext cx="6120000" cy="50400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9504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2000" y="3429000"/>
            <a:ext cx="5040000" cy="21600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362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2000" y="3789000"/>
            <a:ext cx="5040000" cy="25200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9478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2000" y="3429000"/>
            <a:ext cx="5040000" cy="28800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0892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9000"/>
            <a:ext cx="864108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4" r:id="rId4"/>
    <p:sldLayoutId id="2147483663" r:id="rId5"/>
    <p:sldLayoutId id="2147483662" r:id="rId6"/>
    <p:sldLayoutId id="2147483657" r:id="rId7"/>
    <p:sldLayoutId id="2147483660" r:id="rId8"/>
    <p:sldLayoutId id="2147483658" r:id="rId9"/>
    <p:sldLayoutId id="2147483661" r:id="rId10"/>
    <p:sldLayoutId id="2147483659" r:id="rId11"/>
    <p:sldLayoutId id="2147483652" r:id="rId12"/>
    <p:sldLayoutId id="2147483654" r:id="rId13"/>
    <p:sldLayoutId id="214748365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vector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4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9598"/>
              </p:ext>
            </p:extLst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73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>
                <a:solidFill>
                  <a:srgbClr val="0000FF"/>
                </a:solidFill>
                <a:latin typeface="Lucida Console"/>
              </a:rPr>
              <a:t>   const</a:t>
            </a:r>
            <a:r>
              <a:rPr lang="en-US" altLang="zh-TW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37404"/>
              </p:ext>
            </p:extLst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69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8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745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resize(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0;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54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08956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78290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7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0126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026994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6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38518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4448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63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21257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1330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48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26536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8967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0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( 3 );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0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  <a:endParaRPr lang="zh-TW" altLang="en-US" kern="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"Size of 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 is 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v1.size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nv1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output(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kern="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"Size of 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 is 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v2.size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nv2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output(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kern="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nn-NO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kern="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kern="0" dirty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nn-NO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= i + 1;</a:t>
            </a:r>
            <a:endParaRPr lang="zh-TW" altLang="en-US" kern="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nn-NO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kern="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kern="0" dirty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nn-NO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6; i++ )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= i + 4;</a:t>
            </a:r>
            <a:endParaRPr lang="zh-TW" altLang="en-US" kern="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output(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output(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kern="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0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&gt; v(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kern="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"Size of v is 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v.size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nv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output( v );</a:t>
            </a:r>
          </a:p>
        </p:txBody>
      </p:sp>
    </p:spTree>
    <p:extLst>
      <p:ext uri="{BB962C8B-B14F-4D97-AF65-F5344CB8AC3E}">
        <p14:creationId xmlns:p14="http://schemas.microsoft.com/office/powerpoint/2010/main" val="231902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15695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58375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06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+ 2 * i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9308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  <a:ea typeface="新細明體"/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ea typeface="新細明體"/>
              </a:rPr>
              <a:t>() &lt;&lt; endl;</a:t>
            </a:r>
          </a:p>
          <a:p>
            <a:pPr>
              <a:spcBef>
                <a:spcPts val="0"/>
              </a:spcBef>
            </a:pPr>
            <a:r>
              <a:rPr lang="en-US" altLang="zh-TW" kern="0" dirty="0">
                <a:solidFill>
                  <a:prstClr val="black"/>
                </a:solidFill>
                <a:ea typeface="新細明體"/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62045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</a:rPr>
              <a:t>() &lt;&lt; endl;</a:t>
            </a:r>
          </a:p>
          <a:p>
            <a:pPr lvl="0"/>
            <a:r>
              <a:rPr lang="en-US" altLang="zh-TW" kern="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37813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7873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/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8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</a:rPr>
              <a:t>() &lt;&lt; endl;</a:t>
            </a:r>
          </a:p>
          <a:p>
            <a:pPr lvl="0"/>
            <a:r>
              <a:rPr lang="en-US" altLang="zh-TW" kern="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77526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61303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33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</a:rPr>
              <a:t>() &lt;&lt; endl;</a:t>
            </a:r>
          </a:p>
          <a:p>
            <a:pPr lvl="0"/>
            <a:r>
              <a:rPr lang="en-US" altLang="zh-TW" kern="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90950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1949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</p:txBody>
      </p:sp>
      <p:sp>
        <p:nvSpPr>
          <p:cNvPr id="11" name="矩形 10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</a:rPr>
              <a:t>() &lt;&lt; endl;</a:t>
            </a:r>
          </a:p>
          <a:p>
            <a:pPr lvl="0"/>
            <a:r>
              <a:rPr lang="en-US" altLang="zh-TW" kern="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16004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92077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</p:txBody>
      </p:sp>
      <p:sp>
        <p:nvSpPr>
          <p:cNvPr id="11" name="矩形 10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85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</a:rPr>
              <a:t>() &lt;&lt; endl;</a:t>
            </a:r>
          </a:p>
          <a:p>
            <a:pPr lvl="0"/>
            <a:r>
              <a:rPr lang="en-US" altLang="zh-TW" kern="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29056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52500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35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69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v;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( 3 );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51871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52500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67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!=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\n\n"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zh-TW" altLang="en-US" kern="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:\n\n"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zh-TW" altLang="en-US" kern="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output(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output(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zh-TW" altLang="en-US" kern="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==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\n\n"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zh-TW" altLang="en-US" kern="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[ 3 ] is 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3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zh-TW" altLang="en-US" kern="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3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= 100;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zh-TW" altLang="en-US" kern="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[ 3 ] is 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3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zh-TW" altLang="en-US" kern="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kern="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  output( </a:t>
            </a:r>
            <a:r>
              <a:rPr lang="en-US" altLang="zh-TW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605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v;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( 3 );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28354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79289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51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v;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( 3 );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72681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69491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65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956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v;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v.pop_back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66259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52500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12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v;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v.pop_back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57254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33247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117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158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7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r"/>
            <a:r>
              <a:rPr lang="en-US" altLang="zh-TW" sz="2400" dirty="0" err="1">
                <a:latin typeface="Lucida Console" panose="020B0609040504020204" pitchFamily="49" charset="0"/>
              </a:rPr>
              <a:t>v1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v1.push_back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08411"/>
              </p:ext>
            </p:extLst>
          </p:nvPr>
        </p:nvGraphicFramePr>
        <p:xfrm>
          <a:off x="169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23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42122"/>
              </p:ext>
            </p:extLst>
          </p:nvPr>
        </p:nvGraphicFramePr>
        <p:xfrm>
          <a:off x="2052000" y="72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86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7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r"/>
            <a:r>
              <a:rPr lang="en-US" altLang="zh-TW" sz="2400" dirty="0" err="1">
                <a:latin typeface="Lucida Console" panose="020B0609040504020204" pitchFamily="49" charset="0"/>
              </a:rPr>
              <a:t>v1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v1.push_back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08411"/>
              </p:ext>
            </p:extLst>
          </p:nvPr>
        </p:nvGraphicFramePr>
        <p:xfrm>
          <a:off x="169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23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49363"/>
              </p:ext>
            </p:extLst>
          </p:nvPr>
        </p:nvGraphicFramePr>
        <p:xfrm>
          <a:off x="2052000" y="72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11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r"/>
            <a:r>
              <a:rPr lang="en-US" altLang="zh-TW" sz="2400" dirty="0" err="1">
                <a:latin typeface="Lucida Console" panose="020B0609040504020204" pitchFamily="49" charset="0"/>
              </a:rPr>
              <a:t>v2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56713"/>
              </p:ext>
            </p:extLst>
          </p:nvPr>
        </p:nvGraphicFramePr>
        <p:xfrm>
          <a:off x="583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flipV="1">
            <a:off x="637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36443"/>
              </p:ext>
            </p:extLst>
          </p:nvPr>
        </p:nvGraphicFramePr>
        <p:xfrm>
          <a:off x="6192000" y="72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269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string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1676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-1;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0 );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319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/>
          <a:lstStyle/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</a:rPr>
              <a:t>Size of </a:t>
            </a:r>
            <a:r>
              <a:rPr lang="en-US" altLang="zh-TW" kern="0" dirty="0" err="1">
                <a:solidFill>
                  <a:srgbClr val="000000"/>
                </a:solidFill>
              </a:rPr>
              <a:t>v1</a:t>
            </a:r>
            <a:r>
              <a:rPr lang="en-US" altLang="zh-TW" kern="0" dirty="0">
                <a:solidFill>
                  <a:srgbClr val="000000"/>
                </a:solidFill>
              </a:rPr>
              <a:t> is 3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 err="1">
                <a:solidFill>
                  <a:srgbClr val="000000"/>
                </a:solidFill>
              </a:rPr>
              <a:t>v1</a:t>
            </a:r>
            <a:r>
              <a:rPr lang="en-US" altLang="zh-TW" kern="0" dirty="0">
                <a:solidFill>
                  <a:srgbClr val="000000"/>
                </a:solidFill>
              </a:rPr>
              <a:t>:   0   0   0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en-US" altLang="zh-TW" kern="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</a:rPr>
              <a:t>Size of </a:t>
            </a:r>
            <a:r>
              <a:rPr lang="en-US" altLang="zh-TW" kern="0" dirty="0" err="1">
                <a:solidFill>
                  <a:srgbClr val="000000"/>
                </a:solidFill>
              </a:rPr>
              <a:t>v2</a:t>
            </a:r>
            <a:r>
              <a:rPr lang="en-US" altLang="zh-TW" kern="0" dirty="0">
                <a:solidFill>
                  <a:srgbClr val="000000"/>
                </a:solidFill>
              </a:rPr>
              <a:t> is 6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 err="1">
                <a:solidFill>
                  <a:srgbClr val="000000"/>
                </a:solidFill>
              </a:rPr>
              <a:t>v2</a:t>
            </a:r>
            <a:r>
              <a:rPr lang="en-US" altLang="zh-TW" kern="0" dirty="0">
                <a:solidFill>
                  <a:srgbClr val="000000"/>
                </a:solidFill>
              </a:rPr>
              <a:t>:   0   0   0   0   0   0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en-US" altLang="zh-TW" kern="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 err="1">
                <a:solidFill>
                  <a:srgbClr val="000000"/>
                </a:solidFill>
              </a:rPr>
              <a:t>v1</a:t>
            </a:r>
            <a:r>
              <a:rPr lang="en-US" altLang="zh-TW" kern="0" dirty="0">
                <a:solidFill>
                  <a:srgbClr val="000000"/>
                </a:solidFill>
              </a:rPr>
              <a:t>:   1   2   3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en-US" altLang="zh-TW" kern="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 err="1">
                <a:solidFill>
                  <a:srgbClr val="000000"/>
                </a:solidFill>
              </a:rPr>
              <a:t>v2</a:t>
            </a:r>
            <a:r>
              <a:rPr lang="en-US" altLang="zh-TW" kern="0" dirty="0">
                <a:solidFill>
                  <a:srgbClr val="000000"/>
                </a:solidFill>
              </a:rPr>
              <a:t>:   4   5   6   7   8   9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en-US" altLang="zh-TW" kern="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</a:rPr>
              <a:t>Size of v is 3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>
                <a:solidFill>
                  <a:srgbClr val="000000"/>
                </a:solidFill>
              </a:rPr>
              <a:t>v:   1   2   3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en-US" altLang="zh-TW" kern="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 err="1">
                <a:solidFill>
                  <a:srgbClr val="000000"/>
                </a:solidFill>
              </a:rPr>
              <a:t>v1</a:t>
            </a:r>
            <a:r>
              <a:rPr lang="en-US" altLang="zh-TW" kern="0" dirty="0">
                <a:solidFill>
                  <a:srgbClr val="000000"/>
                </a:solidFill>
              </a:rPr>
              <a:t> != </a:t>
            </a:r>
            <a:r>
              <a:rPr lang="en-US" altLang="zh-TW" kern="0" dirty="0" err="1">
                <a:solidFill>
                  <a:srgbClr val="000000"/>
                </a:solidFill>
              </a:rPr>
              <a:t>v2</a:t>
            </a:r>
            <a:endParaRPr lang="en-US" altLang="zh-TW" kern="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en-US" altLang="zh-TW" kern="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 err="1">
                <a:solidFill>
                  <a:srgbClr val="000000"/>
                </a:solidFill>
              </a:rPr>
              <a:t>v1</a:t>
            </a:r>
            <a:r>
              <a:rPr lang="en-US" altLang="zh-TW" kern="0" dirty="0">
                <a:solidFill>
                  <a:srgbClr val="000000"/>
                </a:solidFill>
              </a:rPr>
              <a:t> = </a:t>
            </a:r>
            <a:r>
              <a:rPr lang="en-US" altLang="zh-TW" kern="0" dirty="0" err="1">
                <a:solidFill>
                  <a:srgbClr val="000000"/>
                </a:solidFill>
              </a:rPr>
              <a:t>v2</a:t>
            </a:r>
            <a:r>
              <a:rPr lang="en-US" altLang="zh-TW" kern="0" dirty="0">
                <a:solidFill>
                  <a:srgbClr val="000000"/>
                </a:solidFill>
              </a:rPr>
              <a:t>: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en-US" altLang="zh-TW" kern="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 err="1">
                <a:solidFill>
                  <a:srgbClr val="000000"/>
                </a:solidFill>
              </a:rPr>
              <a:t>v1</a:t>
            </a:r>
            <a:r>
              <a:rPr lang="en-US" altLang="zh-TW" kern="0" dirty="0">
                <a:solidFill>
                  <a:srgbClr val="000000"/>
                </a:solidFill>
              </a:rPr>
              <a:t>:   4   5   6   7   8   9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en-US" altLang="zh-TW" kern="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 err="1">
                <a:solidFill>
                  <a:srgbClr val="000000"/>
                </a:solidFill>
              </a:rPr>
              <a:t>v2</a:t>
            </a:r>
            <a:r>
              <a:rPr lang="en-US" altLang="zh-TW" kern="0" dirty="0">
                <a:solidFill>
                  <a:srgbClr val="000000"/>
                </a:solidFill>
              </a:rPr>
              <a:t>:   4   5   6   7   8   9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en-US" altLang="zh-TW" kern="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 err="1">
                <a:solidFill>
                  <a:srgbClr val="000000"/>
                </a:solidFill>
              </a:rPr>
              <a:t>v1</a:t>
            </a:r>
            <a:r>
              <a:rPr lang="en-US" altLang="zh-TW" kern="0" dirty="0">
                <a:solidFill>
                  <a:srgbClr val="000000"/>
                </a:solidFill>
              </a:rPr>
              <a:t> == </a:t>
            </a:r>
            <a:r>
              <a:rPr lang="en-US" altLang="zh-TW" kern="0" dirty="0" err="1">
                <a:solidFill>
                  <a:srgbClr val="000000"/>
                </a:solidFill>
              </a:rPr>
              <a:t>v2</a:t>
            </a:r>
            <a:endParaRPr lang="en-US" altLang="zh-TW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98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substr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6017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kern="0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s1[ </a:t>
            </a:r>
            <a:r>
              <a:rPr lang="en-US" altLang="zh-TW" kern="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kern="0" dirty="0">
                <a:solidFill>
                  <a:srgbClr val="0080FF"/>
                </a:solidFill>
                <a:latin typeface="Lucida Console"/>
              </a:rPr>
              <a:t>"happy"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600"/>
              </a:spcBef>
            </a:pPr>
            <a:r>
              <a:rPr lang="en-US" altLang="zh-TW" kern="0" dirty="0">
                <a:solidFill>
                  <a:srgbClr val="0000FF"/>
                </a:solidFill>
                <a:latin typeface="Lucida Console"/>
              </a:rPr>
              <a:t>   char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</a:rPr>
              <a:t>s2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kern="0" dirty="0">
                <a:solidFill>
                  <a:srgbClr val="0080FF"/>
                </a:solidFill>
                <a:latin typeface="Lucida Console"/>
              </a:rPr>
              <a:t>"happy"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600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  string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</a:rPr>
              <a:t>s3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kern="0" dirty="0">
                <a:solidFill>
                  <a:srgbClr val="0080FF"/>
                </a:solidFill>
                <a:latin typeface="Lucida Console"/>
              </a:rPr>
              <a:t>"happy"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89317"/>
              </p:ext>
            </p:extLst>
          </p:nvPr>
        </p:nvGraphicFramePr>
        <p:xfrm>
          <a:off x="1332000" y="36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s1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y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\0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72000" y="3609000"/>
            <a:ext cx="72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err="1">
                <a:latin typeface="Lucida Console" panose="020B0609040504020204" pitchFamily="49" charset="0"/>
              </a:rPr>
              <a:t>s3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2000" y="342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92628"/>
              </p:ext>
            </p:extLst>
          </p:nvPr>
        </p:nvGraphicFramePr>
        <p:xfrm>
          <a:off x="4932000" y="234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y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\0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02683"/>
              </p:ext>
            </p:extLst>
          </p:nvPr>
        </p:nvGraphicFramePr>
        <p:xfrm>
          <a:off x="4572000" y="360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ptr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5112000" y="306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0972"/>
              </p:ext>
            </p:extLst>
          </p:nvPr>
        </p:nvGraphicFramePr>
        <p:xfrm>
          <a:off x="2052000" y="144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y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\0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512000" y="2529000"/>
            <a:ext cx="54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1600" dirty="0" err="1">
                <a:latin typeface="Lucida Console" panose="020B0609040504020204" pitchFamily="49" charset="0"/>
              </a:rPr>
              <a:t>s2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52000" y="25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232000" y="21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882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17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51460" y="369000"/>
            <a:ext cx="8641080" cy="2700000"/>
          </a:xfrm>
        </p:spPr>
        <p:txBody>
          <a:bodyPr>
            <a:normAutofit/>
          </a:bodyPr>
          <a:lstStyle/>
          <a:p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a[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{ 87, 68, 94, 100, 83, 78, 85, 91, 76, 87 };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total = 0;</a:t>
            </a:r>
          </a:p>
          <a:p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arraySize; i++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total += a[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>
                <a:solidFill>
                  <a:srgbClr val="A31515"/>
                </a:solidFill>
                <a:highlight>
                  <a:srgbClr val="FFFFFF"/>
                </a:highlight>
                <a:latin typeface="Lucida Console"/>
              </a:rPr>
              <a:t>"Total of array elements: "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total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251460" y="3609000"/>
            <a:ext cx="8641080" cy="2880000"/>
          </a:xfrm>
        </p:spPr>
        <p:txBody>
          <a:bodyPr>
            <a:normAutofit/>
          </a:bodyPr>
          <a:lstStyle/>
          <a:p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a[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{ 87, 68, 94, 100, 83, 78, 85, 91, 76, 87 };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a, a + 10 );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total = 0;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i++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total += v[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>
                <a:solidFill>
                  <a:srgbClr val="A31515"/>
                </a:solidFill>
                <a:highlight>
                  <a:srgbClr val="FFFFFF"/>
                </a:highlight>
                <a:latin typeface="Lucida Console"/>
              </a:rPr>
              <a:t>"Total of array elements: "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total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6360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5;</a:t>
            </a:r>
          </a:p>
          <a:p>
            <a:pPr>
              <a:spcAft>
                <a:spcPts val="12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a[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{ 0, 1, 2, 3, 4 };</a:t>
            </a:r>
          </a:p>
          <a:p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arraySize; i++ )</a:t>
            </a:r>
          </a:p>
          <a:p>
            <a:pPr>
              <a:spcAft>
                <a:spcPts val="12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( 3 ) &lt;&lt; a[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>
              <a:spcAft>
                <a:spcPts val="12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modifyArray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a,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0; j &lt; arraySize; j++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( 3 ) &lt;&lt; a[ j ];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modifyArray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b[],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sizeOfArray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k = 0; k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sizeOfArray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k++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b[ k ] *= 2;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793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5;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a[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{ 0, 1, 2, 3, 4 };</a:t>
            </a:r>
          </a:p>
          <a:p>
            <a:pPr>
              <a:spcAft>
                <a:spcPts val="12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a, a +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i++ )</a:t>
            </a:r>
          </a:p>
          <a:p>
            <a:pPr>
              <a:spcAft>
                <a:spcPts val="12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( 3 ) &lt;&lt; v[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>
              <a:spcAft>
                <a:spcPts val="12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modifyVector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v ); 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0; j &lt; arraySize; j++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( 3 ) &lt;&lt; v[ j ];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modifyVector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vector&lt;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&amp;v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k = 0; k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k++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k ] *= 2;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450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/>
          <a:lstStyle/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 err="1">
                <a:solidFill>
                  <a:srgbClr val="000000"/>
                </a:solidFill>
              </a:rPr>
              <a:t>v1</a:t>
            </a:r>
            <a:r>
              <a:rPr lang="en-US" altLang="zh-TW" kern="0" dirty="0">
                <a:solidFill>
                  <a:srgbClr val="000000"/>
                </a:solidFill>
              </a:rPr>
              <a:t>[ 3 ] is 7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en-US" altLang="zh-TW" kern="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 err="1">
                <a:solidFill>
                  <a:srgbClr val="000000"/>
                </a:solidFill>
              </a:rPr>
              <a:t>v1</a:t>
            </a:r>
            <a:r>
              <a:rPr lang="en-US" altLang="zh-TW" kern="0" dirty="0">
                <a:solidFill>
                  <a:srgbClr val="000000"/>
                </a:solidFill>
              </a:rPr>
              <a:t>[ 3 ] is 100</a:t>
            </a: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endParaRPr lang="en-US" altLang="zh-TW" kern="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ts val="0"/>
              </a:spcBef>
              <a:spcAft>
                <a:spcPct val="0"/>
              </a:spcAft>
            </a:pPr>
            <a:r>
              <a:rPr lang="en-US" altLang="zh-TW" kern="0" dirty="0" err="1">
                <a:solidFill>
                  <a:srgbClr val="000000"/>
                </a:solidFill>
              </a:rPr>
              <a:t>v1</a:t>
            </a:r>
            <a:r>
              <a:rPr lang="en-US" altLang="zh-TW" kern="0" dirty="0">
                <a:solidFill>
                  <a:srgbClr val="000000"/>
                </a:solidFill>
              </a:rPr>
              <a:t>:   4   5   6 100   8   9</a:t>
            </a:r>
          </a:p>
        </p:txBody>
      </p:sp>
    </p:spTree>
    <p:extLst>
      <p:ext uri="{BB962C8B-B14F-4D97-AF65-F5344CB8AC3E}">
        <p14:creationId xmlns:p14="http://schemas.microsoft.com/office/powerpoint/2010/main" val="53525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77875"/>
              </p:ext>
            </p:extLst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2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50329"/>
              </p:ext>
            </p:extLst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9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95601"/>
              </p:ext>
            </p:extLst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35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51215"/>
              </p:ext>
            </p:extLst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71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Lucida Console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3219</Words>
  <Application>Microsoft Macintosh PowerPoint</Application>
  <PresentationFormat>如螢幕大小 (4:3)</PresentationFormat>
  <Paragraphs>898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1" baseType="lpstr">
      <vt:lpstr>細明體</vt:lpstr>
      <vt:lpstr>新細明體</vt:lpstr>
      <vt:lpstr>Arial</vt:lpstr>
      <vt:lpstr>Lucida Console</vt:lpstr>
      <vt:lpstr>Times New Roman</vt:lpstr>
      <vt:lpstr>Office 佈景主題</vt:lpstr>
      <vt:lpstr>vector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賴昱琪 12361175</cp:lastModifiedBy>
  <cp:revision>65</cp:revision>
  <dcterms:created xsi:type="dcterms:W3CDTF">2013-10-19T14:54:09Z</dcterms:created>
  <dcterms:modified xsi:type="dcterms:W3CDTF">2024-11-11T10:34:50Z</dcterms:modified>
</cp:coreProperties>
</file>