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8" r:id="rId2"/>
    <p:sldId id="279" r:id="rId3"/>
    <p:sldId id="269" r:id="rId4"/>
    <p:sldId id="316" r:id="rId5"/>
    <p:sldId id="271" r:id="rId6"/>
    <p:sldId id="267" r:id="rId7"/>
    <p:sldId id="268" r:id="rId8"/>
    <p:sldId id="305" r:id="rId9"/>
    <p:sldId id="319" r:id="rId10"/>
    <p:sldId id="318" r:id="rId11"/>
    <p:sldId id="317" r:id="rId12"/>
    <p:sldId id="302" r:id="rId13"/>
    <p:sldId id="321" r:id="rId14"/>
    <p:sldId id="322" r:id="rId15"/>
    <p:sldId id="323" r:id="rId16"/>
    <p:sldId id="324" r:id="rId17"/>
    <p:sldId id="320" r:id="rId18"/>
    <p:sldId id="289" r:id="rId19"/>
    <p:sldId id="315" r:id="rId20"/>
    <p:sldId id="312" r:id="rId21"/>
    <p:sldId id="313" r:id="rId22"/>
    <p:sldId id="325" r:id="rId23"/>
    <p:sldId id="283" r:id="rId24"/>
    <p:sldId id="284" r:id="rId25"/>
    <p:sldId id="285" r:id="rId26"/>
  </p:sldIdLst>
  <p:sldSz cx="9144000" cy="6858000" type="screen4x3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sz="2000" b="1" kern="1200">
        <a:solidFill>
          <a:schemeClr val="tx1"/>
        </a:solidFill>
        <a:latin typeface="Courier New" pitchFamily="49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000" b="1" kern="1200">
        <a:solidFill>
          <a:schemeClr val="tx1"/>
        </a:solidFill>
        <a:latin typeface="Courier New" pitchFamily="49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000" b="1" kern="1200">
        <a:solidFill>
          <a:schemeClr val="tx1"/>
        </a:solidFill>
        <a:latin typeface="Courier New" pitchFamily="49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000" b="1" kern="1200">
        <a:solidFill>
          <a:schemeClr val="tx1"/>
        </a:solidFill>
        <a:latin typeface="Courier New" pitchFamily="49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000" b="1" kern="1200">
        <a:solidFill>
          <a:schemeClr val="tx1"/>
        </a:solidFill>
        <a:latin typeface="Courier New" pitchFamily="49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sz="2000" b="1" kern="1200">
        <a:solidFill>
          <a:schemeClr val="tx1"/>
        </a:solidFill>
        <a:latin typeface="Courier New" pitchFamily="49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sz="2000" b="1" kern="1200">
        <a:solidFill>
          <a:schemeClr val="tx1"/>
        </a:solidFill>
        <a:latin typeface="Courier New" pitchFamily="49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sz="2000" b="1" kern="1200">
        <a:solidFill>
          <a:schemeClr val="tx1"/>
        </a:solidFill>
        <a:latin typeface="Courier New" pitchFamily="49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sz="2000" b="1" kern="1200">
        <a:solidFill>
          <a:schemeClr val="tx1"/>
        </a:solidFill>
        <a:latin typeface="Courier New" pitchFamily="49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06">
          <p15:clr>
            <a:srgbClr val="A4A3A4"/>
          </p15:clr>
        </p15:guide>
        <p15:guide id="2" pos="15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00"/>
    <a:srgbClr val="FF0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660"/>
  </p:normalViewPr>
  <p:slideViewPr>
    <p:cSldViewPr showGuides="1">
      <p:cViewPr varScale="1">
        <p:scale>
          <a:sx n="110" d="100"/>
          <a:sy n="110" d="100"/>
        </p:scale>
        <p:origin x="1144" y="184"/>
      </p:cViewPr>
      <p:guideLst>
        <p:guide orient="horz" pos="1706"/>
        <p:guide pos="15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180023" cy="180023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TW" altLang="en-US" dirty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 hasCustomPrompt="1"/>
          </p:nvPr>
        </p:nvSpPr>
        <p:spPr>
          <a:xfrm>
            <a:off x="2411724" y="1268725"/>
            <a:ext cx="4320552" cy="4320552"/>
          </a:xfrm>
        </p:spPr>
        <p:txBody>
          <a:bodyPr/>
          <a:lstStyle/>
          <a:p>
            <a:pPr lvl="0"/>
            <a:r>
              <a:rPr lang="zh-TW" altLang="en-US" dirty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4039180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 hasCustomPrompt="1"/>
          </p:nvPr>
        </p:nvSpPr>
        <p:spPr>
          <a:xfrm>
            <a:off x="971539" y="2348861"/>
            <a:ext cx="3060391" cy="3600461"/>
          </a:xfrm>
        </p:spPr>
        <p:txBody>
          <a:bodyPr/>
          <a:lstStyle/>
          <a:p>
            <a:pPr lvl="0"/>
            <a:r>
              <a:rPr lang="zh-TW" altLang="en-US" dirty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4220785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lIns="0" rIns="0"/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971540" y="1988816"/>
            <a:ext cx="2880368" cy="3240413"/>
          </a:xfrm>
        </p:spPr>
        <p:txBody>
          <a:bodyPr/>
          <a:lstStyle>
            <a:lvl1pPr>
              <a:defRPr sz="1600" b="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292093" y="1988815"/>
            <a:ext cx="2880368" cy="3240414"/>
          </a:xfrm>
        </p:spPr>
        <p:txBody>
          <a:bodyPr/>
          <a:lstStyle>
            <a:lvl1pPr>
              <a:defRPr sz="1600" b="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zh-TW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9789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1448" y="188585"/>
            <a:ext cx="8641104" cy="12601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按一下以編輯母片標題樣式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1448" y="1628770"/>
            <a:ext cx="8641104" cy="48606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5" r:id="rId2"/>
    <p:sldLayoutId id="2147483654" r:id="rId3"/>
    <p:sldLayoutId id="2147483652" r:id="rId4"/>
    <p:sldLayoutId id="2147483653" r:id="rId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600">
          <a:solidFill>
            <a:srgbClr val="0000FF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Times New Roman" pitchFamily="18" charset="0"/>
          <a:ea typeface="新細明體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Times New Roman" pitchFamily="18" charset="0"/>
          <a:ea typeface="新細明體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Times New Roman" pitchFamily="18" charset="0"/>
          <a:ea typeface="新細明體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Times New Roman" pitchFamily="18" charset="0"/>
          <a:ea typeface="新細明體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Times New Roman" pitchFamily="18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Times New Roman" pitchFamily="18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Times New Roman" pitchFamily="18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Times New Roman" pitchFamily="18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kumimoji="1" sz="16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Passing One-Dimensional Arrays to Functions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sz="half" idx="1"/>
          </p:nvPr>
        </p:nvSpPr>
        <p:spPr>
          <a:noFill/>
          <a:ln>
            <a:noFill/>
          </a:ln>
        </p:spPr>
        <p:txBody>
          <a:bodyPr/>
          <a:lstStyle/>
          <a:p>
            <a:pPr marL="534988" indent="-534988" eaLnBrk="1" hangingPunct="1"/>
            <a:r>
              <a:rPr lang="en-US" altLang="zh-TW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int</a:t>
            </a:r>
            <a:r>
              <a:rPr lang="en-US" altLang="zh-TW" dirty="0">
                <a:latin typeface="Lucida Console" panose="020B0609040504020204" pitchFamily="49" charset="0"/>
              </a:rPr>
              <a:t> main()</a:t>
            </a:r>
          </a:p>
          <a:p>
            <a:pPr marL="534988" indent="-534988" eaLnBrk="1" hangingPunct="1"/>
            <a:r>
              <a:rPr lang="en-US" altLang="zh-TW" dirty="0">
                <a:latin typeface="Lucida Console" panose="020B0609040504020204" pitchFamily="49" charset="0"/>
              </a:rPr>
              <a:t>{</a:t>
            </a:r>
          </a:p>
          <a:p>
            <a:pPr marL="534988" indent="-534988" eaLnBrk="1" hangingPunct="1"/>
            <a:r>
              <a:rPr lang="en-US" altLang="zh-TW" dirty="0">
                <a:latin typeface="Lucida Console" panose="020B0609040504020204" pitchFamily="49" charset="0"/>
              </a:rPr>
              <a:t>	</a:t>
            </a:r>
            <a:r>
              <a:rPr lang="en-US" altLang="zh-TW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int</a:t>
            </a:r>
            <a:r>
              <a:rPr lang="en-US" altLang="zh-TW" dirty="0">
                <a:latin typeface="Lucida Console" panose="020B0609040504020204" pitchFamily="49" charset="0"/>
              </a:rPr>
              <a:t> a[5] = {0};</a:t>
            </a:r>
          </a:p>
          <a:p>
            <a:pPr marL="534988" indent="-534988" eaLnBrk="1" hangingPunct="1"/>
            <a:r>
              <a:rPr lang="en-US" altLang="zh-TW" dirty="0">
                <a:latin typeface="Lucida Console" panose="020B0609040504020204" pitchFamily="49" charset="0"/>
              </a:rPr>
              <a:t>	fun( a );</a:t>
            </a:r>
          </a:p>
          <a:p>
            <a:pPr marL="534988" indent="-534988" eaLnBrk="1" hangingPunct="1"/>
            <a:r>
              <a:rPr lang="en-US" altLang="zh-TW" dirty="0">
                <a:latin typeface="Lucida Console" panose="020B0609040504020204" pitchFamily="49" charset="0"/>
              </a:rPr>
              <a:t>	</a:t>
            </a:r>
            <a:r>
              <a:rPr lang="en-US" altLang="zh-TW" dirty="0" err="1">
                <a:latin typeface="Lucida Console" panose="020B0609040504020204" pitchFamily="49" charset="0"/>
              </a:rPr>
              <a:t>cout</a:t>
            </a:r>
            <a:r>
              <a:rPr lang="en-US" altLang="zh-TW" dirty="0">
                <a:latin typeface="Lucida Console" panose="020B0609040504020204" pitchFamily="49" charset="0"/>
              </a:rPr>
              <a:t> &lt;&lt; a[0];</a:t>
            </a:r>
          </a:p>
          <a:p>
            <a:pPr marL="534988" indent="-534988" eaLnBrk="1" hangingPunct="1"/>
            <a:r>
              <a:rPr lang="en-US" altLang="zh-TW" dirty="0">
                <a:latin typeface="Lucida Console" panose="020B0609040504020204" pitchFamily="49" charset="0"/>
              </a:rPr>
              <a:t>}</a:t>
            </a:r>
          </a:p>
          <a:p>
            <a:pPr marL="534988" indent="-534988" eaLnBrk="1" hangingPunct="1"/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</a:rPr>
              <a:t>void</a:t>
            </a:r>
            <a:r>
              <a:rPr lang="en-US" altLang="zh-TW" dirty="0">
                <a:latin typeface="Lucida Console" panose="020B0609040504020204" pitchFamily="49" charset="0"/>
              </a:rPr>
              <a:t> fun( </a:t>
            </a:r>
            <a:r>
              <a:rPr lang="en-US" altLang="zh-TW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int</a:t>
            </a:r>
            <a:r>
              <a:rPr lang="en-US" altLang="zh-TW" dirty="0">
                <a:latin typeface="Lucida Console" panose="020B0609040504020204" pitchFamily="49" charset="0"/>
              </a:rPr>
              <a:t> b[] )</a:t>
            </a:r>
          </a:p>
          <a:p>
            <a:pPr marL="534988" indent="-534988" eaLnBrk="1" hangingPunct="1"/>
            <a:r>
              <a:rPr lang="en-US" altLang="zh-TW" dirty="0">
                <a:latin typeface="Lucida Console" panose="020B0609040504020204" pitchFamily="49" charset="0"/>
              </a:rPr>
              <a:t>{</a:t>
            </a:r>
          </a:p>
          <a:p>
            <a:pPr marL="534988" indent="-534988" eaLnBrk="1" hangingPunct="1"/>
            <a:r>
              <a:rPr lang="en-US" altLang="zh-TW" dirty="0">
                <a:latin typeface="Lucida Console" panose="020B0609040504020204" pitchFamily="49" charset="0"/>
              </a:rPr>
              <a:t>	*b = 5;</a:t>
            </a:r>
          </a:p>
          <a:p>
            <a:pPr marL="534988" indent="-534988" eaLnBrk="1" hangingPunct="1"/>
            <a:r>
              <a:rPr lang="en-US" altLang="zh-TW" dirty="0">
                <a:latin typeface="Lucida Console" panose="020B0609040504020204" pitchFamily="49" charset="0"/>
              </a:rPr>
              <a:t>}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sz="half" idx="2"/>
          </p:nvPr>
        </p:nvSpPr>
        <p:spPr>
          <a:noFill/>
          <a:ln>
            <a:noFill/>
          </a:ln>
        </p:spPr>
        <p:txBody>
          <a:bodyPr/>
          <a:lstStyle/>
          <a:p>
            <a:pPr marL="533400" indent="-533400" eaLnBrk="1" hangingPunct="1"/>
            <a:r>
              <a:rPr lang="en-US" altLang="zh-TW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int</a:t>
            </a:r>
            <a:r>
              <a:rPr lang="en-US" altLang="zh-TW" dirty="0">
                <a:latin typeface="Lucida Console" panose="020B0609040504020204" pitchFamily="49" charset="0"/>
              </a:rPr>
              <a:t> main()</a:t>
            </a:r>
          </a:p>
          <a:p>
            <a:pPr marL="533400" indent="-533400" eaLnBrk="1" hangingPunct="1"/>
            <a:r>
              <a:rPr lang="en-US" altLang="zh-TW" dirty="0">
                <a:latin typeface="Lucida Console" panose="020B0609040504020204" pitchFamily="49" charset="0"/>
              </a:rPr>
              <a:t>{</a:t>
            </a:r>
          </a:p>
          <a:p>
            <a:pPr marL="533400" indent="-533400" eaLnBrk="1" hangingPunct="1"/>
            <a:r>
              <a:rPr lang="en-US" altLang="zh-TW" dirty="0">
                <a:latin typeface="Lucida Console" panose="020B0609040504020204" pitchFamily="49" charset="0"/>
              </a:rPr>
              <a:t>	</a:t>
            </a:r>
            <a:r>
              <a:rPr lang="en-US" altLang="zh-TW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int</a:t>
            </a:r>
            <a:r>
              <a:rPr lang="en-US" altLang="zh-TW" dirty="0">
                <a:latin typeface="Lucida Console" panose="020B0609040504020204" pitchFamily="49" charset="0"/>
              </a:rPr>
              <a:t> a[5] = {0};</a:t>
            </a:r>
          </a:p>
          <a:p>
            <a:pPr marL="533400" indent="-533400" eaLnBrk="1" hangingPunct="1"/>
            <a:r>
              <a:rPr lang="en-US" altLang="zh-TW" dirty="0">
                <a:latin typeface="Lucida Console" panose="020B0609040504020204" pitchFamily="49" charset="0"/>
              </a:rPr>
              <a:t>	fun( a );</a:t>
            </a:r>
          </a:p>
          <a:p>
            <a:pPr marL="533400" indent="-533400" eaLnBrk="1" hangingPunct="1"/>
            <a:r>
              <a:rPr lang="en-US" altLang="zh-TW" dirty="0">
                <a:latin typeface="Lucida Console" panose="020B0609040504020204" pitchFamily="49" charset="0"/>
              </a:rPr>
              <a:t>	</a:t>
            </a:r>
            <a:r>
              <a:rPr lang="en-US" altLang="zh-TW" dirty="0" err="1">
                <a:latin typeface="Lucida Console" panose="020B0609040504020204" pitchFamily="49" charset="0"/>
              </a:rPr>
              <a:t>cout</a:t>
            </a:r>
            <a:r>
              <a:rPr lang="en-US" altLang="zh-TW" dirty="0">
                <a:latin typeface="Lucida Console" panose="020B0609040504020204" pitchFamily="49" charset="0"/>
              </a:rPr>
              <a:t> &lt;&lt; a[0];</a:t>
            </a:r>
          </a:p>
          <a:p>
            <a:pPr marL="533400" indent="-533400" eaLnBrk="1" hangingPunct="1"/>
            <a:r>
              <a:rPr lang="en-US" altLang="zh-TW" dirty="0">
                <a:latin typeface="Lucida Console" panose="020B0609040504020204" pitchFamily="49" charset="0"/>
              </a:rPr>
              <a:t>}</a:t>
            </a:r>
          </a:p>
          <a:p>
            <a:pPr marL="533400" indent="-533400" eaLnBrk="1" hangingPunct="1"/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</a:rPr>
              <a:t>void</a:t>
            </a:r>
            <a:r>
              <a:rPr lang="en-US" altLang="zh-TW" dirty="0">
                <a:latin typeface="Lucida Console" panose="020B0609040504020204" pitchFamily="49" charset="0"/>
              </a:rPr>
              <a:t> fun( </a:t>
            </a:r>
            <a:r>
              <a:rPr lang="en-US" altLang="zh-TW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int</a:t>
            </a:r>
            <a:r>
              <a:rPr lang="en-US" altLang="zh-TW" dirty="0">
                <a:latin typeface="Lucida Console" panose="020B0609040504020204" pitchFamily="49" charset="0"/>
              </a:rPr>
              <a:t> *b )</a:t>
            </a:r>
          </a:p>
          <a:p>
            <a:pPr marL="533400" indent="-533400" eaLnBrk="1" hangingPunct="1"/>
            <a:r>
              <a:rPr lang="en-US" altLang="zh-TW" dirty="0">
                <a:latin typeface="Lucida Console" panose="020B0609040504020204" pitchFamily="49" charset="0"/>
              </a:rPr>
              <a:t>{</a:t>
            </a:r>
          </a:p>
          <a:p>
            <a:pPr marL="533400" indent="-533400" eaLnBrk="1" hangingPunct="1"/>
            <a:r>
              <a:rPr lang="en-US" altLang="zh-TW" dirty="0">
                <a:latin typeface="Lucida Console" panose="020B0609040504020204" pitchFamily="49" charset="0"/>
              </a:rPr>
              <a:t>	*b = 5;</a:t>
            </a:r>
          </a:p>
          <a:p>
            <a:pPr marL="533400" indent="-533400" eaLnBrk="1" hangingPunct="1"/>
            <a:r>
              <a:rPr lang="en-US" altLang="zh-TW" dirty="0">
                <a:latin typeface="Lucida Console" panose="020B06090405040202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int</a:t>
            </a:r>
            <a:r>
              <a:rPr lang="en-US" altLang="zh-TW" dirty="0">
                <a:latin typeface="Lucida Console" panose="020B0609040504020204" pitchFamily="49" charset="0"/>
              </a:rPr>
              <a:t> main()</a:t>
            </a:r>
          </a:p>
          <a:p>
            <a:pPr eaLnBrk="1" hangingPunct="1"/>
            <a:r>
              <a:rPr lang="en-US" altLang="zh-TW" dirty="0">
                <a:latin typeface="Lucida Console" panose="020B0609040504020204" pitchFamily="49" charset="0"/>
              </a:rPr>
              <a:t>{</a:t>
            </a:r>
          </a:p>
          <a:p>
            <a:pPr eaLnBrk="1" hangingPunct="1"/>
            <a:r>
              <a:rPr lang="en-US" altLang="zh-TW" dirty="0">
                <a:latin typeface="Lucida Console" panose="020B0609040504020204" pitchFamily="49" charset="0"/>
              </a:rPr>
              <a:t>	</a:t>
            </a:r>
            <a:r>
              <a:rPr lang="en-US" altLang="zh-TW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int</a:t>
            </a:r>
            <a:r>
              <a:rPr lang="en-US" altLang="zh-TW" dirty="0">
                <a:latin typeface="Lucida Console" panose="020B0609040504020204" pitchFamily="49" charset="0"/>
              </a:rPr>
              <a:t> a[4][4] = {0};</a:t>
            </a:r>
          </a:p>
          <a:p>
            <a:pPr eaLnBrk="1" hangingPunct="1"/>
            <a:r>
              <a:rPr lang="en-US" altLang="zh-TW" dirty="0">
                <a:latin typeface="Lucida Console" panose="020B0609040504020204" pitchFamily="49" charset="0"/>
              </a:rPr>
              <a:t>	</a:t>
            </a:r>
            <a:r>
              <a:rPr lang="en-US" altLang="zh-TW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int</a:t>
            </a:r>
            <a:r>
              <a:rPr lang="en-US" altLang="zh-TW" dirty="0">
                <a:latin typeface="Lucida Console" panose="020B0609040504020204" pitchFamily="49" charset="0"/>
              </a:rPr>
              <a:t> (*b)[4] = a;</a:t>
            </a:r>
          </a:p>
          <a:p>
            <a:pPr eaLnBrk="1" hangingPunct="1"/>
            <a:r>
              <a:rPr lang="en-US" altLang="zh-TW" dirty="0">
                <a:latin typeface="Lucida Console" panose="020B0609040504020204" pitchFamily="49" charset="0"/>
              </a:rPr>
              <a:t>	b[0][2] = 2;</a:t>
            </a:r>
          </a:p>
          <a:p>
            <a:pPr eaLnBrk="1" hangingPunct="1"/>
            <a:r>
              <a:rPr lang="en-US" altLang="zh-TW" dirty="0">
                <a:latin typeface="Lucida Console" panose="020B0609040504020204" pitchFamily="49" charset="0"/>
              </a:rPr>
              <a:t>	</a:t>
            </a:r>
            <a:r>
              <a:rPr lang="en-US" altLang="zh-TW" dirty="0" err="1">
                <a:latin typeface="Lucida Console" panose="020B0609040504020204" pitchFamily="49" charset="0"/>
              </a:rPr>
              <a:t>cout</a:t>
            </a:r>
            <a:r>
              <a:rPr lang="en-US" altLang="zh-TW" dirty="0">
                <a:latin typeface="Lucida Console" panose="020B0609040504020204" pitchFamily="49" charset="0"/>
              </a:rPr>
              <a:t> &lt;&lt; a[0][2];</a:t>
            </a:r>
          </a:p>
          <a:p>
            <a:pPr eaLnBrk="1" hangingPunct="1"/>
            <a:r>
              <a:rPr lang="en-US" altLang="zh-TW" dirty="0">
                <a:latin typeface="Lucida Console" panose="020B0609040504020204" pitchFamily="49" charset="0"/>
              </a:rPr>
              <a:t>	b++;</a:t>
            </a:r>
          </a:p>
          <a:p>
            <a:pPr eaLnBrk="1" hangingPunct="1"/>
            <a:r>
              <a:rPr lang="en-US" altLang="zh-TW" dirty="0">
                <a:latin typeface="Lucida Console" panose="020B0609040504020204" pitchFamily="49" charset="0"/>
              </a:rPr>
              <a:t>}</a:t>
            </a:r>
          </a:p>
          <a:p>
            <a:pPr eaLnBrk="1" hangingPunct="1">
              <a:spcBef>
                <a:spcPct val="15000"/>
              </a:spcBef>
            </a:pPr>
            <a:endParaRPr lang="en-US" altLang="zh-TW" dirty="0">
              <a:latin typeface="Lucida Console" panose="020B0609040504020204" pitchFamily="49" charset="0"/>
            </a:endParaRPr>
          </a:p>
          <a:p>
            <a:pPr eaLnBrk="1" hangingPunct="1">
              <a:spcBef>
                <a:spcPct val="15000"/>
              </a:spcBef>
            </a:pPr>
            <a:r>
              <a:rPr lang="en-US" altLang="zh-TW" dirty="0">
                <a:solidFill>
                  <a:srgbClr val="FF0000"/>
                </a:solidFill>
                <a:latin typeface="Lucida Console" panose="020B0609040504020204" pitchFamily="49" charset="0"/>
              </a:rPr>
              <a:t>b points to array a[0]</a:t>
            </a:r>
          </a:p>
        </p:txBody>
      </p:sp>
      <p:graphicFrame>
        <p:nvGraphicFramePr>
          <p:cNvPr id="23725" name="Group 1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4768228"/>
              </p:ext>
            </p:extLst>
          </p:nvPr>
        </p:nvGraphicFramePr>
        <p:xfrm>
          <a:off x="1151563" y="908678"/>
          <a:ext cx="2880000" cy="36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0012FF40</a:t>
                      </a:r>
                      <a:endParaRPr kumimoji="1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0012FF3C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3649" name="Line 97"/>
          <p:cNvSpPr>
            <a:spLocks noChangeShapeType="1"/>
          </p:cNvSpPr>
          <p:nvPr/>
        </p:nvSpPr>
        <p:spPr bwMode="auto">
          <a:xfrm flipV="1">
            <a:off x="2771770" y="728655"/>
            <a:ext cx="3960506" cy="360046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endParaRPr lang="zh-TW" altLang="en-US"/>
          </a:p>
        </p:txBody>
      </p:sp>
      <p:graphicFrame>
        <p:nvGraphicFramePr>
          <p:cNvPr id="23747" name="Group 19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539995"/>
              </p:ext>
            </p:extLst>
          </p:nvPr>
        </p:nvGraphicFramePr>
        <p:xfrm>
          <a:off x="4572000" y="548632"/>
          <a:ext cx="3960000" cy="576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b[0][0]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a[0][0]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0012FF40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b[0][1]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a[0][1]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0012FF44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b[0][2]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a[0][2]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0012FF48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b[0][3]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a[0][3]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0012FF4C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b[1][0]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a[1][0]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0012FF50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b[1][1]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a[1][1]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0012FF54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b[1][2]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a[1][2]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0012FF58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b[1][3]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a[1][3]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0012FF5C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b[2][0]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a[2][0]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0012FF60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b[2][1]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a[2][1]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0012FF64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b[2][2]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a[2][2]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0012FF68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b[2][3]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a[2][3]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0012FF6C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b[3][0]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a[3][0]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0012FF70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b[3][1]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a[3][1]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0012FF74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b[3][2]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a[3][2]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0012FF78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b[3][3]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a[3][3]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0012FF7C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16142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int</a:t>
            </a:r>
            <a:r>
              <a:rPr lang="en-US" altLang="zh-TW" dirty="0">
                <a:latin typeface="Lucida Console" panose="020B0609040504020204" pitchFamily="49" charset="0"/>
              </a:rPr>
              <a:t> main()</a:t>
            </a:r>
          </a:p>
          <a:p>
            <a:pPr eaLnBrk="1" hangingPunct="1"/>
            <a:r>
              <a:rPr lang="en-US" altLang="zh-TW" dirty="0">
                <a:latin typeface="Lucida Console" panose="020B0609040504020204" pitchFamily="49" charset="0"/>
              </a:rPr>
              <a:t>{</a:t>
            </a:r>
          </a:p>
          <a:p>
            <a:pPr eaLnBrk="1" hangingPunct="1"/>
            <a:r>
              <a:rPr lang="en-US" altLang="zh-TW" dirty="0">
                <a:latin typeface="Lucida Console" panose="020B0609040504020204" pitchFamily="49" charset="0"/>
              </a:rPr>
              <a:t>	</a:t>
            </a:r>
            <a:r>
              <a:rPr lang="en-US" altLang="zh-TW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int</a:t>
            </a:r>
            <a:r>
              <a:rPr lang="en-US" altLang="zh-TW" dirty="0">
                <a:latin typeface="Lucida Console" panose="020B0609040504020204" pitchFamily="49" charset="0"/>
              </a:rPr>
              <a:t> a[4][4] = {0};</a:t>
            </a:r>
          </a:p>
          <a:p>
            <a:pPr eaLnBrk="1" hangingPunct="1"/>
            <a:r>
              <a:rPr lang="en-US" altLang="zh-TW" dirty="0">
                <a:latin typeface="Lucida Console" panose="020B0609040504020204" pitchFamily="49" charset="0"/>
              </a:rPr>
              <a:t>	</a:t>
            </a:r>
            <a:r>
              <a:rPr lang="en-US" altLang="zh-TW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int</a:t>
            </a:r>
            <a:r>
              <a:rPr lang="en-US" altLang="zh-TW" dirty="0">
                <a:latin typeface="Lucida Console" panose="020B0609040504020204" pitchFamily="49" charset="0"/>
              </a:rPr>
              <a:t> (*b)[4] = a;</a:t>
            </a:r>
          </a:p>
          <a:p>
            <a:pPr eaLnBrk="1" hangingPunct="1"/>
            <a:r>
              <a:rPr lang="en-US" altLang="zh-TW" dirty="0">
                <a:latin typeface="Lucida Console" panose="020B0609040504020204" pitchFamily="49" charset="0"/>
              </a:rPr>
              <a:t>	b[0][2] = 2;</a:t>
            </a:r>
          </a:p>
          <a:p>
            <a:pPr eaLnBrk="1" hangingPunct="1"/>
            <a:r>
              <a:rPr lang="en-US" altLang="zh-TW" dirty="0">
                <a:latin typeface="Lucida Console" panose="020B0609040504020204" pitchFamily="49" charset="0"/>
              </a:rPr>
              <a:t>	</a:t>
            </a:r>
            <a:r>
              <a:rPr lang="en-US" altLang="zh-TW" dirty="0" err="1">
                <a:latin typeface="Lucida Console" panose="020B0609040504020204" pitchFamily="49" charset="0"/>
              </a:rPr>
              <a:t>cout</a:t>
            </a:r>
            <a:r>
              <a:rPr lang="en-US" altLang="zh-TW" dirty="0">
                <a:latin typeface="Lucida Console" panose="020B0609040504020204" pitchFamily="49" charset="0"/>
              </a:rPr>
              <a:t> &lt;&lt; a[0][2];</a:t>
            </a:r>
          </a:p>
          <a:p>
            <a:pPr eaLnBrk="1" hangingPunct="1"/>
            <a:r>
              <a:rPr lang="en-US" altLang="zh-TW" dirty="0">
                <a:latin typeface="Lucida Console" panose="020B0609040504020204" pitchFamily="49" charset="0"/>
              </a:rPr>
              <a:t>	b++;</a:t>
            </a:r>
          </a:p>
          <a:p>
            <a:pPr eaLnBrk="1" hangingPunct="1"/>
            <a:r>
              <a:rPr lang="en-US" altLang="zh-TW" dirty="0">
                <a:latin typeface="Lucida Console" panose="020B0609040504020204" pitchFamily="49" charset="0"/>
              </a:rPr>
              <a:t>}</a:t>
            </a:r>
          </a:p>
          <a:p>
            <a:pPr eaLnBrk="1" hangingPunct="1">
              <a:spcBef>
                <a:spcPct val="15000"/>
              </a:spcBef>
            </a:pPr>
            <a:endParaRPr lang="en-US" altLang="zh-TW" dirty="0">
              <a:latin typeface="Lucida Console" panose="020B0609040504020204" pitchFamily="49" charset="0"/>
            </a:endParaRPr>
          </a:p>
          <a:p>
            <a:pPr eaLnBrk="1" hangingPunct="1">
              <a:spcBef>
                <a:spcPct val="15000"/>
              </a:spcBef>
            </a:pPr>
            <a:r>
              <a:rPr lang="en-US" altLang="zh-TW" dirty="0">
                <a:solidFill>
                  <a:srgbClr val="FF0000"/>
                </a:solidFill>
                <a:latin typeface="Lucida Console" panose="020B0609040504020204" pitchFamily="49" charset="0"/>
              </a:rPr>
              <a:t>b points to array a[0]</a:t>
            </a:r>
          </a:p>
        </p:txBody>
      </p:sp>
      <p:graphicFrame>
        <p:nvGraphicFramePr>
          <p:cNvPr id="23725" name="Group 1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5252201"/>
              </p:ext>
            </p:extLst>
          </p:nvPr>
        </p:nvGraphicFramePr>
        <p:xfrm>
          <a:off x="1151563" y="908678"/>
          <a:ext cx="2880000" cy="36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0012FF50</a:t>
                      </a: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0012FF3C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3649" name="Line 97"/>
          <p:cNvSpPr>
            <a:spLocks noChangeShapeType="1"/>
          </p:cNvSpPr>
          <p:nvPr/>
        </p:nvSpPr>
        <p:spPr bwMode="auto">
          <a:xfrm>
            <a:off x="2771770" y="1088701"/>
            <a:ext cx="3960505" cy="1080138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endParaRPr lang="zh-TW" altLang="en-US"/>
          </a:p>
        </p:txBody>
      </p:sp>
      <p:graphicFrame>
        <p:nvGraphicFramePr>
          <p:cNvPr id="23747" name="Group 19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2549450"/>
              </p:ext>
            </p:extLst>
          </p:nvPr>
        </p:nvGraphicFramePr>
        <p:xfrm>
          <a:off x="4572000" y="548632"/>
          <a:ext cx="3960000" cy="576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b[0][0]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a[0][0]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0012FF40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b[0][1]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a[0][1]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0012FF44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b[0][2]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a[0][2]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0012FF48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b[0][3]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a[0][3]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0012FF4C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b[1][0]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a[1][0]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0012FF50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b[1][1]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a[1][1]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0012FF54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b[1][2]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a[1][2]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0012FF58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b[1][3]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a[1][3]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0012FF5C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b[2][0]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a[2][0]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0012FF60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b[2][1]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a[2][1]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0012FF64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b[2][2]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a[2][2]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0012FF68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b[2][3]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a[2][3]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0012FF6C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b[3][0]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a[3][0]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0012FF70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b[3][1]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a[3][1]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0012FF74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b[3][2]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a[3][2]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0012FF78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b[3][3]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a[3][3]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0012FF7C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77517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863032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0" eaLnBrk="1" hangingPunct="1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</a:rPr>
              <a:t> main()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</a:rPr>
              <a:t>{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</a:rPr>
              <a:t>	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</a:rPr>
              <a:t> a[4][4] = {0};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</a:rPr>
              <a:t>	fun( a );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</a:rPr>
              <a:t>	cout &lt;&lt; a[0][2];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</a:rPr>
              <a:t>}</a:t>
            </a:r>
          </a:p>
          <a:p>
            <a:pPr lvl="0" eaLnBrk="1" hangingPunct="1">
              <a:spcBef>
                <a:spcPts val="0"/>
              </a:spcBef>
            </a:pPr>
            <a:endParaRPr lang="en-US" altLang="zh-TW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lvl="0" eaLnBrk="1" hangingPunct="1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</a:rPr>
              <a:t> fun(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</a:rPr>
              <a:t> (*b)[4] )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</a:rPr>
              <a:t>{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</a:rPr>
              <a:t>	b[0][2] = 2;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</a:rPr>
              <a:t>	b++;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</a:rPr>
              <a:t>}</a:t>
            </a:r>
          </a:p>
          <a:p>
            <a:pPr lvl="0" eaLnBrk="1" hangingPunct="1">
              <a:spcBef>
                <a:spcPts val="0"/>
              </a:spcBef>
            </a:pPr>
            <a:endParaRPr lang="en-US" altLang="zh-TW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lvl="0" eaLnBrk="1" hangingPunct="1">
              <a:spcBef>
                <a:spcPts val="0"/>
              </a:spcBef>
            </a:pPr>
            <a:r>
              <a:rPr lang="en-US" altLang="zh-TW" dirty="0">
                <a:solidFill>
                  <a:srgbClr val="FF0000"/>
                </a:solidFill>
                <a:latin typeface="Lucida Console" panose="020B0609040504020204" pitchFamily="49" charset="0"/>
              </a:rPr>
              <a:t>b points to array a[0]</a:t>
            </a:r>
          </a:p>
        </p:txBody>
      </p:sp>
      <p:graphicFrame>
        <p:nvGraphicFramePr>
          <p:cNvPr id="23747" name="Group 19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3632779"/>
              </p:ext>
            </p:extLst>
          </p:nvPr>
        </p:nvGraphicFramePr>
        <p:xfrm>
          <a:off x="4572000" y="548632"/>
          <a:ext cx="3960000" cy="576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a[0][0]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0012FF40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a[0][1]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0012FF44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a[0][2]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0012FF48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a[0][3]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0012FF4C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a[1][0]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0012FF50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a[1][1]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0012FF54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a[1][2]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0012FF58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a[1][3]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0012FF5C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a[2][0]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0012FF60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a[2][1]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0012FF64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a[2][2]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0012FF68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a[2][3]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0012FF6C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a[3][0]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0012FF70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a[3][1]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0012FF74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a[3][2]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0012FF78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a[3][3]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0012FF7C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89182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0" eaLnBrk="1" hangingPunct="1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</a:rPr>
              <a:t> main()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</a:rPr>
              <a:t>{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</a:rPr>
              <a:t>	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</a:rPr>
              <a:t> a[4][4] = {0};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</a:rPr>
              <a:t>	fun( a );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</a:rPr>
              <a:t>	cout &lt;&lt; a[0][2];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</a:rPr>
              <a:t>}</a:t>
            </a:r>
          </a:p>
          <a:p>
            <a:pPr lvl="0" eaLnBrk="1" hangingPunct="1">
              <a:spcBef>
                <a:spcPts val="0"/>
              </a:spcBef>
            </a:pPr>
            <a:endParaRPr lang="en-US" altLang="zh-TW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lvl="0" eaLnBrk="1" hangingPunct="1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</a:rPr>
              <a:t> fun(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</a:rPr>
              <a:t> (*b)[4] )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</a:rPr>
              <a:t>{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</a:rPr>
              <a:t>	b[0][2] = 2;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</a:rPr>
              <a:t>	b++;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</a:rPr>
              <a:t>}</a:t>
            </a:r>
          </a:p>
          <a:p>
            <a:pPr lvl="0" eaLnBrk="1" hangingPunct="1">
              <a:spcBef>
                <a:spcPts val="0"/>
              </a:spcBef>
            </a:pPr>
            <a:endParaRPr lang="en-US" altLang="zh-TW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lvl="0" eaLnBrk="1" hangingPunct="1">
              <a:spcBef>
                <a:spcPts val="0"/>
              </a:spcBef>
            </a:pPr>
            <a:r>
              <a:rPr lang="en-US" altLang="zh-TW" dirty="0">
                <a:solidFill>
                  <a:srgbClr val="FF0000"/>
                </a:solidFill>
                <a:latin typeface="Lucida Console" panose="020B0609040504020204" pitchFamily="49" charset="0"/>
              </a:rPr>
              <a:t>b points to array a[0]</a:t>
            </a:r>
          </a:p>
        </p:txBody>
      </p:sp>
      <p:graphicFrame>
        <p:nvGraphicFramePr>
          <p:cNvPr id="23725" name="Group 173"/>
          <p:cNvGraphicFramePr>
            <a:graphicFrameLocks noGrp="1"/>
          </p:cNvGraphicFramePr>
          <p:nvPr/>
        </p:nvGraphicFramePr>
        <p:xfrm>
          <a:off x="1151563" y="908678"/>
          <a:ext cx="2880000" cy="36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0012FF40</a:t>
                      </a:r>
                      <a:endParaRPr kumimoji="1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0012FF3C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3649" name="Line 97"/>
          <p:cNvSpPr>
            <a:spLocks noChangeShapeType="1"/>
          </p:cNvSpPr>
          <p:nvPr/>
        </p:nvSpPr>
        <p:spPr bwMode="auto">
          <a:xfrm flipV="1">
            <a:off x="2771770" y="728655"/>
            <a:ext cx="3960506" cy="360046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新細明體" pitchFamily="18" charset="-120"/>
              <a:cs typeface="+mn-cs"/>
            </a:endParaRPr>
          </a:p>
        </p:txBody>
      </p:sp>
      <p:graphicFrame>
        <p:nvGraphicFramePr>
          <p:cNvPr id="23747" name="Group 195"/>
          <p:cNvGraphicFramePr>
            <a:graphicFrameLocks noGrp="1"/>
          </p:cNvGraphicFramePr>
          <p:nvPr/>
        </p:nvGraphicFramePr>
        <p:xfrm>
          <a:off x="4572000" y="548632"/>
          <a:ext cx="3960000" cy="576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b[0][0]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a[0][0]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0012FF40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b[0][1]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a[0][1]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0012FF44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b[0][2]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a[0][2]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0012FF48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b[0][3]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a[0][3]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0012FF4C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b[1][0]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a[1][0]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0012FF50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b[1][1]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a[1][1]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0012FF54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b[1][2]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a[1][2]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0012FF58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b[1][3]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a[1][3]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0012FF5C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b[2][0]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a[2][0]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0012FF60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b[2][1]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a[2][1]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0012FF64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b[2][2]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a[2][2]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0012FF68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b[2][3]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a[2][3]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0012FF6C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b[3][0]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a[3][0]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0012FF70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b[3][1]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a[3][1]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0012FF74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b[3][2]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a[3][2]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0012FF78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b[3][3]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a[3][3]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0012FF7C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68137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0" eaLnBrk="1" hangingPunct="1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</a:rPr>
              <a:t> main()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</a:rPr>
              <a:t>{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</a:rPr>
              <a:t>	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</a:rPr>
              <a:t> a[4][4] = {0};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</a:rPr>
              <a:t>	fun( a );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</a:rPr>
              <a:t>	cout &lt;&lt; a[0][2];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</a:rPr>
              <a:t>}</a:t>
            </a:r>
          </a:p>
          <a:p>
            <a:pPr lvl="0" eaLnBrk="1" hangingPunct="1">
              <a:spcBef>
                <a:spcPts val="0"/>
              </a:spcBef>
            </a:pPr>
            <a:endParaRPr lang="en-US" altLang="zh-TW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lvl="0" eaLnBrk="1" hangingPunct="1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</a:rPr>
              <a:t> fun(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</a:rPr>
              <a:t> (*b)[4] )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</a:rPr>
              <a:t>{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</a:rPr>
              <a:t>	b[0][2] = 2;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</a:rPr>
              <a:t>	b++;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</a:rPr>
              <a:t>}</a:t>
            </a:r>
          </a:p>
          <a:p>
            <a:pPr lvl="0" eaLnBrk="1" hangingPunct="1">
              <a:spcBef>
                <a:spcPts val="0"/>
              </a:spcBef>
            </a:pPr>
            <a:endParaRPr lang="en-US" altLang="zh-TW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lvl="0" eaLnBrk="1" hangingPunct="1">
              <a:spcBef>
                <a:spcPts val="0"/>
              </a:spcBef>
            </a:pPr>
            <a:r>
              <a:rPr lang="en-US" altLang="zh-TW" dirty="0">
                <a:solidFill>
                  <a:srgbClr val="FF0000"/>
                </a:solidFill>
                <a:latin typeface="Lucida Console" panose="020B0609040504020204" pitchFamily="49" charset="0"/>
              </a:rPr>
              <a:t>b points to array a[0]</a:t>
            </a:r>
          </a:p>
        </p:txBody>
      </p:sp>
      <p:graphicFrame>
        <p:nvGraphicFramePr>
          <p:cNvPr id="23725" name="Group 173"/>
          <p:cNvGraphicFramePr>
            <a:graphicFrameLocks noGrp="1"/>
          </p:cNvGraphicFramePr>
          <p:nvPr/>
        </p:nvGraphicFramePr>
        <p:xfrm>
          <a:off x="1151563" y="908678"/>
          <a:ext cx="2880000" cy="36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0012FF40</a:t>
                      </a:r>
                      <a:endParaRPr kumimoji="1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0012FF3C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3649" name="Line 97"/>
          <p:cNvSpPr>
            <a:spLocks noChangeShapeType="1"/>
          </p:cNvSpPr>
          <p:nvPr/>
        </p:nvSpPr>
        <p:spPr bwMode="auto">
          <a:xfrm flipV="1">
            <a:off x="2771770" y="728655"/>
            <a:ext cx="3960506" cy="360046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新細明體" pitchFamily="18" charset="-120"/>
              <a:cs typeface="+mn-cs"/>
            </a:endParaRPr>
          </a:p>
        </p:txBody>
      </p:sp>
      <p:graphicFrame>
        <p:nvGraphicFramePr>
          <p:cNvPr id="23747" name="Group 195"/>
          <p:cNvGraphicFramePr>
            <a:graphicFrameLocks noGrp="1"/>
          </p:cNvGraphicFramePr>
          <p:nvPr/>
        </p:nvGraphicFramePr>
        <p:xfrm>
          <a:off x="4572000" y="548632"/>
          <a:ext cx="3960000" cy="576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b[0][0]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a[0][0]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0012FF40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b[0][1]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a[0][1]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0012FF44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b[0][2]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a[0][2]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0012FF48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b[0][3]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a[0][3]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0012FF4C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b[1][0]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a[1][0]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0012FF50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b[1][1]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a[1][1]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0012FF54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b[1][2]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a[1][2]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0012FF58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b[1][3]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a[1][3]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0012FF5C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b[2][0]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a[2][0]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0012FF60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b[2][1]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a[2][1]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0012FF64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b[2][2]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a[2][2]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0012FF68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b[2][3]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a[2][3]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0012FF6C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b[3][0]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a[3][0]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0012FF70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b[3][1]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a[3][1]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0012FF74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b[3][2]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a[3][2]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0012FF78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b[3][3]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a[3][3]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0012FF7C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20979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0" eaLnBrk="1" hangingPunct="1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</a:rPr>
              <a:t> main()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</a:rPr>
              <a:t>{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</a:rPr>
              <a:t>	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</a:rPr>
              <a:t> a[4][4] = {0};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</a:rPr>
              <a:t>	fun( a );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</a:rPr>
              <a:t>	cout &lt;&lt; a[0][2];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</a:rPr>
              <a:t>}</a:t>
            </a:r>
          </a:p>
          <a:p>
            <a:pPr lvl="0" eaLnBrk="1" hangingPunct="1">
              <a:spcBef>
                <a:spcPts val="0"/>
              </a:spcBef>
            </a:pPr>
            <a:endParaRPr lang="en-US" altLang="zh-TW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lvl="0" eaLnBrk="1" hangingPunct="1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</a:rPr>
              <a:t> fun(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</a:rPr>
              <a:t> (*b)[4] )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</a:rPr>
              <a:t>{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</a:rPr>
              <a:t>	b[0][2] = 2;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</a:rPr>
              <a:t>	b++;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</a:rPr>
              <a:t>}</a:t>
            </a:r>
          </a:p>
          <a:p>
            <a:pPr lvl="0" eaLnBrk="1" hangingPunct="1">
              <a:spcBef>
                <a:spcPts val="0"/>
              </a:spcBef>
            </a:pPr>
            <a:endParaRPr lang="en-US" altLang="zh-TW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lvl="0" eaLnBrk="1" hangingPunct="1">
              <a:spcBef>
                <a:spcPts val="0"/>
              </a:spcBef>
            </a:pPr>
            <a:r>
              <a:rPr lang="en-US" altLang="zh-TW" dirty="0">
                <a:solidFill>
                  <a:srgbClr val="FF0000"/>
                </a:solidFill>
                <a:latin typeface="Lucida Console" panose="020B0609040504020204" pitchFamily="49" charset="0"/>
              </a:rPr>
              <a:t>b points to array a[0]</a:t>
            </a:r>
          </a:p>
        </p:txBody>
      </p:sp>
      <p:graphicFrame>
        <p:nvGraphicFramePr>
          <p:cNvPr id="23725" name="Group 173"/>
          <p:cNvGraphicFramePr>
            <a:graphicFrameLocks noGrp="1"/>
          </p:cNvGraphicFramePr>
          <p:nvPr/>
        </p:nvGraphicFramePr>
        <p:xfrm>
          <a:off x="1151563" y="908678"/>
          <a:ext cx="2880000" cy="36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0012FF50</a:t>
                      </a: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0012FF3C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3649" name="Line 97"/>
          <p:cNvSpPr>
            <a:spLocks noChangeShapeType="1"/>
          </p:cNvSpPr>
          <p:nvPr/>
        </p:nvSpPr>
        <p:spPr bwMode="auto">
          <a:xfrm>
            <a:off x="2771770" y="1088701"/>
            <a:ext cx="3960505" cy="1080138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新細明體" pitchFamily="18" charset="-120"/>
              <a:cs typeface="+mn-cs"/>
            </a:endParaRPr>
          </a:p>
        </p:txBody>
      </p:sp>
      <p:graphicFrame>
        <p:nvGraphicFramePr>
          <p:cNvPr id="23747" name="Group 195"/>
          <p:cNvGraphicFramePr>
            <a:graphicFrameLocks noGrp="1"/>
          </p:cNvGraphicFramePr>
          <p:nvPr/>
        </p:nvGraphicFramePr>
        <p:xfrm>
          <a:off x="4572000" y="548632"/>
          <a:ext cx="3960000" cy="576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b[0][0]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a[0][0]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0012FF40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b[0][1]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a[0][1]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0012FF44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b[0][2]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a[0][2]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0012FF48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b[0][3]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a[0][3]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0012FF4C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b[1][0]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a[1][0]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0012FF50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b[1][1]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a[1][1]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0012FF54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b[1][2]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a[1][2]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0012FF58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b[1][3]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a[1][3]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0012FF5C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b[2][0]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a[2][0]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0012FF60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b[2][1]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a[2][1]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0012FF64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b[2][2]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a[2][2]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0012FF68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b[2][3]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a[2][3]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0012FF6C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b[3][0]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a[3][0]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0012FF70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b[3][1]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a[3][1]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0012FF74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b[3][2]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a[3][2]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0012FF78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b[3][3]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a[3][3]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0012FF7C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55303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217875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038" name="Group 7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1679078"/>
              </p:ext>
            </p:extLst>
          </p:nvPr>
        </p:nvGraphicFramePr>
        <p:xfrm>
          <a:off x="611494" y="728655"/>
          <a:ext cx="1620000" cy="36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</a:t>
                      </a:r>
                    </a:p>
                  </a:txBody>
                  <a:tcPr marL="72000" marR="72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0012FF40</a:t>
                      </a: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365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5832162" y="368609"/>
            <a:ext cx="2880368" cy="2160276"/>
          </a:xfrm>
          <a:noFill/>
          <a:ln>
            <a:solidFill>
              <a:schemeClr val="tx1"/>
            </a:solidFill>
          </a:ln>
        </p:spPr>
        <p:txBody>
          <a:bodyPr/>
          <a:lstStyle/>
          <a:p>
            <a:pPr marL="534988" indent="-534988" eaLnBrk="1" hangingPunct="1">
              <a:spcBef>
                <a:spcPts val="0"/>
              </a:spcBef>
            </a:pPr>
            <a:r>
              <a:rPr lang="en-US" altLang="zh-TW" sz="1600" b="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int</a:t>
            </a:r>
            <a:r>
              <a:rPr lang="en-US" altLang="zh-TW" sz="1600" b="0" dirty="0">
                <a:latin typeface="Lucida Console" panose="020B0609040504020204" pitchFamily="49" charset="0"/>
              </a:rPr>
              <a:t> a[3][4] =</a:t>
            </a:r>
          </a:p>
          <a:p>
            <a:pPr marL="534988" indent="-534988" eaLnBrk="1" hangingPunct="1">
              <a:spcBef>
                <a:spcPts val="0"/>
              </a:spcBef>
            </a:pPr>
            <a:r>
              <a:rPr lang="en-US" altLang="zh-TW" sz="1600" b="0" dirty="0">
                <a:latin typeface="Lucida Console" panose="020B0609040504020204" pitchFamily="49" charset="0"/>
              </a:rPr>
              <a:t>  { { 1, 2, 3, 4 },</a:t>
            </a:r>
          </a:p>
          <a:p>
            <a:pPr marL="534988" indent="-534988" eaLnBrk="1" hangingPunct="1">
              <a:spcBef>
                <a:spcPts val="0"/>
              </a:spcBef>
            </a:pPr>
            <a:r>
              <a:rPr lang="en-US" altLang="zh-TW" sz="1600" b="0" dirty="0">
                <a:latin typeface="Lucida Console" panose="020B0609040504020204" pitchFamily="49" charset="0"/>
              </a:rPr>
              <a:t>    { 1, 3, 5, 7 },</a:t>
            </a:r>
          </a:p>
          <a:p>
            <a:pPr marL="534988" indent="-534988" eaLnBrk="1" hangingPunct="1">
              <a:spcBef>
                <a:spcPts val="0"/>
              </a:spcBef>
            </a:pPr>
            <a:r>
              <a:rPr lang="en-US" altLang="zh-TW" sz="1600" b="0" dirty="0">
                <a:latin typeface="Lucida Console" panose="020B0609040504020204" pitchFamily="49" charset="0"/>
              </a:rPr>
              <a:t>    { 2, 4, 6, 8 } };</a:t>
            </a:r>
          </a:p>
          <a:p>
            <a:pPr marL="534988" indent="-534988" eaLnBrk="1" hangingPunct="1">
              <a:spcBef>
                <a:spcPts val="0"/>
              </a:spcBef>
            </a:pPr>
            <a:r>
              <a:rPr lang="en-US" altLang="zh-TW" sz="1600" b="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int</a:t>
            </a:r>
            <a:r>
              <a:rPr lang="en-US" altLang="zh-TW" sz="1600" b="0" dirty="0">
                <a:latin typeface="Lucida Console" panose="020B0609040504020204" pitchFamily="49" charset="0"/>
              </a:rPr>
              <a:t> *p;</a:t>
            </a:r>
          </a:p>
          <a:p>
            <a:pPr marL="534988" indent="-534988" eaLnBrk="1" hangingPunct="1">
              <a:spcBef>
                <a:spcPts val="0"/>
              </a:spcBef>
            </a:pPr>
            <a:r>
              <a:rPr lang="en-US" altLang="zh-TW" sz="1600" b="0" dirty="0">
                <a:latin typeface="Lucida Console" panose="020B0609040504020204" pitchFamily="49" charset="0"/>
              </a:rPr>
              <a:t>p = a[0];</a:t>
            </a:r>
          </a:p>
          <a:p>
            <a:pPr marL="534988" indent="-534988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</a:rPr>
              <a:t>p = &amp;a[0][0];</a:t>
            </a:r>
          </a:p>
          <a:p>
            <a:pPr marL="534988" indent="-534988" eaLnBrk="1" hangingPunct="1">
              <a:spcBef>
                <a:spcPts val="0"/>
              </a:spcBef>
            </a:pPr>
            <a:r>
              <a:rPr lang="en-US" altLang="zh-TW" sz="1600" b="0" dirty="0">
                <a:latin typeface="Lucida Console" panose="020B0609040504020204" pitchFamily="49" charset="0"/>
              </a:rPr>
              <a:t>p++;</a:t>
            </a:r>
          </a:p>
        </p:txBody>
      </p:sp>
      <p:sp>
        <p:nvSpPr>
          <p:cNvPr id="12366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5832160" y="2708908"/>
            <a:ext cx="2880369" cy="2160278"/>
          </a:xfrm>
          <a:noFill/>
          <a:ln>
            <a:solidFill>
              <a:schemeClr val="tx1"/>
            </a:solidFill>
          </a:ln>
        </p:spPr>
        <p:txBody>
          <a:bodyPr/>
          <a:lstStyle/>
          <a:p>
            <a:pPr marL="533400" indent="-533400" eaLnBrk="1" hangingPunct="1">
              <a:spcBef>
                <a:spcPts val="0"/>
              </a:spcBef>
            </a:pPr>
            <a:r>
              <a:rPr lang="en-US" altLang="zh-TW" sz="1600" b="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int</a:t>
            </a:r>
            <a:r>
              <a:rPr lang="en-US" altLang="zh-TW" sz="1600" b="0" dirty="0">
                <a:latin typeface="Lucida Console" panose="020B0609040504020204" pitchFamily="49" charset="0"/>
              </a:rPr>
              <a:t> a[3][4] =</a:t>
            </a:r>
          </a:p>
          <a:p>
            <a:pPr marL="533400" indent="-533400" eaLnBrk="1" hangingPunct="1">
              <a:spcBef>
                <a:spcPts val="0"/>
              </a:spcBef>
            </a:pPr>
            <a:r>
              <a:rPr lang="en-US" altLang="zh-TW" sz="1600" b="0" dirty="0">
                <a:latin typeface="Lucida Console" panose="020B0609040504020204" pitchFamily="49" charset="0"/>
              </a:rPr>
              <a:t>  { { 1, 2, 3, 4 },</a:t>
            </a:r>
          </a:p>
          <a:p>
            <a:pPr marL="533400" indent="-533400" eaLnBrk="1" hangingPunct="1">
              <a:spcBef>
                <a:spcPts val="0"/>
              </a:spcBef>
            </a:pPr>
            <a:r>
              <a:rPr lang="en-US" altLang="zh-TW" sz="1600" b="0" dirty="0">
                <a:latin typeface="Lucida Console" panose="020B0609040504020204" pitchFamily="49" charset="0"/>
              </a:rPr>
              <a:t>    { 1, 3, 5, 7 },</a:t>
            </a:r>
          </a:p>
          <a:p>
            <a:pPr marL="533400" indent="-533400" eaLnBrk="1" hangingPunct="1">
              <a:spcBef>
                <a:spcPts val="0"/>
              </a:spcBef>
            </a:pPr>
            <a:r>
              <a:rPr lang="en-US" altLang="zh-TW" sz="1600" b="0" dirty="0">
                <a:latin typeface="Lucida Console" panose="020B0609040504020204" pitchFamily="49" charset="0"/>
              </a:rPr>
              <a:t>    { 2, 4, 6, 8 } };</a:t>
            </a:r>
          </a:p>
          <a:p>
            <a:pPr marL="533400" indent="-533400" eaLnBrk="1" hangingPunct="1">
              <a:spcBef>
                <a:spcPts val="0"/>
              </a:spcBef>
            </a:pPr>
            <a:r>
              <a:rPr lang="en-US" altLang="zh-TW" sz="1600" b="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int</a:t>
            </a:r>
            <a:r>
              <a:rPr lang="en-US" altLang="zh-TW" sz="1600" b="0" dirty="0">
                <a:latin typeface="Lucida Console" panose="020B0609040504020204" pitchFamily="49" charset="0"/>
              </a:rPr>
              <a:t> (*p)[4];</a:t>
            </a:r>
          </a:p>
          <a:p>
            <a:pPr marL="533400" indent="-533400" eaLnBrk="1" hangingPunct="1">
              <a:spcBef>
                <a:spcPts val="0"/>
              </a:spcBef>
            </a:pPr>
            <a:r>
              <a:rPr lang="en-US" altLang="zh-TW" sz="1600" b="0" dirty="0">
                <a:latin typeface="Lucida Console" panose="020B0609040504020204" pitchFamily="49" charset="0"/>
              </a:rPr>
              <a:t>p = a;</a:t>
            </a:r>
          </a:p>
          <a:p>
            <a:pPr marL="533400" indent="-53340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</a:rPr>
              <a:t>p = &amp;a[0];</a:t>
            </a:r>
          </a:p>
          <a:p>
            <a:pPr marL="533400" indent="-533400" eaLnBrk="1" hangingPunct="1">
              <a:spcBef>
                <a:spcPts val="0"/>
              </a:spcBef>
            </a:pPr>
            <a:r>
              <a:rPr lang="en-US" altLang="zh-TW" sz="1600" b="0" dirty="0">
                <a:latin typeface="Lucida Console" panose="020B0609040504020204" pitchFamily="49" charset="0"/>
              </a:rPr>
              <a:t>p++;</a:t>
            </a:r>
          </a:p>
        </p:txBody>
      </p:sp>
      <p:sp>
        <p:nvSpPr>
          <p:cNvPr id="12428" name="Text Box 170"/>
          <p:cNvSpPr txBox="1">
            <a:spLocks noChangeArrowheads="1"/>
          </p:cNvSpPr>
          <p:nvPr/>
        </p:nvSpPr>
        <p:spPr bwMode="auto">
          <a:xfrm>
            <a:off x="2591760" y="278595"/>
            <a:ext cx="108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36000">
            <a:noAutofit/>
          </a:bodyPr>
          <a:lstStyle/>
          <a:p>
            <a:pPr algn="r"/>
            <a:r>
              <a:rPr lang="en-US" altLang="zh-TW" sz="1600" b="0" dirty="0">
                <a:latin typeface="Lucida Console" panose="020B0609040504020204" pitchFamily="49" charset="0"/>
              </a:rPr>
              <a:t>a[0][0]</a:t>
            </a:r>
          </a:p>
        </p:txBody>
      </p:sp>
      <p:sp>
        <p:nvSpPr>
          <p:cNvPr id="12429" name="Text Box 171"/>
          <p:cNvSpPr txBox="1">
            <a:spLocks noChangeArrowheads="1"/>
          </p:cNvSpPr>
          <p:nvPr/>
        </p:nvSpPr>
        <p:spPr bwMode="auto">
          <a:xfrm>
            <a:off x="3671904" y="278595"/>
            <a:ext cx="108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noAutofit/>
          </a:bodyPr>
          <a:lstStyle/>
          <a:p>
            <a:r>
              <a:rPr lang="en-US" altLang="zh-TW" sz="1600" b="0" dirty="0">
                <a:latin typeface="Lucida Console" panose="020B0609040504020204" pitchFamily="49" charset="0"/>
              </a:rPr>
              <a:t>a[0][1]</a:t>
            </a:r>
          </a:p>
        </p:txBody>
      </p:sp>
      <p:sp>
        <p:nvSpPr>
          <p:cNvPr id="12430" name="Text Box 172"/>
          <p:cNvSpPr txBox="1">
            <a:spLocks noChangeArrowheads="1"/>
          </p:cNvSpPr>
          <p:nvPr/>
        </p:nvSpPr>
        <p:spPr bwMode="auto">
          <a:xfrm>
            <a:off x="4842036" y="3068956"/>
            <a:ext cx="72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noAutofit/>
          </a:bodyPr>
          <a:lstStyle/>
          <a:p>
            <a:r>
              <a:rPr lang="en-US" altLang="zh-TW" sz="1600" b="0">
                <a:latin typeface="Lucida Console" panose="020B0609040504020204" pitchFamily="49" charset="0"/>
              </a:rPr>
              <a:t>a[0]</a:t>
            </a:r>
          </a:p>
        </p:txBody>
      </p:sp>
      <p:sp>
        <p:nvSpPr>
          <p:cNvPr id="12431" name="Text Box 173"/>
          <p:cNvSpPr txBox="1">
            <a:spLocks noChangeArrowheads="1"/>
          </p:cNvSpPr>
          <p:nvPr/>
        </p:nvSpPr>
        <p:spPr bwMode="auto">
          <a:xfrm>
            <a:off x="4842036" y="3609028"/>
            <a:ext cx="72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noAutofit/>
          </a:bodyPr>
          <a:lstStyle/>
          <a:p>
            <a:r>
              <a:rPr lang="en-US" altLang="zh-TW" sz="1600" b="0">
                <a:latin typeface="Lucida Console" panose="020B0609040504020204" pitchFamily="49" charset="0"/>
              </a:rPr>
              <a:t>a[1]</a:t>
            </a:r>
          </a:p>
        </p:txBody>
      </p:sp>
      <p:sp>
        <p:nvSpPr>
          <p:cNvPr id="12432" name="Rectangle 210"/>
          <p:cNvSpPr>
            <a:spLocks noChangeArrowheads="1"/>
          </p:cNvSpPr>
          <p:nvPr/>
        </p:nvSpPr>
        <p:spPr bwMode="auto">
          <a:xfrm>
            <a:off x="791517" y="1628770"/>
            <a:ext cx="1620207" cy="5400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4988" indent="-534988" algn="ctr">
              <a:spcBef>
                <a:spcPct val="15000"/>
              </a:spcBef>
            </a:pPr>
            <a:r>
              <a:rPr lang="en-US" altLang="zh-TW" sz="3200" b="0" dirty="0">
                <a:solidFill>
                  <a:srgbClr val="0000FF"/>
                </a:solidFill>
                <a:latin typeface="Times New Roman" pitchFamily="18" charset="0"/>
              </a:rPr>
              <a:t>Pointer</a:t>
            </a:r>
          </a:p>
        </p:txBody>
      </p:sp>
      <p:sp>
        <p:nvSpPr>
          <p:cNvPr id="12433" name="Rectangle 211"/>
          <p:cNvSpPr>
            <a:spLocks noChangeArrowheads="1"/>
          </p:cNvSpPr>
          <p:nvPr/>
        </p:nvSpPr>
        <p:spPr bwMode="auto">
          <a:xfrm>
            <a:off x="251424" y="3789048"/>
            <a:ext cx="2700369" cy="5400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2000" rIns="72000"/>
          <a:lstStyle/>
          <a:p>
            <a:pPr marL="533400" indent="-533400" algn="ctr">
              <a:spcBef>
                <a:spcPct val="20000"/>
              </a:spcBef>
            </a:pPr>
            <a:r>
              <a:rPr lang="en-US" altLang="zh-TW" sz="3200" b="0" dirty="0">
                <a:solidFill>
                  <a:srgbClr val="0000FF"/>
                </a:solidFill>
                <a:latin typeface="Times New Roman" pitchFamily="18" charset="0"/>
              </a:rPr>
              <a:t>Pointer to array</a:t>
            </a:r>
          </a:p>
        </p:txBody>
      </p:sp>
      <p:graphicFrame>
        <p:nvGraphicFramePr>
          <p:cNvPr id="24" name="Group 19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979849"/>
              </p:ext>
            </p:extLst>
          </p:nvPr>
        </p:nvGraphicFramePr>
        <p:xfrm>
          <a:off x="3221844" y="638643"/>
          <a:ext cx="1620000" cy="1620000"/>
        </p:xfrm>
        <a:graphic>
          <a:graphicData uri="http://schemas.openxmlformats.org/drawingml/2006/table">
            <a:tbl>
              <a:tblPr/>
              <a:tblGrid>
                <a:gridCol w="16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5" name="Group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0766152"/>
              </p:ext>
            </p:extLst>
          </p:nvPr>
        </p:nvGraphicFramePr>
        <p:xfrm>
          <a:off x="3311860" y="728650"/>
          <a:ext cx="1440000" cy="36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6" name="Group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3320330"/>
              </p:ext>
            </p:extLst>
          </p:nvPr>
        </p:nvGraphicFramePr>
        <p:xfrm>
          <a:off x="3311860" y="1268719"/>
          <a:ext cx="1440000" cy="36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7" name="Group 10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4207781"/>
              </p:ext>
            </p:extLst>
          </p:nvPr>
        </p:nvGraphicFramePr>
        <p:xfrm>
          <a:off x="3311860" y="1808788"/>
          <a:ext cx="1440000" cy="36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9" name="Group 19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8433555"/>
              </p:ext>
            </p:extLst>
          </p:nvPr>
        </p:nvGraphicFramePr>
        <p:xfrm>
          <a:off x="3221820" y="2978944"/>
          <a:ext cx="1620000" cy="1620000"/>
        </p:xfrm>
        <a:graphic>
          <a:graphicData uri="http://schemas.openxmlformats.org/drawingml/2006/table">
            <a:tbl>
              <a:tblPr/>
              <a:tblGrid>
                <a:gridCol w="16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345" name="Line 77"/>
          <p:cNvSpPr>
            <a:spLocks noChangeShapeType="1"/>
          </p:cNvSpPr>
          <p:nvPr/>
        </p:nvSpPr>
        <p:spPr bwMode="auto">
          <a:xfrm flipV="1">
            <a:off x="2231712" y="908679"/>
            <a:ext cx="1080000" cy="337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none" w="lg" len="lg"/>
            <a:tailEnd type="arrow" w="lg" len="lg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36" name="Rectangle 3"/>
          <p:cNvSpPr txBox="1">
            <a:spLocks noChangeArrowheads="1"/>
          </p:cNvSpPr>
          <p:nvPr/>
        </p:nvSpPr>
        <p:spPr bwMode="auto">
          <a:xfrm>
            <a:off x="5472115" y="5229230"/>
            <a:ext cx="3420437" cy="90011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18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18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defRPr kumimoji="1" sz="18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defRPr kumimoji="1" sz="18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defRPr kumimoji="1" sz="18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defRPr kumimoji="1" sz="18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533400" indent="-533400" eaLnBrk="1" hangingPunct="1">
              <a:spcBef>
                <a:spcPts val="0"/>
              </a:spcBef>
            </a:pPr>
            <a:r>
              <a:rPr lang="en-US" altLang="zh-TW" sz="1600" b="0" kern="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int</a:t>
            </a:r>
            <a:r>
              <a:rPr lang="en-US" altLang="zh-TW" sz="1600" b="0" kern="0" dirty="0">
                <a:latin typeface="Lucida Console" panose="020B0609040504020204" pitchFamily="49" charset="0"/>
              </a:rPr>
              <a:t> a[4] = { 1, 2, 3, 4 };</a:t>
            </a:r>
          </a:p>
          <a:p>
            <a:pPr marL="533400" indent="-533400" eaLnBrk="1" hangingPunct="1">
              <a:spcBef>
                <a:spcPts val="0"/>
              </a:spcBef>
            </a:pPr>
            <a:r>
              <a:rPr lang="en-US" altLang="zh-TW" sz="1600" b="0" kern="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int</a:t>
            </a:r>
            <a:r>
              <a:rPr lang="en-US" altLang="zh-TW" sz="1600" b="0" kern="0" dirty="0">
                <a:latin typeface="Lucida Console" panose="020B0609040504020204" pitchFamily="49" charset="0"/>
              </a:rPr>
              <a:t> (*p)[4];</a:t>
            </a:r>
          </a:p>
          <a:p>
            <a:pPr marL="533400" indent="-533400" eaLnBrk="1" hangingPunct="1">
              <a:spcBef>
                <a:spcPts val="0"/>
              </a:spcBef>
            </a:pPr>
            <a:r>
              <a:rPr lang="en-US" altLang="zh-TW" sz="1600" b="0" kern="0" dirty="0">
                <a:latin typeface="Lucida Console" panose="020B0609040504020204" pitchFamily="49" charset="0"/>
              </a:rPr>
              <a:t>p = &amp;a;</a:t>
            </a:r>
          </a:p>
        </p:txBody>
      </p:sp>
      <p:sp>
        <p:nvSpPr>
          <p:cNvPr id="37" name="Text Box 172"/>
          <p:cNvSpPr txBox="1">
            <a:spLocks noChangeArrowheads="1"/>
          </p:cNvSpPr>
          <p:nvPr/>
        </p:nvSpPr>
        <p:spPr bwMode="auto">
          <a:xfrm>
            <a:off x="4752023" y="5409253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noAutofit/>
          </a:bodyPr>
          <a:lstStyle/>
          <a:p>
            <a:r>
              <a:rPr lang="en-US" altLang="zh-TW" sz="1600" b="0" dirty="0">
                <a:latin typeface="Lucida Console" panose="020B0609040504020204" pitchFamily="49" charset="0"/>
              </a:rPr>
              <a:t>a</a:t>
            </a:r>
          </a:p>
        </p:txBody>
      </p:sp>
      <p:sp>
        <p:nvSpPr>
          <p:cNvPr id="38" name="Rectangle 211"/>
          <p:cNvSpPr>
            <a:spLocks noChangeArrowheads="1"/>
          </p:cNvSpPr>
          <p:nvPr/>
        </p:nvSpPr>
        <p:spPr bwMode="auto">
          <a:xfrm>
            <a:off x="971540" y="5949322"/>
            <a:ext cx="2880368" cy="555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3400" indent="-533400" algn="ctr">
              <a:spcBef>
                <a:spcPct val="20000"/>
              </a:spcBef>
            </a:pPr>
            <a:r>
              <a:rPr lang="en-US" altLang="zh-TW" sz="3200" b="0" dirty="0">
                <a:solidFill>
                  <a:srgbClr val="0000FF"/>
                </a:solidFill>
                <a:latin typeface="Times New Roman" pitchFamily="18" charset="0"/>
              </a:rPr>
              <a:t>Pointer to array</a:t>
            </a:r>
          </a:p>
        </p:txBody>
      </p:sp>
      <p:graphicFrame>
        <p:nvGraphicFramePr>
          <p:cNvPr id="44" name="Group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1649206"/>
              </p:ext>
            </p:extLst>
          </p:nvPr>
        </p:nvGraphicFramePr>
        <p:xfrm>
          <a:off x="3311839" y="3068954"/>
          <a:ext cx="1440000" cy="36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5" name="Group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7749027"/>
              </p:ext>
            </p:extLst>
          </p:nvPr>
        </p:nvGraphicFramePr>
        <p:xfrm>
          <a:off x="3311839" y="3609023"/>
          <a:ext cx="1440000" cy="36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6" name="Group 10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1160386"/>
              </p:ext>
            </p:extLst>
          </p:nvPr>
        </p:nvGraphicFramePr>
        <p:xfrm>
          <a:off x="3311839" y="4149092"/>
          <a:ext cx="1440000" cy="36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7" name="Group 7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9815188"/>
              </p:ext>
            </p:extLst>
          </p:nvPr>
        </p:nvGraphicFramePr>
        <p:xfrm>
          <a:off x="611494" y="3068954"/>
          <a:ext cx="1620000" cy="36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</a:t>
                      </a:r>
                    </a:p>
                  </a:txBody>
                  <a:tcPr marL="72000" marR="72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0012FF40</a:t>
                      </a: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8" name="Line 77"/>
          <p:cNvSpPr>
            <a:spLocks noChangeShapeType="1"/>
          </p:cNvSpPr>
          <p:nvPr/>
        </p:nvSpPr>
        <p:spPr bwMode="auto">
          <a:xfrm flipV="1">
            <a:off x="2231712" y="3248978"/>
            <a:ext cx="1080000" cy="337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none" w="lg" len="lg"/>
            <a:tailEnd type="arrow" w="lg" len="lg"/>
          </a:ln>
        </p:spPr>
        <p:txBody>
          <a:bodyPr/>
          <a:lstStyle/>
          <a:p>
            <a:endParaRPr lang="zh-TW" altLang="en-US"/>
          </a:p>
        </p:txBody>
      </p:sp>
      <p:graphicFrame>
        <p:nvGraphicFramePr>
          <p:cNvPr id="49" name="Group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3335603"/>
              </p:ext>
            </p:extLst>
          </p:nvPr>
        </p:nvGraphicFramePr>
        <p:xfrm>
          <a:off x="3311839" y="5409253"/>
          <a:ext cx="1440000" cy="36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0" name="Group 7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8230522"/>
              </p:ext>
            </p:extLst>
          </p:nvPr>
        </p:nvGraphicFramePr>
        <p:xfrm>
          <a:off x="611494" y="5409253"/>
          <a:ext cx="1620000" cy="36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</a:t>
                      </a:r>
                    </a:p>
                  </a:txBody>
                  <a:tcPr marL="72000" marR="72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0012FF40</a:t>
                      </a: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1" name="Line 77"/>
          <p:cNvSpPr>
            <a:spLocks noChangeShapeType="1"/>
          </p:cNvSpPr>
          <p:nvPr/>
        </p:nvSpPr>
        <p:spPr bwMode="auto">
          <a:xfrm flipV="1">
            <a:off x="2231712" y="5589277"/>
            <a:ext cx="1080000" cy="337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none" w="lg" len="lg"/>
            <a:tailEnd type="arrow" w="lg" len="lg"/>
          </a:ln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25882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5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5832161" y="548632"/>
            <a:ext cx="2880368" cy="2699977"/>
          </a:xfrm>
          <a:noFill/>
          <a:ln>
            <a:solidFill>
              <a:schemeClr val="tx1"/>
            </a:solidFill>
          </a:ln>
        </p:spPr>
        <p:txBody>
          <a:bodyPr/>
          <a:lstStyle/>
          <a:p>
            <a:pPr marL="534988" indent="-534988" eaLnBrk="1" hangingPunct="1">
              <a:spcBef>
                <a:spcPct val="10000"/>
              </a:spcBef>
            </a:pPr>
            <a:r>
              <a:rPr lang="en-US" altLang="zh-TW" b="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int</a:t>
            </a:r>
            <a:r>
              <a:rPr lang="en-US" altLang="zh-TW" b="0" dirty="0">
                <a:latin typeface="Lucida Console" panose="020B0609040504020204" pitchFamily="49" charset="0"/>
              </a:rPr>
              <a:t> a[3][4] =</a:t>
            </a:r>
          </a:p>
          <a:p>
            <a:pPr marL="534988" indent="-534988" eaLnBrk="1" hangingPunct="1">
              <a:spcBef>
                <a:spcPct val="10000"/>
              </a:spcBef>
            </a:pPr>
            <a:r>
              <a:rPr lang="en-US" altLang="zh-TW" b="0" dirty="0">
                <a:latin typeface="Lucida Console" panose="020B0609040504020204" pitchFamily="49" charset="0"/>
              </a:rPr>
              <a:t>  { { 1, 2, 3, 4 },</a:t>
            </a:r>
          </a:p>
          <a:p>
            <a:pPr marL="534988" indent="-534988" eaLnBrk="1" hangingPunct="1">
              <a:spcBef>
                <a:spcPct val="10000"/>
              </a:spcBef>
            </a:pPr>
            <a:r>
              <a:rPr lang="en-US" altLang="zh-TW" b="0" dirty="0">
                <a:latin typeface="Lucida Console" panose="020B0609040504020204" pitchFamily="49" charset="0"/>
              </a:rPr>
              <a:t>    { 1, 3, 5, 7 },</a:t>
            </a:r>
          </a:p>
          <a:p>
            <a:pPr marL="534988" indent="-534988" eaLnBrk="1" hangingPunct="1">
              <a:spcBef>
                <a:spcPct val="10000"/>
              </a:spcBef>
            </a:pPr>
            <a:r>
              <a:rPr lang="en-US" altLang="zh-TW" b="0" dirty="0">
                <a:latin typeface="Lucida Console" panose="020B0609040504020204" pitchFamily="49" charset="0"/>
              </a:rPr>
              <a:t>    { 2, 4, 6, 8 } };</a:t>
            </a:r>
          </a:p>
          <a:p>
            <a:pPr marL="534988" indent="-534988" eaLnBrk="1" hangingPunct="1">
              <a:spcBef>
                <a:spcPts val="1200"/>
              </a:spcBef>
            </a:pPr>
            <a:r>
              <a:rPr lang="en-US" altLang="zh-TW" b="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int</a:t>
            </a:r>
            <a:r>
              <a:rPr lang="en-US" altLang="zh-TW" b="0" dirty="0">
                <a:latin typeface="Lucida Console" panose="020B0609040504020204" pitchFamily="49" charset="0"/>
              </a:rPr>
              <a:t> *p = a[0];</a:t>
            </a:r>
          </a:p>
          <a:p>
            <a:pPr marL="534988" lvl="0" indent="-534988" eaLnBrk="1" hangingPunct="1">
              <a:spcBef>
                <a:spcPct val="10000"/>
              </a:spcBef>
            </a:pPr>
            <a:r>
              <a:rPr lang="en-US" altLang="zh-TW" b="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int</a:t>
            </a:r>
            <a:r>
              <a:rPr lang="en-US" altLang="zh-TW" b="0" dirty="0">
                <a:solidFill>
                  <a:srgbClr val="000000"/>
                </a:solidFill>
                <a:latin typeface="Lucida Console" panose="020B0609040504020204" pitchFamily="49" charset="0"/>
              </a:rPr>
              <a:t> *p = &amp;a[0][0];</a:t>
            </a:r>
          </a:p>
          <a:p>
            <a:pPr marL="534988" indent="-534988" eaLnBrk="1" hangingPunct="1">
              <a:spcBef>
                <a:spcPct val="10000"/>
              </a:spcBef>
            </a:pPr>
            <a:r>
              <a:rPr lang="en-US" altLang="zh-TW" b="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int</a:t>
            </a:r>
            <a:r>
              <a:rPr lang="en-US" altLang="zh-TW" b="0" dirty="0">
                <a:latin typeface="Lucida Console" panose="020B0609040504020204" pitchFamily="49" charset="0"/>
              </a:rPr>
              <a:t> *p;</a:t>
            </a:r>
          </a:p>
          <a:p>
            <a:pPr marL="534988" indent="-534988" eaLnBrk="1" hangingPunct="1">
              <a:spcBef>
                <a:spcPct val="10000"/>
              </a:spcBef>
            </a:pPr>
            <a:r>
              <a:rPr lang="en-US" altLang="zh-TW" b="0" dirty="0">
                <a:latin typeface="Lucida Console" panose="020B0609040504020204" pitchFamily="49" charset="0"/>
              </a:rPr>
              <a:t>p = a[0];</a:t>
            </a:r>
          </a:p>
          <a:p>
            <a:pPr marL="534988" indent="-534988" eaLnBrk="1" hangingPunct="1">
              <a:spcBef>
                <a:spcPct val="10000"/>
              </a:spcBef>
            </a:pPr>
            <a:r>
              <a:rPr lang="en-US" altLang="zh-TW" b="0" dirty="0">
                <a:latin typeface="Lucida Console" panose="020B0609040504020204" pitchFamily="49" charset="0"/>
              </a:rPr>
              <a:t>p++;</a:t>
            </a:r>
          </a:p>
        </p:txBody>
      </p:sp>
      <p:sp>
        <p:nvSpPr>
          <p:cNvPr id="12366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5832160" y="3609023"/>
            <a:ext cx="2880369" cy="2700345"/>
          </a:xfrm>
          <a:noFill/>
          <a:ln>
            <a:solidFill>
              <a:schemeClr val="tx1"/>
            </a:solidFill>
          </a:ln>
        </p:spPr>
        <p:txBody>
          <a:bodyPr/>
          <a:lstStyle/>
          <a:p>
            <a:pPr marL="533400" indent="-533400" eaLnBrk="1" hangingPunct="1">
              <a:spcBef>
                <a:spcPct val="10000"/>
              </a:spcBef>
            </a:pPr>
            <a:r>
              <a:rPr lang="en-US" altLang="zh-TW" b="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int</a:t>
            </a:r>
            <a:r>
              <a:rPr lang="en-US" altLang="zh-TW" b="0" dirty="0">
                <a:latin typeface="Lucida Console" panose="020B0609040504020204" pitchFamily="49" charset="0"/>
              </a:rPr>
              <a:t> a[3][4] =</a:t>
            </a:r>
          </a:p>
          <a:p>
            <a:pPr marL="533400" indent="-533400" eaLnBrk="1" hangingPunct="1">
              <a:spcBef>
                <a:spcPct val="10000"/>
              </a:spcBef>
            </a:pPr>
            <a:r>
              <a:rPr lang="en-US" altLang="zh-TW" b="0" dirty="0">
                <a:latin typeface="Lucida Console" panose="020B0609040504020204" pitchFamily="49" charset="0"/>
              </a:rPr>
              <a:t>  { { 1, 2, 3, 4 },</a:t>
            </a:r>
          </a:p>
          <a:p>
            <a:pPr marL="533400" indent="-533400" eaLnBrk="1" hangingPunct="1">
              <a:spcBef>
                <a:spcPct val="10000"/>
              </a:spcBef>
            </a:pPr>
            <a:r>
              <a:rPr lang="en-US" altLang="zh-TW" b="0" dirty="0">
                <a:latin typeface="Lucida Console" panose="020B0609040504020204" pitchFamily="49" charset="0"/>
              </a:rPr>
              <a:t>    { 1, 3, 5, 7 },</a:t>
            </a:r>
          </a:p>
          <a:p>
            <a:pPr marL="533400" indent="-533400" eaLnBrk="1" hangingPunct="1">
              <a:spcBef>
                <a:spcPct val="10000"/>
              </a:spcBef>
            </a:pPr>
            <a:r>
              <a:rPr lang="en-US" altLang="zh-TW" b="0" dirty="0">
                <a:latin typeface="Lucida Console" panose="020B0609040504020204" pitchFamily="49" charset="0"/>
              </a:rPr>
              <a:t>    { 2, 4, 6, 8 } };</a:t>
            </a:r>
          </a:p>
          <a:p>
            <a:pPr marL="533400" indent="-533400" eaLnBrk="1" hangingPunct="1">
              <a:spcBef>
                <a:spcPts val="1200"/>
              </a:spcBef>
            </a:pPr>
            <a:r>
              <a:rPr lang="en-US" altLang="zh-TW" b="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int</a:t>
            </a:r>
            <a:r>
              <a:rPr lang="en-US" altLang="zh-TW" b="0" dirty="0">
                <a:latin typeface="Lucida Console" panose="020B0609040504020204" pitchFamily="49" charset="0"/>
              </a:rPr>
              <a:t> (*p)[4] = a;</a:t>
            </a:r>
          </a:p>
          <a:p>
            <a:pPr marL="533400" lvl="0" indent="-533400" eaLnBrk="1" hangingPunct="1">
              <a:spcBef>
                <a:spcPct val="10000"/>
              </a:spcBef>
            </a:pPr>
            <a:r>
              <a:rPr lang="en-US" altLang="zh-TW" b="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int</a:t>
            </a:r>
            <a:r>
              <a:rPr lang="en-US" altLang="zh-TW" b="0" dirty="0">
                <a:solidFill>
                  <a:srgbClr val="000000"/>
                </a:solidFill>
                <a:latin typeface="Lucida Console" panose="020B0609040504020204" pitchFamily="49" charset="0"/>
              </a:rPr>
              <a:t> (*p)[4] = &amp;a[0];</a:t>
            </a:r>
          </a:p>
          <a:p>
            <a:pPr marL="533400" indent="-533400" eaLnBrk="1" hangingPunct="1">
              <a:spcBef>
                <a:spcPct val="10000"/>
              </a:spcBef>
            </a:pPr>
            <a:r>
              <a:rPr lang="en-US" altLang="zh-TW" b="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int</a:t>
            </a:r>
            <a:r>
              <a:rPr lang="en-US" altLang="zh-TW" b="0" dirty="0">
                <a:latin typeface="Lucida Console" panose="020B0609040504020204" pitchFamily="49" charset="0"/>
              </a:rPr>
              <a:t> (*p)[4];</a:t>
            </a:r>
          </a:p>
          <a:p>
            <a:pPr marL="533400" indent="-533400" eaLnBrk="1" hangingPunct="1">
              <a:spcBef>
                <a:spcPct val="10000"/>
              </a:spcBef>
            </a:pPr>
            <a:r>
              <a:rPr lang="en-US" altLang="zh-TW" b="0" dirty="0">
                <a:latin typeface="Lucida Console" panose="020B0609040504020204" pitchFamily="49" charset="0"/>
              </a:rPr>
              <a:t>p = a;</a:t>
            </a:r>
          </a:p>
          <a:p>
            <a:pPr marL="533400" indent="-533400" eaLnBrk="1" hangingPunct="1">
              <a:spcBef>
                <a:spcPct val="10000"/>
              </a:spcBef>
            </a:pPr>
            <a:r>
              <a:rPr lang="en-US" altLang="zh-TW" b="0" dirty="0">
                <a:latin typeface="Lucida Console" panose="020B0609040504020204" pitchFamily="49" charset="0"/>
              </a:rPr>
              <a:t>p++;</a:t>
            </a:r>
          </a:p>
        </p:txBody>
      </p:sp>
      <p:sp>
        <p:nvSpPr>
          <p:cNvPr id="12428" name="Text Box 170"/>
          <p:cNvSpPr txBox="1">
            <a:spLocks noChangeArrowheads="1"/>
          </p:cNvSpPr>
          <p:nvPr/>
        </p:nvSpPr>
        <p:spPr bwMode="auto">
          <a:xfrm>
            <a:off x="2591736" y="458604"/>
            <a:ext cx="108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36000">
            <a:noAutofit/>
          </a:bodyPr>
          <a:lstStyle/>
          <a:p>
            <a:pPr algn="r"/>
            <a:r>
              <a:rPr lang="en-US" altLang="zh-TW" sz="1600" b="0">
                <a:latin typeface="Lucida Console" panose="020B0609040504020204" pitchFamily="49" charset="0"/>
              </a:rPr>
              <a:t>a[0][0]</a:t>
            </a:r>
          </a:p>
        </p:txBody>
      </p:sp>
      <p:sp>
        <p:nvSpPr>
          <p:cNvPr id="12429" name="Text Box 171"/>
          <p:cNvSpPr txBox="1">
            <a:spLocks noChangeArrowheads="1"/>
          </p:cNvSpPr>
          <p:nvPr/>
        </p:nvSpPr>
        <p:spPr bwMode="auto">
          <a:xfrm>
            <a:off x="3671880" y="458604"/>
            <a:ext cx="108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noAutofit/>
          </a:bodyPr>
          <a:lstStyle/>
          <a:p>
            <a:r>
              <a:rPr lang="en-US" altLang="zh-TW" sz="1600" b="0">
                <a:latin typeface="Lucida Console" panose="020B0609040504020204" pitchFamily="49" charset="0"/>
              </a:rPr>
              <a:t>a[0][1]</a:t>
            </a:r>
          </a:p>
        </p:txBody>
      </p:sp>
      <p:sp>
        <p:nvSpPr>
          <p:cNvPr id="12430" name="Text Box 172"/>
          <p:cNvSpPr txBox="1">
            <a:spLocks noChangeArrowheads="1"/>
          </p:cNvSpPr>
          <p:nvPr/>
        </p:nvSpPr>
        <p:spPr bwMode="auto">
          <a:xfrm>
            <a:off x="4842036" y="3969072"/>
            <a:ext cx="72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noAutofit/>
          </a:bodyPr>
          <a:lstStyle/>
          <a:p>
            <a:r>
              <a:rPr lang="en-US" altLang="zh-TW" sz="1600" b="0">
                <a:latin typeface="Lucida Console" panose="020B0609040504020204" pitchFamily="49" charset="0"/>
              </a:rPr>
              <a:t>a[0]</a:t>
            </a:r>
          </a:p>
        </p:txBody>
      </p:sp>
      <p:sp>
        <p:nvSpPr>
          <p:cNvPr id="12431" name="Text Box 173"/>
          <p:cNvSpPr txBox="1">
            <a:spLocks noChangeArrowheads="1"/>
          </p:cNvSpPr>
          <p:nvPr/>
        </p:nvSpPr>
        <p:spPr bwMode="auto">
          <a:xfrm>
            <a:off x="4842036" y="4509144"/>
            <a:ext cx="72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noAutofit/>
          </a:bodyPr>
          <a:lstStyle/>
          <a:p>
            <a:r>
              <a:rPr lang="en-US" altLang="zh-TW" sz="1600" b="0">
                <a:latin typeface="Lucida Console" panose="020B0609040504020204" pitchFamily="49" charset="0"/>
              </a:rPr>
              <a:t>a[1]</a:t>
            </a:r>
          </a:p>
        </p:txBody>
      </p:sp>
      <p:sp>
        <p:nvSpPr>
          <p:cNvPr id="12432" name="Rectangle 210"/>
          <p:cNvSpPr>
            <a:spLocks noChangeArrowheads="1"/>
          </p:cNvSpPr>
          <p:nvPr/>
        </p:nvSpPr>
        <p:spPr bwMode="auto">
          <a:xfrm>
            <a:off x="791516" y="2168839"/>
            <a:ext cx="1620207" cy="7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4988" indent="-534988" algn="ctr">
              <a:spcBef>
                <a:spcPct val="15000"/>
              </a:spcBef>
            </a:pPr>
            <a:r>
              <a:rPr lang="en-US" altLang="zh-TW" sz="3600" b="0" dirty="0">
                <a:solidFill>
                  <a:srgbClr val="0000FF"/>
                </a:solidFill>
                <a:latin typeface="Times New Roman" pitchFamily="18" charset="0"/>
              </a:rPr>
              <a:t>Pointer</a:t>
            </a:r>
          </a:p>
        </p:txBody>
      </p:sp>
      <p:sp>
        <p:nvSpPr>
          <p:cNvPr id="12433" name="Rectangle 211"/>
          <p:cNvSpPr>
            <a:spLocks noChangeArrowheads="1"/>
          </p:cNvSpPr>
          <p:nvPr/>
        </p:nvSpPr>
        <p:spPr bwMode="auto">
          <a:xfrm>
            <a:off x="1511609" y="5769299"/>
            <a:ext cx="3060000" cy="7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3400" indent="-533400" algn="ctr">
              <a:spcBef>
                <a:spcPct val="20000"/>
              </a:spcBef>
            </a:pPr>
            <a:r>
              <a:rPr lang="en-US" altLang="zh-TW" sz="3600" b="0" dirty="0">
                <a:solidFill>
                  <a:srgbClr val="0000FF"/>
                </a:solidFill>
                <a:latin typeface="Times New Roman" pitchFamily="18" charset="0"/>
              </a:rPr>
              <a:t>Pointer to array</a:t>
            </a:r>
          </a:p>
        </p:txBody>
      </p:sp>
      <p:graphicFrame>
        <p:nvGraphicFramePr>
          <p:cNvPr id="24" name="Group 19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3511921"/>
              </p:ext>
            </p:extLst>
          </p:nvPr>
        </p:nvGraphicFramePr>
        <p:xfrm>
          <a:off x="3221820" y="818652"/>
          <a:ext cx="1620000" cy="1620000"/>
        </p:xfrm>
        <a:graphic>
          <a:graphicData uri="http://schemas.openxmlformats.org/drawingml/2006/table">
            <a:tbl>
              <a:tblPr/>
              <a:tblGrid>
                <a:gridCol w="16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9" name="Group 19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8681635"/>
              </p:ext>
            </p:extLst>
          </p:nvPr>
        </p:nvGraphicFramePr>
        <p:xfrm>
          <a:off x="3221820" y="3879060"/>
          <a:ext cx="1620000" cy="1620000"/>
        </p:xfrm>
        <a:graphic>
          <a:graphicData uri="http://schemas.openxmlformats.org/drawingml/2006/table">
            <a:tbl>
              <a:tblPr/>
              <a:tblGrid>
                <a:gridCol w="16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2" name="Group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9819431"/>
              </p:ext>
            </p:extLst>
          </p:nvPr>
        </p:nvGraphicFramePr>
        <p:xfrm>
          <a:off x="3311839" y="3969069"/>
          <a:ext cx="1440000" cy="36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3" name="Group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2227973"/>
              </p:ext>
            </p:extLst>
          </p:nvPr>
        </p:nvGraphicFramePr>
        <p:xfrm>
          <a:off x="3311839" y="4509138"/>
          <a:ext cx="1440000" cy="36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8" name="Group 10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988633"/>
              </p:ext>
            </p:extLst>
          </p:nvPr>
        </p:nvGraphicFramePr>
        <p:xfrm>
          <a:off x="3311839" y="5049207"/>
          <a:ext cx="1440000" cy="36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3" name="Group 7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7187771"/>
              </p:ext>
            </p:extLst>
          </p:nvPr>
        </p:nvGraphicFramePr>
        <p:xfrm>
          <a:off x="611494" y="3969069"/>
          <a:ext cx="1620000" cy="36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</a:t>
                      </a:r>
                    </a:p>
                  </a:txBody>
                  <a:tcPr marL="72000" marR="72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0012FF40</a:t>
                      </a: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4" name="Line 77"/>
          <p:cNvSpPr>
            <a:spLocks noChangeShapeType="1"/>
          </p:cNvSpPr>
          <p:nvPr/>
        </p:nvSpPr>
        <p:spPr bwMode="auto">
          <a:xfrm flipV="1">
            <a:off x="2231712" y="4149093"/>
            <a:ext cx="1080000" cy="337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none" w="lg" len="lg"/>
            <a:tailEnd type="arrow" w="lg" len="lg"/>
          </a:ln>
        </p:spPr>
        <p:txBody>
          <a:bodyPr/>
          <a:lstStyle/>
          <a:p>
            <a:endParaRPr lang="zh-TW" altLang="en-US"/>
          </a:p>
        </p:txBody>
      </p:sp>
      <p:graphicFrame>
        <p:nvGraphicFramePr>
          <p:cNvPr id="35" name="Group 7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6982659"/>
              </p:ext>
            </p:extLst>
          </p:nvPr>
        </p:nvGraphicFramePr>
        <p:xfrm>
          <a:off x="611473" y="908683"/>
          <a:ext cx="1620000" cy="36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</a:t>
                      </a:r>
                    </a:p>
                  </a:txBody>
                  <a:tcPr marL="72000" marR="72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0012FF40</a:t>
                      </a: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6" name="Group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8229978"/>
              </p:ext>
            </p:extLst>
          </p:nvPr>
        </p:nvGraphicFramePr>
        <p:xfrm>
          <a:off x="3311839" y="908678"/>
          <a:ext cx="1440000" cy="36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7" name="Group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0123482"/>
              </p:ext>
            </p:extLst>
          </p:nvPr>
        </p:nvGraphicFramePr>
        <p:xfrm>
          <a:off x="3311839" y="1448747"/>
          <a:ext cx="1440000" cy="36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8" name="Group 10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1288202"/>
              </p:ext>
            </p:extLst>
          </p:nvPr>
        </p:nvGraphicFramePr>
        <p:xfrm>
          <a:off x="3311839" y="1988816"/>
          <a:ext cx="1440000" cy="36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9" name="Line 77"/>
          <p:cNvSpPr>
            <a:spLocks noChangeShapeType="1"/>
          </p:cNvSpPr>
          <p:nvPr/>
        </p:nvSpPr>
        <p:spPr bwMode="auto">
          <a:xfrm flipV="1">
            <a:off x="2231691" y="1088707"/>
            <a:ext cx="1080000" cy="337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none" w="lg" len="lg"/>
            <a:tailEnd type="arrow" w="lg" len="lg"/>
          </a:ln>
        </p:spPr>
        <p:txBody>
          <a:bodyPr/>
          <a:lstStyle/>
          <a:p>
            <a:pPr algn="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4573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Passing One-Dimensional Arrays to Functions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sz="half" idx="1"/>
          </p:nvPr>
        </p:nvSpPr>
        <p:spPr>
          <a:noFill/>
          <a:ln>
            <a:noFill/>
          </a:ln>
        </p:spPr>
        <p:txBody>
          <a:bodyPr/>
          <a:lstStyle/>
          <a:p>
            <a:pPr marL="534988" indent="-534988" eaLnBrk="1" hangingPunct="1"/>
            <a:r>
              <a:rPr lang="en-US" altLang="zh-TW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int</a:t>
            </a:r>
            <a:r>
              <a:rPr lang="en-US" altLang="zh-TW" dirty="0">
                <a:latin typeface="Lucida Console" panose="020B0609040504020204" pitchFamily="49" charset="0"/>
              </a:rPr>
              <a:t> main()</a:t>
            </a:r>
          </a:p>
          <a:p>
            <a:pPr marL="534988" indent="-534988" eaLnBrk="1" hangingPunct="1"/>
            <a:r>
              <a:rPr lang="en-US" altLang="zh-TW" dirty="0">
                <a:latin typeface="Lucida Console" panose="020B0609040504020204" pitchFamily="49" charset="0"/>
              </a:rPr>
              <a:t>{</a:t>
            </a:r>
          </a:p>
          <a:p>
            <a:pPr marL="534988" indent="-534988" eaLnBrk="1" hangingPunct="1"/>
            <a:r>
              <a:rPr lang="en-US" altLang="zh-TW" dirty="0">
                <a:latin typeface="Lucida Console" panose="020B0609040504020204" pitchFamily="49" charset="0"/>
              </a:rPr>
              <a:t>	</a:t>
            </a:r>
            <a:r>
              <a:rPr lang="en-US" altLang="zh-TW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int</a:t>
            </a:r>
            <a:r>
              <a:rPr lang="en-US" altLang="zh-TW" dirty="0">
                <a:latin typeface="Lucida Console" panose="020B0609040504020204" pitchFamily="49" charset="0"/>
              </a:rPr>
              <a:t> a[5] = {0};</a:t>
            </a:r>
          </a:p>
          <a:p>
            <a:pPr marL="534988" indent="-534988" eaLnBrk="1" hangingPunct="1"/>
            <a:r>
              <a:rPr lang="en-US" altLang="zh-TW" dirty="0">
                <a:latin typeface="Lucida Console" panose="020B0609040504020204" pitchFamily="49" charset="0"/>
              </a:rPr>
              <a:t>	fun( a );</a:t>
            </a:r>
          </a:p>
          <a:p>
            <a:pPr marL="534988" indent="-534988" eaLnBrk="1" hangingPunct="1"/>
            <a:r>
              <a:rPr lang="en-US" altLang="zh-TW" dirty="0">
                <a:latin typeface="Lucida Console" panose="020B0609040504020204" pitchFamily="49" charset="0"/>
              </a:rPr>
              <a:t>	</a:t>
            </a:r>
            <a:r>
              <a:rPr lang="en-US" altLang="zh-TW" dirty="0" err="1">
                <a:latin typeface="Lucida Console" panose="020B0609040504020204" pitchFamily="49" charset="0"/>
              </a:rPr>
              <a:t>cout</a:t>
            </a:r>
            <a:r>
              <a:rPr lang="en-US" altLang="zh-TW" dirty="0">
                <a:latin typeface="Lucida Console" panose="020B0609040504020204" pitchFamily="49" charset="0"/>
              </a:rPr>
              <a:t> &lt;&lt; a[0];</a:t>
            </a:r>
          </a:p>
          <a:p>
            <a:pPr marL="534988" indent="-534988" eaLnBrk="1" hangingPunct="1"/>
            <a:r>
              <a:rPr lang="en-US" altLang="zh-TW" dirty="0">
                <a:latin typeface="Lucida Console" panose="020B0609040504020204" pitchFamily="49" charset="0"/>
              </a:rPr>
              <a:t>}</a:t>
            </a:r>
          </a:p>
          <a:p>
            <a:pPr marL="534988" indent="-534988" eaLnBrk="1" hangingPunct="1"/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</a:rPr>
              <a:t>void</a:t>
            </a:r>
            <a:r>
              <a:rPr lang="en-US" altLang="zh-TW" dirty="0">
                <a:latin typeface="Lucida Console" panose="020B0609040504020204" pitchFamily="49" charset="0"/>
              </a:rPr>
              <a:t> fun( </a:t>
            </a:r>
            <a:r>
              <a:rPr lang="en-US" altLang="zh-TW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int</a:t>
            </a:r>
            <a:r>
              <a:rPr lang="en-US" altLang="zh-TW" dirty="0">
                <a:latin typeface="Lucida Console" panose="020B0609040504020204" pitchFamily="49" charset="0"/>
              </a:rPr>
              <a:t> *b )</a:t>
            </a:r>
          </a:p>
          <a:p>
            <a:pPr marL="534988" indent="-534988" eaLnBrk="1" hangingPunct="1"/>
            <a:r>
              <a:rPr lang="en-US" altLang="zh-TW" dirty="0">
                <a:latin typeface="Lucida Console" panose="020B0609040504020204" pitchFamily="49" charset="0"/>
              </a:rPr>
              <a:t>{</a:t>
            </a:r>
          </a:p>
          <a:p>
            <a:pPr marL="534988" indent="-534988" eaLnBrk="1" hangingPunct="1"/>
            <a:r>
              <a:rPr lang="en-US" altLang="zh-TW" dirty="0">
                <a:latin typeface="Lucida Console" panose="020B0609040504020204" pitchFamily="49" charset="0"/>
              </a:rPr>
              <a:t>	*b = 5;</a:t>
            </a:r>
          </a:p>
          <a:p>
            <a:pPr marL="534988" indent="-534988" eaLnBrk="1" hangingPunct="1"/>
            <a:r>
              <a:rPr lang="en-US" altLang="zh-TW" dirty="0">
                <a:latin typeface="Lucida Console" panose="020B0609040504020204" pitchFamily="49" charset="0"/>
              </a:rPr>
              <a:t>}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sz="half" idx="2"/>
          </p:nvPr>
        </p:nvSpPr>
        <p:spPr>
          <a:noFill/>
          <a:ln>
            <a:noFill/>
          </a:ln>
        </p:spPr>
        <p:txBody>
          <a:bodyPr/>
          <a:lstStyle/>
          <a:p>
            <a:pPr marL="533400" indent="-533400" eaLnBrk="1" hangingPunct="1"/>
            <a:r>
              <a:rPr lang="en-US" altLang="zh-TW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int</a:t>
            </a:r>
            <a:r>
              <a:rPr lang="en-US" altLang="zh-TW" dirty="0">
                <a:latin typeface="Lucida Console" panose="020B0609040504020204" pitchFamily="49" charset="0"/>
              </a:rPr>
              <a:t> main()</a:t>
            </a:r>
          </a:p>
          <a:p>
            <a:pPr marL="533400" indent="-533400" eaLnBrk="1" hangingPunct="1"/>
            <a:r>
              <a:rPr lang="en-US" altLang="zh-TW" dirty="0">
                <a:latin typeface="Lucida Console" panose="020B0609040504020204" pitchFamily="49" charset="0"/>
              </a:rPr>
              <a:t>{</a:t>
            </a:r>
          </a:p>
          <a:p>
            <a:pPr marL="533400" indent="-533400" eaLnBrk="1" hangingPunct="1"/>
            <a:r>
              <a:rPr lang="en-US" altLang="zh-TW" dirty="0">
                <a:latin typeface="Lucida Console" panose="020B0609040504020204" pitchFamily="49" charset="0"/>
              </a:rPr>
              <a:t>	</a:t>
            </a:r>
            <a:r>
              <a:rPr lang="en-US" altLang="zh-TW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int</a:t>
            </a:r>
            <a:r>
              <a:rPr lang="en-US" altLang="zh-TW" dirty="0">
                <a:latin typeface="Lucida Console" panose="020B0609040504020204" pitchFamily="49" charset="0"/>
              </a:rPr>
              <a:t> a[5] = {0};</a:t>
            </a:r>
          </a:p>
          <a:p>
            <a:pPr marL="533400" indent="-533400" eaLnBrk="1" hangingPunct="1"/>
            <a:r>
              <a:rPr lang="en-US" altLang="zh-TW" dirty="0">
                <a:latin typeface="Lucida Console" panose="020B0609040504020204" pitchFamily="49" charset="0"/>
              </a:rPr>
              <a:t>	</a:t>
            </a:r>
            <a:r>
              <a:rPr lang="en-US" altLang="zh-TW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int</a:t>
            </a:r>
            <a:r>
              <a:rPr lang="en-US" altLang="zh-TW" dirty="0">
                <a:latin typeface="Lucida Console" panose="020B0609040504020204" pitchFamily="49" charset="0"/>
              </a:rPr>
              <a:t> *b = a;</a:t>
            </a:r>
          </a:p>
          <a:p>
            <a:pPr marL="533400" indent="-533400" eaLnBrk="1" hangingPunct="1"/>
            <a:r>
              <a:rPr lang="en-US" altLang="zh-TW" dirty="0">
                <a:latin typeface="Lucida Console" panose="020B0609040504020204" pitchFamily="49" charset="0"/>
              </a:rPr>
              <a:t>	*b = 5;</a:t>
            </a:r>
          </a:p>
          <a:p>
            <a:pPr marL="533400" indent="-533400" eaLnBrk="1" hangingPunct="1"/>
            <a:r>
              <a:rPr lang="en-US" altLang="zh-TW" dirty="0">
                <a:latin typeface="Lucida Console" panose="020B0609040504020204" pitchFamily="49" charset="0"/>
              </a:rPr>
              <a:t>	</a:t>
            </a:r>
            <a:r>
              <a:rPr lang="en-US" altLang="zh-TW" dirty="0" err="1">
                <a:latin typeface="Lucida Console" panose="020B0609040504020204" pitchFamily="49" charset="0"/>
              </a:rPr>
              <a:t>cout</a:t>
            </a:r>
            <a:r>
              <a:rPr lang="en-US" altLang="zh-TW" dirty="0">
                <a:latin typeface="Lucida Console" panose="020B0609040504020204" pitchFamily="49" charset="0"/>
              </a:rPr>
              <a:t> &lt;&lt; a[0];</a:t>
            </a:r>
          </a:p>
          <a:p>
            <a:pPr marL="533400" indent="-533400" eaLnBrk="1" hangingPunct="1"/>
            <a:r>
              <a:rPr lang="en-US" altLang="zh-TW" dirty="0">
                <a:latin typeface="Lucida Console" panose="020B0609040504020204" pitchFamily="49" charset="0"/>
              </a:rPr>
              <a:t>}</a:t>
            </a:r>
          </a:p>
          <a:p>
            <a:pPr marL="533400" indent="-533400" eaLnBrk="1" hangingPunct="1"/>
            <a:endParaRPr lang="en-US" altLang="zh-TW" dirty="0">
              <a:latin typeface="Lucida Console" panose="020B0609040504020204" pitchFamily="49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5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5832161" y="548632"/>
            <a:ext cx="2880368" cy="2699977"/>
          </a:xfrm>
          <a:noFill/>
          <a:ln>
            <a:solidFill>
              <a:schemeClr val="tx1"/>
            </a:solidFill>
          </a:ln>
        </p:spPr>
        <p:txBody>
          <a:bodyPr/>
          <a:lstStyle/>
          <a:p>
            <a:pPr marL="534988" indent="-534988" eaLnBrk="1" hangingPunct="1">
              <a:spcBef>
                <a:spcPct val="10000"/>
              </a:spcBef>
            </a:pPr>
            <a:r>
              <a:rPr lang="en-US" altLang="zh-TW" b="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int</a:t>
            </a:r>
            <a:r>
              <a:rPr lang="en-US" altLang="zh-TW" b="0" dirty="0">
                <a:latin typeface="Lucida Console" panose="020B0609040504020204" pitchFamily="49" charset="0"/>
              </a:rPr>
              <a:t> a[3][4] =</a:t>
            </a:r>
          </a:p>
          <a:p>
            <a:pPr marL="534988" indent="-534988" eaLnBrk="1" hangingPunct="1">
              <a:spcBef>
                <a:spcPct val="10000"/>
              </a:spcBef>
            </a:pPr>
            <a:r>
              <a:rPr lang="en-US" altLang="zh-TW" b="0" dirty="0">
                <a:latin typeface="Lucida Console" panose="020B0609040504020204" pitchFamily="49" charset="0"/>
              </a:rPr>
              <a:t>  { { 1, 2, 3, 4 },</a:t>
            </a:r>
          </a:p>
          <a:p>
            <a:pPr marL="534988" indent="-534988" eaLnBrk="1" hangingPunct="1">
              <a:spcBef>
                <a:spcPct val="10000"/>
              </a:spcBef>
            </a:pPr>
            <a:r>
              <a:rPr lang="en-US" altLang="zh-TW" b="0" dirty="0">
                <a:latin typeface="Lucida Console" panose="020B0609040504020204" pitchFamily="49" charset="0"/>
              </a:rPr>
              <a:t>    { 1, 3, 5, 7 },</a:t>
            </a:r>
          </a:p>
          <a:p>
            <a:pPr marL="534988" indent="-534988" eaLnBrk="1" hangingPunct="1">
              <a:spcBef>
                <a:spcPct val="10000"/>
              </a:spcBef>
            </a:pPr>
            <a:r>
              <a:rPr lang="en-US" altLang="zh-TW" b="0" dirty="0">
                <a:latin typeface="Lucida Console" panose="020B0609040504020204" pitchFamily="49" charset="0"/>
              </a:rPr>
              <a:t>    { 2, 4, 6, 8 } };</a:t>
            </a:r>
          </a:p>
          <a:p>
            <a:pPr marL="534988" indent="-534988" eaLnBrk="1" hangingPunct="1">
              <a:spcBef>
                <a:spcPts val="1200"/>
              </a:spcBef>
            </a:pPr>
            <a:r>
              <a:rPr lang="en-US" altLang="zh-TW" b="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int</a:t>
            </a:r>
            <a:r>
              <a:rPr lang="en-US" altLang="zh-TW" b="0" dirty="0">
                <a:latin typeface="Lucida Console" panose="020B0609040504020204" pitchFamily="49" charset="0"/>
              </a:rPr>
              <a:t> *p = a[0];</a:t>
            </a:r>
          </a:p>
          <a:p>
            <a:pPr marL="534988" lvl="0" indent="-534988" eaLnBrk="1" hangingPunct="1">
              <a:spcBef>
                <a:spcPct val="10000"/>
              </a:spcBef>
            </a:pPr>
            <a:r>
              <a:rPr lang="en-US" altLang="zh-TW" b="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int</a:t>
            </a:r>
            <a:r>
              <a:rPr lang="en-US" altLang="zh-TW" b="0" dirty="0">
                <a:solidFill>
                  <a:srgbClr val="000000"/>
                </a:solidFill>
                <a:latin typeface="Lucida Console" panose="020B0609040504020204" pitchFamily="49" charset="0"/>
              </a:rPr>
              <a:t> *p = &amp;a[0][0];</a:t>
            </a:r>
          </a:p>
          <a:p>
            <a:pPr marL="534988" indent="-534988" eaLnBrk="1" hangingPunct="1">
              <a:spcBef>
                <a:spcPct val="10000"/>
              </a:spcBef>
            </a:pPr>
            <a:r>
              <a:rPr lang="en-US" altLang="zh-TW" b="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int</a:t>
            </a:r>
            <a:r>
              <a:rPr lang="en-US" altLang="zh-TW" b="0" dirty="0">
                <a:latin typeface="Lucida Console" panose="020B0609040504020204" pitchFamily="49" charset="0"/>
              </a:rPr>
              <a:t> *p;</a:t>
            </a:r>
          </a:p>
          <a:p>
            <a:pPr marL="534988" indent="-534988" eaLnBrk="1" hangingPunct="1">
              <a:spcBef>
                <a:spcPct val="10000"/>
              </a:spcBef>
            </a:pPr>
            <a:r>
              <a:rPr lang="en-US" altLang="zh-TW" b="0" dirty="0">
                <a:latin typeface="Lucida Console" panose="020B0609040504020204" pitchFamily="49" charset="0"/>
              </a:rPr>
              <a:t>p = a[0];</a:t>
            </a:r>
          </a:p>
          <a:p>
            <a:pPr marL="534988" indent="-534988" eaLnBrk="1" hangingPunct="1">
              <a:spcBef>
                <a:spcPct val="10000"/>
              </a:spcBef>
            </a:pPr>
            <a:r>
              <a:rPr lang="en-US" altLang="zh-TW" b="0" dirty="0">
                <a:latin typeface="Lucida Console" panose="020B0609040504020204" pitchFamily="49" charset="0"/>
              </a:rPr>
              <a:t>p++;</a:t>
            </a:r>
          </a:p>
        </p:txBody>
      </p:sp>
      <p:sp>
        <p:nvSpPr>
          <p:cNvPr id="12366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5832160" y="3609023"/>
            <a:ext cx="2880369" cy="2700345"/>
          </a:xfrm>
          <a:noFill/>
          <a:ln>
            <a:solidFill>
              <a:schemeClr val="tx1"/>
            </a:solidFill>
          </a:ln>
        </p:spPr>
        <p:txBody>
          <a:bodyPr/>
          <a:lstStyle/>
          <a:p>
            <a:pPr marL="533400" indent="-533400" eaLnBrk="1" hangingPunct="1">
              <a:spcBef>
                <a:spcPct val="10000"/>
              </a:spcBef>
            </a:pPr>
            <a:r>
              <a:rPr lang="en-US" altLang="zh-TW" b="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int</a:t>
            </a:r>
            <a:r>
              <a:rPr lang="en-US" altLang="zh-TW" b="0" dirty="0">
                <a:latin typeface="Lucida Console" panose="020B0609040504020204" pitchFamily="49" charset="0"/>
              </a:rPr>
              <a:t> a[3][4] =</a:t>
            </a:r>
          </a:p>
          <a:p>
            <a:pPr marL="533400" indent="-533400" eaLnBrk="1" hangingPunct="1">
              <a:spcBef>
                <a:spcPct val="10000"/>
              </a:spcBef>
            </a:pPr>
            <a:r>
              <a:rPr lang="en-US" altLang="zh-TW" b="0" dirty="0">
                <a:latin typeface="Lucida Console" panose="020B0609040504020204" pitchFamily="49" charset="0"/>
              </a:rPr>
              <a:t>  { { 1, 2, 3, 4 },</a:t>
            </a:r>
          </a:p>
          <a:p>
            <a:pPr marL="533400" indent="-533400" eaLnBrk="1" hangingPunct="1">
              <a:spcBef>
                <a:spcPct val="10000"/>
              </a:spcBef>
            </a:pPr>
            <a:r>
              <a:rPr lang="en-US" altLang="zh-TW" b="0" dirty="0">
                <a:latin typeface="Lucida Console" panose="020B0609040504020204" pitchFamily="49" charset="0"/>
              </a:rPr>
              <a:t>    { 1, 3, 5, 7 },</a:t>
            </a:r>
          </a:p>
          <a:p>
            <a:pPr marL="533400" indent="-533400" eaLnBrk="1" hangingPunct="1">
              <a:spcBef>
                <a:spcPct val="10000"/>
              </a:spcBef>
            </a:pPr>
            <a:r>
              <a:rPr lang="en-US" altLang="zh-TW" b="0" dirty="0">
                <a:latin typeface="Lucida Console" panose="020B0609040504020204" pitchFamily="49" charset="0"/>
              </a:rPr>
              <a:t>    { 2, 4, 6, 8 } };</a:t>
            </a:r>
          </a:p>
          <a:p>
            <a:pPr marL="533400" indent="-533400" eaLnBrk="1" hangingPunct="1">
              <a:spcBef>
                <a:spcPts val="1200"/>
              </a:spcBef>
            </a:pPr>
            <a:r>
              <a:rPr lang="en-US" altLang="zh-TW" b="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int</a:t>
            </a:r>
            <a:r>
              <a:rPr lang="en-US" altLang="zh-TW" b="0" dirty="0">
                <a:latin typeface="Lucida Console" panose="020B0609040504020204" pitchFamily="49" charset="0"/>
              </a:rPr>
              <a:t> (*p)[4] = a;</a:t>
            </a:r>
          </a:p>
          <a:p>
            <a:pPr marL="533400" lvl="0" indent="-533400" eaLnBrk="1" hangingPunct="1">
              <a:spcBef>
                <a:spcPct val="10000"/>
              </a:spcBef>
            </a:pPr>
            <a:r>
              <a:rPr lang="en-US" altLang="zh-TW" b="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int</a:t>
            </a:r>
            <a:r>
              <a:rPr lang="en-US" altLang="zh-TW" b="0" dirty="0">
                <a:solidFill>
                  <a:srgbClr val="000000"/>
                </a:solidFill>
                <a:latin typeface="Lucida Console" panose="020B0609040504020204" pitchFamily="49" charset="0"/>
              </a:rPr>
              <a:t> (*p)[4] = &amp;a[0];</a:t>
            </a:r>
          </a:p>
          <a:p>
            <a:pPr marL="533400" indent="-533400" eaLnBrk="1" hangingPunct="1">
              <a:spcBef>
                <a:spcPct val="10000"/>
              </a:spcBef>
            </a:pPr>
            <a:r>
              <a:rPr lang="en-US" altLang="zh-TW" b="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int</a:t>
            </a:r>
            <a:r>
              <a:rPr lang="en-US" altLang="zh-TW" b="0" dirty="0">
                <a:latin typeface="Lucida Console" panose="020B0609040504020204" pitchFamily="49" charset="0"/>
              </a:rPr>
              <a:t> (*p)[4];</a:t>
            </a:r>
          </a:p>
          <a:p>
            <a:pPr marL="533400" indent="-533400" eaLnBrk="1" hangingPunct="1">
              <a:spcBef>
                <a:spcPct val="10000"/>
              </a:spcBef>
            </a:pPr>
            <a:r>
              <a:rPr lang="en-US" altLang="zh-TW" b="0" dirty="0">
                <a:latin typeface="Lucida Console" panose="020B0609040504020204" pitchFamily="49" charset="0"/>
              </a:rPr>
              <a:t>p = a;</a:t>
            </a:r>
          </a:p>
          <a:p>
            <a:pPr marL="533400" indent="-533400" eaLnBrk="1" hangingPunct="1">
              <a:spcBef>
                <a:spcPct val="10000"/>
              </a:spcBef>
            </a:pPr>
            <a:r>
              <a:rPr lang="en-US" altLang="zh-TW" b="0" dirty="0">
                <a:latin typeface="Lucida Console" panose="020B0609040504020204" pitchFamily="49" charset="0"/>
              </a:rPr>
              <a:t>p++;</a:t>
            </a:r>
          </a:p>
        </p:txBody>
      </p:sp>
      <p:sp>
        <p:nvSpPr>
          <p:cNvPr id="12428" name="Text Box 170"/>
          <p:cNvSpPr txBox="1">
            <a:spLocks noChangeArrowheads="1"/>
          </p:cNvSpPr>
          <p:nvPr/>
        </p:nvSpPr>
        <p:spPr bwMode="auto">
          <a:xfrm>
            <a:off x="2591736" y="458604"/>
            <a:ext cx="108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36000">
            <a:noAutofit/>
          </a:bodyPr>
          <a:lstStyle/>
          <a:p>
            <a:pPr algn="r"/>
            <a:r>
              <a:rPr lang="en-US" altLang="zh-TW" sz="1600" b="0">
                <a:latin typeface="Lucida Console" panose="020B0609040504020204" pitchFamily="49" charset="0"/>
              </a:rPr>
              <a:t>a[0][0]</a:t>
            </a:r>
          </a:p>
        </p:txBody>
      </p:sp>
      <p:sp>
        <p:nvSpPr>
          <p:cNvPr id="12429" name="Text Box 171"/>
          <p:cNvSpPr txBox="1">
            <a:spLocks noChangeArrowheads="1"/>
          </p:cNvSpPr>
          <p:nvPr/>
        </p:nvSpPr>
        <p:spPr bwMode="auto">
          <a:xfrm>
            <a:off x="3671880" y="458604"/>
            <a:ext cx="108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noAutofit/>
          </a:bodyPr>
          <a:lstStyle/>
          <a:p>
            <a:r>
              <a:rPr lang="en-US" altLang="zh-TW" sz="1600" b="0">
                <a:latin typeface="Lucida Console" panose="020B0609040504020204" pitchFamily="49" charset="0"/>
              </a:rPr>
              <a:t>a[0][1]</a:t>
            </a:r>
          </a:p>
        </p:txBody>
      </p:sp>
      <p:sp>
        <p:nvSpPr>
          <p:cNvPr id="12430" name="Text Box 172"/>
          <p:cNvSpPr txBox="1">
            <a:spLocks noChangeArrowheads="1"/>
          </p:cNvSpPr>
          <p:nvPr/>
        </p:nvSpPr>
        <p:spPr bwMode="auto">
          <a:xfrm>
            <a:off x="4842036" y="3969072"/>
            <a:ext cx="72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noAutofit/>
          </a:bodyPr>
          <a:lstStyle/>
          <a:p>
            <a:r>
              <a:rPr lang="en-US" altLang="zh-TW" sz="1600" b="0" dirty="0">
                <a:latin typeface="Lucida Console" panose="020B0609040504020204" pitchFamily="49" charset="0"/>
              </a:rPr>
              <a:t>a[0]</a:t>
            </a:r>
          </a:p>
        </p:txBody>
      </p:sp>
      <p:sp>
        <p:nvSpPr>
          <p:cNvPr id="12431" name="Text Box 173"/>
          <p:cNvSpPr txBox="1">
            <a:spLocks noChangeArrowheads="1"/>
          </p:cNvSpPr>
          <p:nvPr/>
        </p:nvSpPr>
        <p:spPr bwMode="auto">
          <a:xfrm>
            <a:off x="4842036" y="4509144"/>
            <a:ext cx="72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noAutofit/>
          </a:bodyPr>
          <a:lstStyle/>
          <a:p>
            <a:r>
              <a:rPr lang="en-US" altLang="zh-TW" sz="1600" b="0">
                <a:latin typeface="Lucida Console" panose="020B0609040504020204" pitchFamily="49" charset="0"/>
              </a:rPr>
              <a:t>a[1]</a:t>
            </a:r>
          </a:p>
        </p:txBody>
      </p:sp>
      <p:sp>
        <p:nvSpPr>
          <p:cNvPr id="12432" name="Rectangle 210"/>
          <p:cNvSpPr>
            <a:spLocks noChangeArrowheads="1"/>
          </p:cNvSpPr>
          <p:nvPr/>
        </p:nvSpPr>
        <p:spPr bwMode="auto">
          <a:xfrm>
            <a:off x="791517" y="2168839"/>
            <a:ext cx="1620208" cy="7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4988" indent="-534988" algn="ctr">
              <a:spcBef>
                <a:spcPct val="15000"/>
              </a:spcBef>
            </a:pPr>
            <a:r>
              <a:rPr lang="en-US" altLang="zh-TW" sz="3600" b="0" dirty="0">
                <a:solidFill>
                  <a:srgbClr val="0000FF"/>
                </a:solidFill>
                <a:latin typeface="Times New Roman" pitchFamily="18" charset="0"/>
              </a:rPr>
              <a:t>Pointer</a:t>
            </a:r>
          </a:p>
        </p:txBody>
      </p:sp>
      <p:sp>
        <p:nvSpPr>
          <p:cNvPr id="12433" name="Rectangle 211"/>
          <p:cNvSpPr>
            <a:spLocks noChangeArrowheads="1"/>
          </p:cNvSpPr>
          <p:nvPr/>
        </p:nvSpPr>
        <p:spPr bwMode="auto">
          <a:xfrm>
            <a:off x="1511609" y="5769299"/>
            <a:ext cx="3060000" cy="7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3400" indent="-533400" algn="ctr">
              <a:spcBef>
                <a:spcPct val="20000"/>
              </a:spcBef>
            </a:pPr>
            <a:r>
              <a:rPr lang="en-US" altLang="zh-TW" sz="3600" b="0" dirty="0">
                <a:solidFill>
                  <a:srgbClr val="0000FF"/>
                </a:solidFill>
                <a:latin typeface="Times New Roman" pitchFamily="18" charset="0"/>
              </a:rPr>
              <a:t>Pointer to array</a:t>
            </a:r>
          </a:p>
        </p:txBody>
      </p:sp>
      <p:graphicFrame>
        <p:nvGraphicFramePr>
          <p:cNvPr id="24" name="Group 19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5161928"/>
              </p:ext>
            </p:extLst>
          </p:nvPr>
        </p:nvGraphicFramePr>
        <p:xfrm>
          <a:off x="3221820" y="818652"/>
          <a:ext cx="1620000" cy="1620000"/>
        </p:xfrm>
        <a:graphic>
          <a:graphicData uri="http://schemas.openxmlformats.org/drawingml/2006/table">
            <a:tbl>
              <a:tblPr/>
              <a:tblGrid>
                <a:gridCol w="16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9" name="Group 19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8882583"/>
              </p:ext>
            </p:extLst>
          </p:nvPr>
        </p:nvGraphicFramePr>
        <p:xfrm>
          <a:off x="3221820" y="3879060"/>
          <a:ext cx="1620000" cy="1620000"/>
        </p:xfrm>
        <a:graphic>
          <a:graphicData uri="http://schemas.openxmlformats.org/drawingml/2006/table">
            <a:tbl>
              <a:tblPr/>
              <a:tblGrid>
                <a:gridCol w="16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2" name="Group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7327646"/>
              </p:ext>
            </p:extLst>
          </p:nvPr>
        </p:nvGraphicFramePr>
        <p:xfrm>
          <a:off x="3311839" y="3969069"/>
          <a:ext cx="1440000" cy="36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3" name="Group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2321960"/>
              </p:ext>
            </p:extLst>
          </p:nvPr>
        </p:nvGraphicFramePr>
        <p:xfrm>
          <a:off x="3311839" y="4509138"/>
          <a:ext cx="1440000" cy="36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8" name="Group 10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8473673"/>
              </p:ext>
            </p:extLst>
          </p:nvPr>
        </p:nvGraphicFramePr>
        <p:xfrm>
          <a:off x="3311839" y="5049207"/>
          <a:ext cx="1440000" cy="36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3" name="Group 7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0872183"/>
              </p:ext>
            </p:extLst>
          </p:nvPr>
        </p:nvGraphicFramePr>
        <p:xfrm>
          <a:off x="611494" y="3969069"/>
          <a:ext cx="1620000" cy="36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</a:t>
                      </a:r>
                    </a:p>
                  </a:txBody>
                  <a:tcPr marL="72000" marR="72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0012FF50</a:t>
                      </a:r>
                      <a:endParaRPr kumimoji="1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4" name="Line 77"/>
          <p:cNvSpPr>
            <a:spLocks noChangeShapeType="1"/>
          </p:cNvSpPr>
          <p:nvPr/>
        </p:nvSpPr>
        <p:spPr bwMode="auto">
          <a:xfrm>
            <a:off x="2231711" y="4149429"/>
            <a:ext cx="1080127" cy="539731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none" w="lg" len="lg"/>
            <a:tailEnd type="arrow" w="lg" len="lg"/>
          </a:ln>
        </p:spPr>
        <p:txBody>
          <a:bodyPr/>
          <a:lstStyle/>
          <a:p>
            <a:endParaRPr lang="zh-TW" altLang="en-US"/>
          </a:p>
        </p:txBody>
      </p:sp>
      <p:graphicFrame>
        <p:nvGraphicFramePr>
          <p:cNvPr id="35" name="Group 7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9483978"/>
              </p:ext>
            </p:extLst>
          </p:nvPr>
        </p:nvGraphicFramePr>
        <p:xfrm>
          <a:off x="611473" y="908683"/>
          <a:ext cx="1620000" cy="36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</a:t>
                      </a:r>
                    </a:p>
                  </a:txBody>
                  <a:tcPr marL="72000" marR="72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0012FF44</a:t>
                      </a:r>
                      <a:endParaRPr kumimoji="1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6" name="Group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1890078"/>
              </p:ext>
            </p:extLst>
          </p:nvPr>
        </p:nvGraphicFramePr>
        <p:xfrm>
          <a:off x="3311839" y="908678"/>
          <a:ext cx="1440000" cy="36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7" name="Group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0651186"/>
              </p:ext>
            </p:extLst>
          </p:nvPr>
        </p:nvGraphicFramePr>
        <p:xfrm>
          <a:off x="3311839" y="1448747"/>
          <a:ext cx="1440000" cy="36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8" name="Group 10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7656900"/>
              </p:ext>
            </p:extLst>
          </p:nvPr>
        </p:nvGraphicFramePr>
        <p:xfrm>
          <a:off x="3311839" y="1988816"/>
          <a:ext cx="1440000" cy="36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9" name="Line 77"/>
          <p:cNvSpPr>
            <a:spLocks noChangeShapeType="1"/>
          </p:cNvSpPr>
          <p:nvPr/>
        </p:nvSpPr>
        <p:spPr bwMode="auto">
          <a:xfrm flipV="1">
            <a:off x="2231691" y="1088700"/>
            <a:ext cx="1440194" cy="343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none" w="lg" len="lg"/>
            <a:tailEnd type="arrow" w="lg" len="lg"/>
          </a:ln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68940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120" name="Group 1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4129054"/>
              </p:ext>
            </p:extLst>
          </p:nvPr>
        </p:nvGraphicFramePr>
        <p:xfrm>
          <a:off x="251424" y="3969072"/>
          <a:ext cx="198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</a:t>
                      </a:r>
                    </a:p>
                  </a:txBody>
                  <a:tcPr marL="72000" marR="72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0012FF40</a:t>
                      </a: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1038" name="Group 7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7368203"/>
              </p:ext>
            </p:extLst>
          </p:nvPr>
        </p:nvGraphicFramePr>
        <p:xfrm>
          <a:off x="251424" y="908664"/>
          <a:ext cx="198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</a:t>
                      </a:r>
                    </a:p>
                  </a:txBody>
                  <a:tcPr marL="72000" marR="72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0012FF40</a:t>
                      </a: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365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5292092" y="548634"/>
            <a:ext cx="3420438" cy="1800228"/>
          </a:xfrm>
          <a:noFill/>
          <a:ln>
            <a:solidFill>
              <a:schemeClr val="tx1"/>
            </a:solidFill>
          </a:ln>
        </p:spPr>
        <p:txBody>
          <a:bodyPr/>
          <a:lstStyle/>
          <a:p>
            <a:pPr marL="534988" indent="-534988" eaLnBrk="1" hangingPunct="1">
              <a:spcBef>
                <a:spcPct val="10000"/>
              </a:spcBef>
            </a:pPr>
            <a:r>
              <a:rPr lang="en-US" altLang="zh-TW" b="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int</a:t>
            </a:r>
            <a:r>
              <a:rPr lang="en-US" altLang="zh-TW" b="0" dirty="0">
                <a:latin typeface="Lucida Console" panose="020B0609040504020204" pitchFamily="49" charset="0"/>
              </a:rPr>
              <a:t> a[4] = { 1, 2, 3, 4 };</a:t>
            </a:r>
          </a:p>
          <a:p>
            <a:pPr marL="534988" indent="-534988" eaLnBrk="1" hangingPunct="1">
              <a:spcBef>
                <a:spcPts val="1200"/>
              </a:spcBef>
            </a:pPr>
            <a:r>
              <a:rPr lang="en-US" altLang="zh-TW" b="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int</a:t>
            </a:r>
            <a:r>
              <a:rPr lang="en-US" altLang="zh-TW" b="0" dirty="0">
                <a:latin typeface="Lucida Console" panose="020B0609040504020204" pitchFamily="49" charset="0"/>
              </a:rPr>
              <a:t> *p = a;</a:t>
            </a:r>
          </a:p>
          <a:p>
            <a:pPr marL="534988" lvl="0" indent="-534988" eaLnBrk="1" hangingPunct="1">
              <a:spcBef>
                <a:spcPct val="10000"/>
              </a:spcBef>
            </a:pPr>
            <a:r>
              <a:rPr lang="en-US" altLang="zh-TW" b="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int</a:t>
            </a:r>
            <a:r>
              <a:rPr lang="en-US" altLang="zh-TW" b="0" dirty="0">
                <a:solidFill>
                  <a:srgbClr val="000000"/>
                </a:solidFill>
                <a:latin typeface="Lucida Console" panose="020B0609040504020204" pitchFamily="49" charset="0"/>
              </a:rPr>
              <a:t> *p = &amp;a[0];</a:t>
            </a:r>
          </a:p>
          <a:p>
            <a:pPr marL="534988" indent="-534988" eaLnBrk="1" hangingPunct="1">
              <a:spcBef>
                <a:spcPct val="10000"/>
              </a:spcBef>
            </a:pPr>
            <a:r>
              <a:rPr lang="en-US" altLang="zh-TW" b="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int</a:t>
            </a:r>
            <a:r>
              <a:rPr lang="en-US" altLang="zh-TW" b="0" dirty="0">
                <a:latin typeface="Lucida Console" panose="020B0609040504020204" pitchFamily="49" charset="0"/>
              </a:rPr>
              <a:t> *p;</a:t>
            </a:r>
          </a:p>
          <a:p>
            <a:pPr marL="534988" indent="-534988" eaLnBrk="1" hangingPunct="1">
              <a:spcBef>
                <a:spcPct val="10000"/>
              </a:spcBef>
            </a:pPr>
            <a:r>
              <a:rPr lang="en-US" altLang="zh-TW" b="0" dirty="0">
                <a:latin typeface="Lucida Console" panose="020B0609040504020204" pitchFamily="49" charset="0"/>
              </a:rPr>
              <a:t>p = a;</a:t>
            </a:r>
          </a:p>
          <a:p>
            <a:pPr marL="534988" indent="-534988" eaLnBrk="1" hangingPunct="1">
              <a:spcBef>
                <a:spcPct val="10000"/>
              </a:spcBef>
            </a:pPr>
            <a:r>
              <a:rPr lang="en-US" altLang="zh-TW" b="0" dirty="0">
                <a:latin typeface="Lucida Console" panose="020B0609040504020204" pitchFamily="49" charset="0"/>
              </a:rPr>
              <a:t>p++;</a:t>
            </a:r>
          </a:p>
        </p:txBody>
      </p:sp>
      <p:sp>
        <p:nvSpPr>
          <p:cNvPr id="12366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5292092" y="3609025"/>
            <a:ext cx="3420437" cy="1260160"/>
          </a:xfrm>
          <a:noFill/>
          <a:ln>
            <a:solidFill>
              <a:schemeClr val="tx1"/>
            </a:solidFill>
          </a:ln>
        </p:spPr>
        <p:txBody>
          <a:bodyPr/>
          <a:lstStyle/>
          <a:p>
            <a:pPr marL="533400" indent="-533400" eaLnBrk="1" hangingPunct="1">
              <a:spcBef>
                <a:spcPct val="10000"/>
              </a:spcBef>
            </a:pPr>
            <a:r>
              <a:rPr lang="en-US" altLang="zh-TW" b="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int</a:t>
            </a:r>
            <a:r>
              <a:rPr lang="en-US" altLang="zh-TW" b="0" dirty="0">
                <a:latin typeface="Lucida Console" panose="020B0609040504020204" pitchFamily="49" charset="0"/>
              </a:rPr>
              <a:t> a[4] = { 1, 2, 3, 4 };</a:t>
            </a:r>
          </a:p>
          <a:p>
            <a:pPr marL="533400" indent="-533400" eaLnBrk="1" hangingPunct="1">
              <a:spcBef>
                <a:spcPts val="1200"/>
              </a:spcBef>
            </a:pPr>
            <a:r>
              <a:rPr lang="en-US" altLang="zh-TW" b="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int</a:t>
            </a:r>
            <a:r>
              <a:rPr lang="en-US" altLang="zh-TW" b="0" dirty="0">
                <a:latin typeface="Lucida Console" panose="020B0609040504020204" pitchFamily="49" charset="0"/>
              </a:rPr>
              <a:t> (*p)[4] = &amp;a;</a:t>
            </a:r>
          </a:p>
          <a:p>
            <a:pPr marL="533400" indent="-533400" eaLnBrk="1" hangingPunct="1">
              <a:spcBef>
                <a:spcPct val="10000"/>
              </a:spcBef>
            </a:pPr>
            <a:r>
              <a:rPr lang="en-US" altLang="zh-TW" b="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int</a:t>
            </a:r>
            <a:r>
              <a:rPr lang="en-US" altLang="zh-TW" b="0" dirty="0">
                <a:latin typeface="Lucida Console" panose="020B0609040504020204" pitchFamily="49" charset="0"/>
              </a:rPr>
              <a:t> (*p)[4];</a:t>
            </a:r>
          </a:p>
          <a:p>
            <a:pPr marL="533400" indent="-533400" eaLnBrk="1" hangingPunct="1">
              <a:spcBef>
                <a:spcPct val="10000"/>
              </a:spcBef>
            </a:pPr>
            <a:r>
              <a:rPr lang="en-US" altLang="zh-TW" b="0" dirty="0">
                <a:latin typeface="Lucida Console" panose="020B0609040504020204" pitchFamily="49" charset="0"/>
              </a:rPr>
              <a:t>p = &amp;a;</a:t>
            </a:r>
          </a:p>
        </p:txBody>
      </p:sp>
      <p:sp>
        <p:nvSpPr>
          <p:cNvPr id="12428" name="Text Box 170"/>
          <p:cNvSpPr txBox="1">
            <a:spLocks noChangeArrowheads="1"/>
          </p:cNvSpPr>
          <p:nvPr/>
        </p:nvSpPr>
        <p:spPr bwMode="auto">
          <a:xfrm>
            <a:off x="2771773" y="548651"/>
            <a:ext cx="72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36000">
            <a:noAutofit/>
          </a:bodyPr>
          <a:lstStyle/>
          <a:p>
            <a:pPr algn="ctr"/>
            <a:r>
              <a:rPr lang="en-US" altLang="zh-TW" sz="1600" b="0" dirty="0">
                <a:latin typeface="+mn-ea"/>
                <a:ea typeface="+mn-ea"/>
              </a:rPr>
              <a:t>a[0]</a:t>
            </a:r>
          </a:p>
        </p:txBody>
      </p:sp>
      <p:sp>
        <p:nvSpPr>
          <p:cNvPr id="12429" name="Text Box 171"/>
          <p:cNvSpPr txBox="1">
            <a:spLocks noChangeArrowheads="1"/>
          </p:cNvSpPr>
          <p:nvPr/>
        </p:nvSpPr>
        <p:spPr bwMode="auto">
          <a:xfrm>
            <a:off x="3131819" y="1268743"/>
            <a:ext cx="72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noAutofit/>
          </a:bodyPr>
          <a:lstStyle/>
          <a:p>
            <a:pPr algn="ctr"/>
            <a:r>
              <a:rPr lang="en-US" altLang="zh-TW" sz="1600" b="0" dirty="0">
                <a:latin typeface="+mn-ea"/>
                <a:ea typeface="+mn-ea"/>
              </a:rPr>
              <a:t>a[1]</a:t>
            </a:r>
          </a:p>
        </p:txBody>
      </p:sp>
      <p:sp>
        <p:nvSpPr>
          <p:cNvPr id="12430" name="Text Box 172"/>
          <p:cNvSpPr txBox="1">
            <a:spLocks noChangeArrowheads="1"/>
          </p:cNvSpPr>
          <p:nvPr/>
        </p:nvSpPr>
        <p:spPr bwMode="auto">
          <a:xfrm>
            <a:off x="4391980" y="3969088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noAutofit/>
          </a:bodyPr>
          <a:lstStyle/>
          <a:p>
            <a:r>
              <a:rPr lang="en-US" altLang="zh-TW" sz="1600" b="0" dirty="0">
                <a:latin typeface="Lucida Console" panose="020B0609040504020204" pitchFamily="49" charset="0"/>
              </a:rPr>
              <a:t>a</a:t>
            </a:r>
          </a:p>
        </p:txBody>
      </p:sp>
      <p:sp>
        <p:nvSpPr>
          <p:cNvPr id="12432" name="Rectangle 210"/>
          <p:cNvSpPr>
            <a:spLocks noChangeArrowheads="1"/>
          </p:cNvSpPr>
          <p:nvPr/>
        </p:nvSpPr>
        <p:spPr bwMode="auto">
          <a:xfrm>
            <a:off x="1691632" y="1988816"/>
            <a:ext cx="1800230" cy="7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4988" indent="-534988" algn="ctr">
              <a:spcBef>
                <a:spcPct val="15000"/>
              </a:spcBef>
            </a:pPr>
            <a:r>
              <a:rPr lang="en-US" altLang="zh-TW" sz="3600" b="0" dirty="0">
                <a:solidFill>
                  <a:srgbClr val="0000FF"/>
                </a:solidFill>
                <a:latin typeface="Times New Roman" pitchFamily="18" charset="0"/>
              </a:rPr>
              <a:t>Pointer</a:t>
            </a:r>
          </a:p>
        </p:txBody>
      </p:sp>
      <p:sp>
        <p:nvSpPr>
          <p:cNvPr id="12433" name="Rectangle 211"/>
          <p:cNvSpPr>
            <a:spLocks noChangeArrowheads="1"/>
          </p:cNvSpPr>
          <p:nvPr/>
        </p:nvSpPr>
        <p:spPr bwMode="auto">
          <a:xfrm>
            <a:off x="1151563" y="4869184"/>
            <a:ext cx="3060000" cy="7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3400" indent="-533400" algn="ctr">
              <a:spcBef>
                <a:spcPct val="20000"/>
              </a:spcBef>
            </a:pPr>
            <a:r>
              <a:rPr lang="en-US" altLang="zh-TW" sz="3600" b="0" dirty="0">
                <a:solidFill>
                  <a:srgbClr val="0000FF"/>
                </a:solidFill>
                <a:latin typeface="Times New Roman" pitchFamily="18" charset="0"/>
              </a:rPr>
              <a:t>Pointer to array</a:t>
            </a:r>
          </a:p>
        </p:txBody>
      </p:sp>
      <p:graphicFrame>
        <p:nvGraphicFramePr>
          <p:cNvPr id="25" name="Group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8358307"/>
              </p:ext>
            </p:extLst>
          </p:nvPr>
        </p:nvGraphicFramePr>
        <p:xfrm>
          <a:off x="2951793" y="908678"/>
          <a:ext cx="1440000" cy="36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0" name="Group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3794008"/>
              </p:ext>
            </p:extLst>
          </p:nvPr>
        </p:nvGraphicFramePr>
        <p:xfrm>
          <a:off x="2951793" y="3969086"/>
          <a:ext cx="1440000" cy="36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345" name="Line 77"/>
          <p:cNvSpPr>
            <a:spLocks noChangeShapeType="1"/>
          </p:cNvSpPr>
          <p:nvPr/>
        </p:nvSpPr>
        <p:spPr bwMode="auto">
          <a:xfrm flipV="1">
            <a:off x="2231688" y="1088700"/>
            <a:ext cx="720105" cy="324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none" w="lg" len="lg"/>
            <a:tailEnd type="arrow" w="lg" len="lg"/>
          </a:ln>
        </p:spPr>
        <p:txBody>
          <a:bodyPr/>
          <a:lstStyle/>
          <a:p>
            <a:endParaRPr lang="zh-TW" altLang="en-US" sz="1600" b="0">
              <a:latin typeface="+mn-ea"/>
              <a:ea typeface="+mn-ea"/>
            </a:endParaRPr>
          </a:p>
        </p:txBody>
      </p:sp>
      <p:sp>
        <p:nvSpPr>
          <p:cNvPr id="12427" name="Line 159"/>
          <p:cNvSpPr>
            <a:spLocks noChangeShapeType="1"/>
          </p:cNvSpPr>
          <p:nvPr/>
        </p:nvSpPr>
        <p:spPr bwMode="auto">
          <a:xfrm flipV="1">
            <a:off x="2231688" y="4149092"/>
            <a:ext cx="720106" cy="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none" w="lg" len="lg"/>
            <a:tailEnd type="arrow" w="lg" len="lg"/>
          </a:ln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5739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120" name="Group 1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4129054"/>
              </p:ext>
            </p:extLst>
          </p:nvPr>
        </p:nvGraphicFramePr>
        <p:xfrm>
          <a:off x="251424" y="3969072"/>
          <a:ext cx="198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</a:t>
                      </a:r>
                    </a:p>
                  </a:txBody>
                  <a:tcPr marL="72000" marR="72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0012FF40</a:t>
                      </a: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1038" name="Group 7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8324385"/>
              </p:ext>
            </p:extLst>
          </p:nvPr>
        </p:nvGraphicFramePr>
        <p:xfrm>
          <a:off x="251424" y="908664"/>
          <a:ext cx="198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</a:t>
                      </a:r>
                    </a:p>
                  </a:txBody>
                  <a:tcPr marL="72000" marR="72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0012FF44</a:t>
                      </a:r>
                      <a:endParaRPr kumimoji="1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365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5292092" y="548633"/>
            <a:ext cx="3420437" cy="1800229"/>
          </a:xfrm>
          <a:noFill/>
          <a:ln>
            <a:solidFill>
              <a:schemeClr val="tx1"/>
            </a:solidFill>
          </a:ln>
        </p:spPr>
        <p:txBody>
          <a:bodyPr/>
          <a:lstStyle/>
          <a:p>
            <a:pPr marL="534988" indent="-534988" eaLnBrk="1" hangingPunct="1">
              <a:spcBef>
                <a:spcPct val="10000"/>
              </a:spcBef>
            </a:pPr>
            <a:r>
              <a:rPr lang="en-US" altLang="zh-TW" b="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int</a:t>
            </a:r>
            <a:r>
              <a:rPr lang="en-US" altLang="zh-TW" b="0" dirty="0">
                <a:latin typeface="Lucida Console" panose="020B0609040504020204" pitchFamily="49" charset="0"/>
              </a:rPr>
              <a:t> a[4] = { 1, 2, 3, 4 };</a:t>
            </a:r>
          </a:p>
          <a:p>
            <a:pPr marL="534988" indent="-534988" eaLnBrk="1" hangingPunct="1">
              <a:spcBef>
                <a:spcPts val="1200"/>
              </a:spcBef>
            </a:pPr>
            <a:r>
              <a:rPr lang="en-US" altLang="zh-TW" b="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int</a:t>
            </a:r>
            <a:r>
              <a:rPr lang="en-US" altLang="zh-TW" b="0" dirty="0">
                <a:latin typeface="Lucida Console" panose="020B0609040504020204" pitchFamily="49" charset="0"/>
              </a:rPr>
              <a:t> *p = a;</a:t>
            </a:r>
          </a:p>
          <a:p>
            <a:pPr marL="534988" lvl="0" indent="-534988" eaLnBrk="1" hangingPunct="1">
              <a:spcBef>
                <a:spcPct val="10000"/>
              </a:spcBef>
            </a:pPr>
            <a:r>
              <a:rPr lang="en-US" altLang="zh-TW" b="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int</a:t>
            </a:r>
            <a:r>
              <a:rPr lang="en-US" altLang="zh-TW" b="0" dirty="0">
                <a:solidFill>
                  <a:srgbClr val="000000"/>
                </a:solidFill>
                <a:latin typeface="Lucida Console" panose="020B0609040504020204" pitchFamily="49" charset="0"/>
              </a:rPr>
              <a:t> *p = &amp;a[0];</a:t>
            </a:r>
          </a:p>
          <a:p>
            <a:pPr marL="534988" indent="-534988" eaLnBrk="1" hangingPunct="1">
              <a:spcBef>
                <a:spcPct val="10000"/>
              </a:spcBef>
            </a:pPr>
            <a:r>
              <a:rPr lang="en-US" altLang="zh-TW" b="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int</a:t>
            </a:r>
            <a:r>
              <a:rPr lang="en-US" altLang="zh-TW" b="0" dirty="0">
                <a:latin typeface="Lucida Console" panose="020B0609040504020204" pitchFamily="49" charset="0"/>
              </a:rPr>
              <a:t> *p;</a:t>
            </a:r>
          </a:p>
          <a:p>
            <a:pPr marL="534988" indent="-534988" eaLnBrk="1" hangingPunct="1">
              <a:spcBef>
                <a:spcPct val="10000"/>
              </a:spcBef>
            </a:pPr>
            <a:r>
              <a:rPr lang="en-US" altLang="zh-TW" b="0" dirty="0">
                <a:latin typeface="Lucida Console" panose="020B0609040504020204" pitchFamily="49" charset="0"/>
              </a:rPr>
              <a:t>p = a;</a:t>
            </a:r>
          </a:p>
          <a:p>
            <a:pPr marL="534988" indent="-534988" eaLnBrk="1" hangingPunct="1">
              <a:spcBef>
                <a:spcPct val="10000"/>
              </a:spcBef>
            </a:pPr>
            <a:r>
              <a:rPr lang="en-US" altLang="zh-TW" b="0" dirty="0">
                <a:latin typeface="Lucida Console" panose="020B0609040504020204" pitchFamily="49" charset="0"/>
              </a:rPr>
              <a:t>p++;</a:t>
            </a:r>
          </a:p>
        </p:txBody>
      </p:sp>
      <p:sp>
        <p:nvSpPr>
          <p:cNvPr id="12366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5292092" y="3609025"/>
            <a:ext cx="3420437" cy="1260160"/>
          </a:xfrm>
          <a:noFill/>
          <a:ln>
            <a:solidFill>
              <a:schemeClr val="tx1"/>
            </a:solidFill>
          </a:ln>
        </p:spPr>
        <p:txBody>
          <a:bodyPr/>
          <a:lstStyle/>
          <a:p>
            <a:pPr marL="533400" indent="-533400" eaLnBrk="1" hangingPunct="1">
              <a:spcBef>
                <a:spcPct val="10000"/>
              </a:spcBef>
            </a:pPr>
            <a:r>
              <a:rPr lang="en-US" altLang="zh-TW" b="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int</a:t>
            </a:r>
            <a:r>
              <a:rPr lang="en-US" altLang="zh-TW" b="0" dirty="0">
                <a:latin typeface="Lucida Console" panose="020B0609040504020204" pitchFamily="49" charset="0"/>
              </a:rPr>
              <a:t> a[4] = { 1, 2, 3, 4 };</a:t>
            </a:r>
          </a:p>
          <a:p>
            <a:pPr marL="533400" indent="-533400" eaLnBrk="1" hangingPunct="1">
              <a:spcBef>
                <a:spcPts val="1200"/>
              </a:spcBef>
            </a:pPr>
            <a:r>
              <a:rPr lang="en-US" altLang="zh-TW" b="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int</a:t>
            </a:r>
            <a:r>
              <a:rPr lang="en-US" altLang="zh-TW" b="0" dirty="0">
                <a:latin typeface="Lucida Console" panose="020B0609040504020204" pitchFamily="49" charset="0"/>
              </a:rPr>
              <a:t> (*p)[4] = &amp;a;</a:t>
            </a:r>
          </a:p>
          <a:p>
            <a:pPr marL="533400" indent="-533400" eaLnBrk="1" hangingPunct="1">
              <a:spcBef>
                <a:spcPct val="10000"/>
              </a:spcBef>
            </a:pPr>
            <a:r>
              <a:rPr lang="en-US" altLang="zh-TW" b="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int</a:t>
            </a:r>
            <a:r>
              <a:rPr lang="en-US" altLang="zh-TW" b="0" dirty="0">
                <a:latin typeface="Lucida Console" panose="020B0609040504020204" pitchFamily="49" charset="0"/>
              </a:rPr>
              <a:t> (*p)[4];</a:t>
            </a:r>
          </a:p>
          <a:p>
            <a:pPr marL="533400" indent="-533400" eaLnBrk="1" hangingPunct="1">
              <a:spcBef>
                <a:spcPct val="10000"/>
              </a:spcBef>
            </a:pPr>
            <a:r>
              <a:rPr lang="en-US" altLang="zh-TW" b="0" dirty="0">
                <a:latin typeface="Lucida Console" panose="020B0609040504020204" pitchFamily="49" charset="0"/>
              </a:rPr>
              <a:t>p = &amp;a;</a:t>
            </a:r>
          </a:p>
        </p:txBody>
      </p:sp>
      <p:sp>
        <p:nvSpPr>
          <p:cNvPr id="12428" name="Text Box 170"/>
          <p:cNvSpPr txBox="1">
            <a:spLocks noChangeArrowheads="1"/>
          </p:cNvSpPr>
          <p:nvPr/>
        </p:nvSpPr>
        <p:spPr bwMode="auto">
          <a:xfrm>
            <a:off x="2771773" y="548651"/>
            <a:ext cx="72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36000">
            <a:noAutofit/>
          </a:bodyPr>
          <a:lstStyle/>
          <a:p>
            <a:pPr algn="ctr"/>
            <a:r>
              <a:rPr lang="en-US" altLang="zh-TW" sz="1600" b="0" dirty="0">
                <a:latin typeface="+mn-ea"/>
                <a:ea typeface="+mn-ea"/>
              </a:rPr>
              <a:t>a[0]</a:t>
            </a:r>
          </a:p>
        </p:txBody>
      </p:sp>
      <p:sp>
        <p:nvSpPr>
          <p:cNvPr id="12429" name="Text Box 171"/>
          <p:cNvSpPr txBox="1">
            <a:spLocks noChangeArrowheads="1"/>
          </p:cNvSpPr>
          <p:nvPr/>
        </p:nvSpPr>
        <p:spPr bwMode="auto">
          <a:xfrm>
            <a:off x="3131819" y="1268743"/>
            <a:ext cx="72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noAutofit/>
          </a:bodyPr>
          <a:lstStyle/>
          <a:p>
            <a:pPr algn="ctr"/>
            <a:r>
              <a:rPr lang="en-US" altLang="zh-TW" sz="1600" b="0" dirty="0">
                <a:latin typeface="+mn-ea"/>
                <a:ea typeface="+mn-ea"/>
              </a:rPr>
              <a:t>a[1]</a:t>
            </a:r>
          </a:p>
        </p:txBody>
      </p:sp>
      <p:sp>
        <p:nvSpPr>
          <p:cNvPr id="12430" name="Text Box 172"/>
          <p:cNvSpPr txBox="1">
            <a:spLocks noChangeArrowheads="1"/>
          </p:cNvSpPr>
          <p:nvPr/>
        </p:nvSpPr>
        <p:spPr bwMode="auto">
          <a:xfrm>
            <a:off x="4391980" y="3969088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noAutofit/>
          </a:bodyPr>
          <a:lstStyle/>
          <a:p>
            <a:r>
              <a:rPr lang="en-US" altLang="zh-TW" sz="1600" b="0" dirty="0">
                <a:latin typeface="Lucida Console" panose="020B0609040504020204" pitchFamily="49" charset="0"/>
              </a:rPr>
              <a:t>a</a:t>
            </a:r>
          </a:p>
        </p:txBody>
      </p:sp>
      <p:sp>
        <p:nvSpPr>
          <p:cNvPr id="12432" name="Rectangle 210"/>
          <p:cNvSpPr>
            <a:spLocks noChangeArrowheads="1"/>
          </p:cNvSpPr>
          <p:nvPr/>
        </p:nvSpPr>
        <p:spPr bwMode="auto">
          <a:xfrm>
            <a:off x="1691631" y="1988816"/>
            <a:ext cx="1799977" cy="7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4988" indent="-534988" algn="ctr">
              <a:spcBef>
                <a:spcPct val="15000"/>
              </a:spcBef>
            </a:pPr>
            <a:r>
              <a:rPr lang="en-US" altLang="zh-TW" sz="3600" b="0">
                <a:solidFill>
                  <a:srgbClr val="0000FF"/>
                </a:solidFill>
                <a:latin typeface="Times New Roman" pitchFamily="18" charset="0"/>
              </a:rPr>
              <a:t>Pointer</a:t>
            </a:r>
          </a:p>
        </p:txBody>
      </p:sp>
      <p:sp>
        <p:nvSpPr>
          <p:cNvPr id="12433" name="Rectangle 211"/>
          <p:cNvSpPr>
            <a:spLocks noChangeArrowheads="1"/>
          </p:cNvSpPr>
          <p:nvPr/>
        </p:nvSpPr>
        <p:spPr bwMode="auto">
          <a:xfrm>
            <a:off x="1151563" y="4869184"/>
            <a:ext cx="3060000" cy="7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3400" indent="-533400" algn="ctr">
              <a:spcBef>
                <a:spcPct val="20000"/>
              </a:spcBef>
            </a:pPr>
            <a:r>
              <a:rPr lang="en-US" altLang="zh-TW" sz="3600" b="0" dirty="0">
                <a:solidFill>
                  <a:srgbClr val="0000FF"/>
                </a:solidFill>
                <a:latin typeface="Times New Roman" pitchFamily="18" charset="0"/>
              </a:rPr>
              <a:t>Pointer to array</a:t>
            </a:r>
          </a:p>
        </p:txBody>
      </p:sp>
      <p:graphicFrame>
        <p:nvGraphicFramePr>
          <p:cNvPr id="25" name="Group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8748471"/>
              </p:ext>
            </p:extLst>
          </p:nvPr>
        </p:nvGraphicFramePr>
        <p:xfrm>
          <a:off x="2951793" y="908678"/>
          <a:ext cx="1440000" cy="36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0" name="Group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3794008"/>
              </p:ext>
            </p:extLst>
          </p:nvPr>
        </p:nvGraphicFramePr>
        <p:xfrm>
          <a:off x="2951793" y="3969086"/>
          <a:ext cx="1440000" cy="36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345" name="Line 77"/>
          <p:cNvSpPr>
            <a:spLocks noChangeShapeType="1"/>
          </p:cNvSpPr>
          <p:nvPr/>
        </p:nvSpPr>
        <p:spPr bwMode="auto">
          <a:xfrm flipV="1">
            <a:off x="2231688" y="1088700"/>
            <a:ext cx="1080151" cy="323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none" w="lg" len="lg"/>
            <a:tailEnd type="arrow" w="lg" len="lg"/>
          </a:ln>
        </p:spPr>
        <p:txBody>
          <a:bodyPr/>
          <a:lstStyle/>
          <a:p>
            <a:endParaRPr lang="zh-TW" altLang="en-US" sz="1600" b="0">
              <a:latin typeface="+mn-ea"/>
              <a:ea typeface="+mn-ea"/>
            </a:endParaRPr>
          </a:p>
        </p:txBody>
      </p:sp>
      <p:sp>
        <p:nvSpPr>
          <p:cNvPr id="12427" name="Line 159"/>
          <p:cNvSpPr>
            <a:spLocks noChangeShapeType="1"/>
          </p:cNvSpPr>
          <p:nvPr/>
        </p:nvSpPr>
        <p:spPr bwMode="auto">
          <a:xfrm flipV="1">
            <a:off x="2231688" y="4149092"/>
            <a:ext cx="720106" cy="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none" w="lg" len="lg"/>
            <a:tailEnd type="arrow" w="lg" len="lg"/>
          </a:ln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09570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791517" y="548632"/>
            <a:ext cx="3960506" cy="1619977"/>
          </a:xfrm>
          <a:noFill/>
          <a:ln>
            <a:solidFill>
              <a:schemeClr val="tx1"/>
            </a:solidFill>
          </a:ln>
        </p:spPr>
        <p:txBody>
          <a:bodyPr/>
          <a:lstStyle/>
          <a:p>
            <a:pPr marL="534988" indent="-534988" eaLnBrk="1" hangingPunct="1">
              <a:spcBef>
                <a:spcPct val="0"/>
              </a:spcBef>
            </a:pPr>
            <a:r>
              <a:rPr lang="en-US" altLang="zh-TW" b="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int</a:t>
            </a:r>
            <a:r>
              <a:rPr lang="en-US" altLang="zh-TW" b="0" dirty="0">
                <a:latin typeface="Lucida Console" panose="020B0609040504020204" pitchFamily="49" charset="0"/>
              </a:rPr>
              <a:t> a[4] = { 2, 4, 6, 8 };</a:t>
            </a:r>
          </a:p>
          <a:p>
            <a:pPr marL="534988" indent="-534988" eaLnBrk="1" hangingPunct="1">
              <a:spcBef>
                <a:spcPct val="0"/>
              </a:spcBef>
            </a:pPr>
            <a:r>
              <a:rPr lang="en-US" altLang="zh-TW" b="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int</a:t>
            </a:r>
            <a:r>
              <a:rPr lang="en-US" altLang="zh-TW" b="0" dirty="0">
                <a:latin typeface="Lucida Console" panose="020B0609040504020204" pitchFamily="49" charset="0"/>
              </a:rPr>
              <a:t> b = 9;</a:t>
            </a:r>
          </a:p>
          <a:p>
            <a:pPr marL="534988" indent="-534988" eaLnBrk="1" hangingPunct="1">
              <a:spcBef>
                <a:spcPct val="0"/>
              </a:spcBef>
            </a:pPr>
            <a:r>
              <a:rPr lang="en-US" altLang="zh-TW" b="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int</a:t>
            </a:r>
            <a:r>
              <a:rPr lang="en-US" altLang="zh-TW" b="0" dirty="0">
                <a:latin typeface="Lucida Console" panose="020B0609040504020204" pitchFamily="49" charset="0"/>
              </a:rPr>
              <a:t> c[3] = { 3, 5, 8 };</a:t>
            </a:r>
          </a:p>
          <a:p>
            <a:pPr marL="534988" indent="-534988" eaLnBrk="1" hangingPunct="1">
              <a:spcBef>
                <a:spcPct val="0"/>
              </a:spcBef>
            </a:pPr>
            <a:r>
              <a:rPr lang="en-US" altLang="zh-TW" b="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int</a:t>
            </a:r>
            <a:r>
              <a:rPr lang="en-US" altLang="zh-TW" b="0" dirty="0">
                <a:latin typeface="Lucida Console" panose="020B0609040504020204" pitchFamily="49" charset="0"/>
              </a:rPr>
              <a:t> d[2] = { 4, 7 };</a:t>
            </a:r>
          </a:p>
          <a:p>
            <a:pPr marL="534988" indent="-534988" eaLnBrk="1" hangingPunct="1">
              <a:spcBef>
                <a:spcPct val="0"/>
              </a:spcBef>
            </a:pPr>
            <a:r>
              <a:rPr lang="en-US" altLang="zh-TW" b="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int</a:t>
            </a:r>
            <a:r>
              <a:rPr lang="en-US" altLang="zh-TW" b="0" dirty="0">
                <a:latin typeface="Lucida Console" panose="020B0609040504020204" pitchFamily="49" charset="0"/>
              </a:rPr>
              <a:t> *(p[4]) = { a, &amp;b, c, d };</a:t>
            </a:r>
          </a:p>
          <a:p>
            <a:pPr marL="534988" indent="-534988" eaLnBrk="1" hangingPunct="1">
              <a:spcBef>
                <a:spcPct val="0"/>
              </a:spcBef>
            </a:pPr>
            <a:r>
              <a:rPr lang="en-US" altLang="zh-TW" b="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int</a:t>
            </a:r>
            <a:r>
              <a:rPr lang="en-US" altLang="zh-TW" b="0" dirty="0">
                <a:latin typeface="Lucida Console" panose="020B0609040504020204" pitchFamily="49" charset="0"/>
              </a:rPr>
              <a:t> *p[4] = { a, &amp;b, c, d };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6012183" y="3789046"/>
            <a:ext cx="2700345" cy="2520322"/>
          </a:xfrm>
          <a:noFill/>
          <a:ln>
            <a:solidFill>
              <a:schemeClr val="tx1"/>
            </a:solidFill>
          </a:ln>
        </p:spPr>
        <p:txBody>
          <a:bodyPr/>
          <a:lstStyle/>
          <a:p>
            <a:pPr marL="533400" indent="-533400" eaLnBrk="1" hangingPunct="1"/>
            <a:r>
              <a:rPr lang="en-US" altLang="zh-TW" b="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int</a:t>
            </a:r>
            <a:r>
              <a:rPr lang="en-US" altLang="zh-TW" b="0" dirty="0">
                <a:latin typeface="Lucida Console" panose="020B0609040504020204" pitchFamily="49" charset="0"/>
              </a:rPr>
              <a:t> a[4][4] =</a:t>
            </a:r>
          </a:p>
          <a:p>
            <a:pPr marL="533400" indent="-533400" eaLnBrk="1" hangingPunct="1"/>
            <a:r>
              <a:rPr lang="en-US" altLang="zh-TW" b="0" dirty="0">
                <a:latin typeface="Lucida Console" panose="020B0609040504020204" pitchFamily="49" charset="0"/>
              </a:rPr>
              <a:t>  { { 1, 2, 3, 4 },</a:t>
            </a:r>
          </a:p>
          <a:p>
            <a:pPr marL="533400" indent="-533400" eaLnBrk="1" hangingPunct="1"/>
            <a:r>
              <a:rPr lang="en-US" altLang="zh-TW" b="0" dirty="0">
                <a:latin typeface="Lucida Console" panose="020B0609040504020204" pitchFamily="49" charset="0"/>
              </a:rPr>
              <a:t>    { 1, 3, 5, 7 },</a:t>
            </a:r>
          </a:p>
          <a:p>
            <a:pPr marL="533400" indent="-533400" eaLnBrk="1" hangingPunct="1"/>
            <a:r>
              <a:rPr lang="en-US" altLang="zh-TW" b="0" dirty="0">
                <a:latin typeface="Lucida Console" panose="020B0609040504020204" pitchFamily="49" charset="0"/>
              </a:rPr>
              <a:t>    { 2, 4, 6, 8 },</a:t>
            </a:r>
          </a:p>
          <a:p>
            <a:pPr marL="533400" indent="-533400" eaLnBrk="1" hangingPunct="1"/>
            <a:r>
              <a:rPr lang="en-US" altLang="zh-TW" b="0" dirty="0">
                <a:latin typeface="Lucida Console" panose="020B0609040504020204" pitchFamily="49" charset="0"/>
              </a:rPr>
              <a:t>    { 1, 4, 6, 9 } };</a:t>
            </a:r>
          </a:p>
          <a:p>
            <a:pPr marL="533400" indent="-533400" eaLnBrk="1" hangingPunct="1"/>
            <a:r>
              <a:rPr lang="en-US" altLang="zh-TW" b="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int</a:t>
            </a:r>
            <a:r>
              <a:rPr lang="en-US" altLang="zh-TW" b="0" dirty="0">
                <a:latin typeface="Lucida Console" panose="020B0609040504020204" pitchFamily="49" charset="0"/>
              </a:rPr>
              <a:t> (*p)[4] = a;</a:t>
            </a:r>
          </a:p>
          <a:p>
            <a:pPr marL="533400" indent="-533400" eaLnBrk="1" hangingPunct="1"/>
            <a:r>
              <a:rPr lang="en-US" altLang="zh-TW" b="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int</a:t>
            </a:r>
            <a:r>
              <a:rPr lang="en-US" altLang="zh-TW" b="0" dirty="0">
                <a:latin typeface="Lucida Console" panose="020B0609040504020204" pitchFamily="49" charset="0"/>
              </a:rPr>
              <a:t> (*p)[4];</a:t>
            </a:r>
          </a:p>
          <a:p>
            <a:pPr marL="533400" indent="-533400" eaLnBrk="1" hangingPunct="1"/>
            <a:r>
              <a:rPr lang="en-US" altLang="zh-TW" b="0" dirty="0">
                <a:latin typeface="Lucida Console" panose="020B0609040504020204" pitchFamily="49" charset="0"/>
              </a:rPr>
              <a:t>p = a;</a:t>
            </a:r>
          </a:p>
        </p:txBody>
      </p:sp>
      <p:graphicFrame>
        <p:nvGraphicFramePr>
          <p:cNvPr id="38084" name="Group 19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2341052"/>
              </p:ext>
            </p:extLst>
          </p:nvPr>
        </p:nvGraphicFramePr>
        <p:xfrm>
          <a:off x="611494" y="2348862"/>
          <a:ext cx="1980000" cy="144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p[0]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0012FF58</a:t>
                      </a: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p[1]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0012FF60</a:t>
                      </a: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p[2]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0012FF6C</a:t>
                      </a: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p[3]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0012FF70</a:t>
                      </a: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3332" name="Line 48"/>
          <p:cNvSpPr>
            <a:spLocks noChangeShapeType="1"/>
          </p:cNvSpPr>
          <p:nvPr/>
        </p:nvSpPr>
        <p:spPr bwMode="auto">
          <a:xfrm>
            <a:off x="2591747" y="2528886"/>
            <a:ext cx="144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none" w="lg" len="lg"/>
            <a:tailEnd type="arrow" w="lg" len="lg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3333" name="Line 49"/>
          <p:cNvSpPr>
            <a:spLocks noChangeShapeType="1"/>
          </p:cNvSpPr>
          <p:nvPr/>
        </p:nvSpPr>
        <p:spPr bwMode="auto">
          <a:xfrm>
            <a:off x="2591747" y="3609024"/>
            <a:ext cx="72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none" w="lg" len="lg"/>
            <a:tailEnd type="arrow" w="lg" len="lg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3334" name="Line 50"/>
          <p:cNvSpPr>
            <a:spLocks noChangeShapeType="1"/>
          </p:cNvSpPr>
          <p:nvPr/>
        </p:nvSpPr>
        <p:spPr bwMode="auto">
          <a:xfrm>
            <a:off x="2591747" y="2888932"/>
            <a:ext cx="72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none" w="lg" len="lg"/>
            <a:tailEnd type="arrow" w="lg" len="lg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3335" name="Line 51"/>
          <p:cNvSpPr>
            <a:spLocks noChangeShapeType="1"/>
          </p:cNvSpPr>
          <p:nvPr/>
        </p:nvSpPr>
        <p:spPr bwMode="auto">
          <a:xfrm>
            <a:off x="2591747" y="3248978"/>
            <a:ext cx="180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none" w="lg" len="lg"/>
            <a:tailEnd type="arrow" w="lg" len="lg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3336" name="Line 62"/>
          <p:cNvSpPr>
            <a:spLocks noChangeShapeType="1"/>
          </p:cNvSpPr>
          <p:nvPr/>
        </p:nvSpPr>
        <p:spPr bwMode="auto">
          <a:xfrm>
            <a:off x="2411724" y="4509139"/>
            <a:ext cx="126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none" w="lg" len="lg"/>
            <a:tailEnd type="arrow" w="lg" len="lg"/>
          </a:ln>
        </p:spPr>
        <p:txBody>
          <a:bodyPr/>
          <a:lstStyle/>
          <a:p>
            <a:endParaRPr lang="zh-TW" altLang="en-US"/>
          </a:p>
        </p:txBody>
      </p:sp>
      <p:graphicFrame>
        <p:nvGraphicFramePr>
          <p:cNvPr id="38078" name="Group 19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6141343"/>
              </p:ext>
            </p:extLst>
          </p:nvPr>
        </p:nvGraphicFramePr>
        <p:xfrm>
          <a:off x="3581869" y="4239109"/>
          <a:ext cx="1620000" cy="2160000"/>
        </p:xfrm>
        <a:graphic>
          <a:graphicData uri="http://schemas.openxmlformats.org/drawingml/2006/table">
            <a:tbl>
              <a:tblPr/>
              <a:tblGrid>
                <a:gridCol w="16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8082" name="Group 19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2120724"/>
              </p:ext>
            </p:extLst>
          </p:nvPr>
        </p:nvGraphicFramePr>
        <p:xfrm>
          <a:off x="431471" y="4329116"/>
          <a:ext cx="198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</a:t>
                      </a:r>
                    </a:p>
                  </a:txBody>
                  <a:tcPr marL="72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0012FF40</a:t>
                      </a: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8009" name="Group 1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271531"/>
              </p:ext>
            </p:extLst>
          </p:nvPr>
        </p:nvGraphicFramePr>
        <p:xfrm>
          <a:off x="3671885" y="5949323"/>
          <a:ext cx="1440000" cy="36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8105" name="Group 2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9772493"/>
              </p:ext>
            </p:extLst>
          </p:nvPr>
        </p:nvGraphicFramePr>
        <p:xfrm>
          <a:off x="3311839" y="3429001"/>
          <a:ext cx="1080000" cy="36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8108" name="Group 2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7927642"/>
              </p:ext>
            </p:extLst>
          </p:nvPr>
        </p:nvGraphicFramePr>
        <p:xfrm>
          <a:off x="4031931" y="2348863"/>
          <a:ext cx="1800000" cy="36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8102" name="Group 2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1387908"/>
              </p:ext>
            </p:extLst>
          </p:nvPr>
        </p:nvGraphicFramePr>
        <p:xfrm>
          <a:off x="4391977" y="3068955"/>
          <a:ext cx="1440000" cy="36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c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8099" name="Group 2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4148011"/>
              </p:ext>
            </p:extLst>
          </p:nvPr>
        </p:nvGraphicFramePr>
        <p:xfrm>
          <a:off x="3311839" y="2708909"/>
          <a:ext cx="720000" cy="36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444" name="Rectangle 191"/>
          <p:cNvSpPr>
            <a:spLocks noChangeArrowheads="1"/>
          </p:cNvSpPr>
          <p:nvPr/>
        </p:nvSpPr>
        <p:spPr bwMode="auto">
          <a:xfrm>
            <a:off x="6372230" y="2168839"/>
            <a:ext cx="1980023" cy="12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15000"/>
              </a:spcBef>
            </a:pPr>
            <a:r>
              <a:rPr lang="en-US" altLang="zh-TW" sz="3600" b="0" dirty="0">
                <a:solidFill>
                  <a:srgbClr val="0000FF"/>
                </a:solidFill>
                <a:latin typeface="Times New Roman" pitchFamily="18" charset="0"/>
              </a:rPr>
              <a:t>Array of pointers</a:t>
            </a:r>
          </a:p>
        </p:txBody>
      </p:sp>
      <p:sp>
        <p:nvSpPr>
          <p:cNvPr id="13445" name="Rectangle 192"/>
          <p:cNvSpPr>
            <a:spLocks noChangeArrowheads="1"/>
          </p:cNvSpPr>
          <p:nvPr/>
        </p:nvSpPr>
        <p:spPr bwMode="auto">
          <a:xfrm>
            <a:off x="251448" y="5409253"/>
            <a:ext cx="3060000" cy="7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3400" indent="-533400" algn="ctr">
              <a:spcBef>
                <a:spcPct val="20000"/>
              </a:spcBef>
            </a:pPr>
            <a:r>
              <a:rPr lang="en-US" altLang="zh-TW" sz="3600" b="0" dirty="0">
                <a:solidFill>
                  <a:srgbClr val="0000FF"/>
                </a:solidFill>
                <a:latin typeface="Times New Roman" pitchFamily="18" charset="0"/>
              </a:rPr>
              <a:t>Pointer to array</a:t>
            </a:r>
          </a:p>
        </p:txBody>
      </p:sp>
      <p:sp>
        <p:nvSpPr>
          <p:cNvPr id="13446" name="Text Box 226"/>
          <p:cNvSpPr txBox="1">
            <a:spLocks noChangeArrowheads="1"/>
          </p:cNvSpPr>
          <p:nvPr/>
        </p:nvSpPr>
        <p:spPr bwMode="auto">
          <a:xfrm>
            <a:off x="6012184" y="548631"/>
            <a:ext cx="1620207" cy="16202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noAutofit/>
          </a:bodyPr>
          <a:lstStyle/>
          <a:p>
            <a:pPr>
              <a:spcBef>
                <a:spcPct val="20000"/>
              </a:spcBef>
            </a:pPr>
            <a:r>
              <a:rPr lang="en-US" altLang="zh-TW" sz="1600" b="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int</a:t>
            </a:r>
            <a:r>
              <a:rPr lang="en-US" altLang="zh-TW" sz="1600" b="0" dirty="0">
                <a:latin typeface="Lucida Console" panose="020B0609040504020204" pitchFamily="49" charset="0"/>
              </a:rPr>
              <a:t> *(p[4]);</a:t>
            </a:r>
          </a:p>
          <a:p>
            <a:pPr>
              <a:spcBef>
                <a:spcPct val="20000"/>
              </a:spcBef>
            </a:pPr>
            <a:r>
              <a:rPr lang="en-US" altLang="zh-TW" sz="1600" b="0" dirty="0">
                <a:latin typeface="Lucida Console" panose="020B0609040504020204" pitchFamily="49" charset="0"/>
              </a:rPr>
              <a:t>p[0] = a;</a:t>
            </a:r>
          </a:p>
          <a:p>
            <a:pPr>
              <a:spcBef>
                <a:spcPct val="20000"/>
              </a:spcBef>
            </a:pPr>
            <a:r>
              <a:rPr lang="en-US" altLang="zh-TW" sz="1600" b="0" dirty="0">
                <a:latin typeface="Lucida Console" panose="020B0609040504020204" pitchFamily="49" charset="0"/>
              </a:rPr>
              <a:t>p[1] = &amp;b;</a:t>
            </a:r>
          </a:p>
          <a:p>
            <a:pPr>
              <a:spcBef>
                <a:spcPct val="20000"/>
              </a:spcBef>
            </a:pPr>
            <a:r>
              <a:rPr lang="en-US" altLang="zh-TW" sz="1600" b="0" dirty="0">
                <a:latin typeface="Lucida Console" panose="020B0609040504020204" pitchFamily="49" charset="0"/>
              </a:rPr>
              <a:t>p[2] = c;</a:t>
            </a:r>
          </a:p>
          <a:p>
            <a:pPr>
              <a:spcBef>
                <a:spcPct val="20000"/>
              </a:spcBef>
            </a:pPr>
            <a:r>
              <a:rPr lang="en-US" altLang="zh-TW" sz="1600" b="0" dirty="0">
                <a:latin typeface="Lucida Console" panose="020B0609040504020204" pitchFamily="49" charset="0"/>
              </a:rPr>
              <a:t>p[3] = d;</a:t>
            </a:r>
          </a:p>
        </p:txBody>
      </p:sp>
      <p:graphicFrame>
        <p:nvGraphicFramePr>
          <p:cNvPr id="23" name="Group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8086514"/>
              </p:ext>
            </p:extLst>
          </p:nvPr>
        </p:nvGraphicFramePr>
        <p:xfrm>
          <a:off x="3671885" y="4329116"/>
          <a:ext cx="1440000" cy="36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4" name="Group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7167144"/>
              </p:ext>
            </p:extLst>
          </p:nvPr>
        </p:nvGraphicFramePr>
        <p:xfrm>
          <a:off x="3671885" y="4869185"/>
          <a:ext cx="1440000" cy="36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5" name="Group 10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1280581"/>
              </p:ext>
            </p:extLst>
          </p:nvPr>
        </p:nvGraphicFramePr>
        <p:xfrm>
          <a:off x="3671885" y="5409254"/>
          <a:ext cx="1440000" cy="36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int</a:t>
            </a:r>
            <a:r>
              <a:rPr lang="en-US" altLang="zh-TW" dirty="0">
                <a:latin typeface="Lucida Console" panose="020B0609040504020204" pitchFamily="49" charset="0"/>
              </a:rPr>
              <a:t> main()</a:t>
            </a:r>
          </a:p>
          <a:p>
            <a:pPr eaLnBrk="1" hangingPunct="1"/>
            <a:r>
              <a:rPr lang="en-US" altLang="zh-TW" dirty="0">
                <a:latin typeface="Lucida Console" panose="020B0609040504020204" pitchFamily="49" charset="0"/>
              </a:rPr>
              <a:t>{</a:t>
            </a:r>
          </a:p>
          <a:p>
            <a:pPr eaLnBrk="1" hangingPunct="1"/>
            <a:r>
              <a:rPr lang="en-US" altLang="zh-TW" dirty="0">
                <a:latin typeface="Lucida Console" panose="020B0609040504020204" pitchFamily="49" charset="0"/>
              </a:rPr>
              <a:t>	</a:t>
            </a:r>
            <a:r>
              <a:rPr lang="en-US" altLang="zh-TW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int</a:t>
            </a:r>
            <a:r>
              <a:rPr lang="en-US" altLang="zh-TW" dirty="0">
                <a:latin typeface="Lucida Console" panose="020B0609040504020204" pitchFamily="49" charset="0"/>
              </a:rPr>
              <a:t> a[4] = { 2, 4, 6, 8 };</a:t>
            </a:r>
          </a:p>
          <a:p>
            <a:pPr eaLnBrk="1" hangingPunct="1"/>
            <a:r>
              <a:rPr lang="en-US" altLang="zh-TW" dirty="0">
                <a:latin typeface="Lucida Console" panose="020B0609040504020204" pitchFamily="49" charset="0"/>
              </a:rPr>
              <a:t>	</a:t>
            </a:r>
            <a:r>
              <a:rPr lang="en-US" altLang="zh-TW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int</a:t>
            </a:r>
            <a:r>
              <a:rPr lang="en-US" altLang="zh-TW" dirty="0">
                <a:latin typeface="Lucida Console" panose="020B0609040504020204" pitchFamily="49" charset="0"/>
              </a:rPr>
              <a:t> b = 9;</a:t>
            </a:r>
          </a:p>
          <a:p>
            <a:pPr eaLnBrk="1" hangingPunct="1"/>
            <a:r>
              <a:rPr lang="en-US" altLang="zh-TW" dirty="0">
                <a:latin typeface="Lucida Console" panose="020B0609040504020204" pitchFamily="49" charset="0"/>
              </a:rPr>
              <a:t>	</a:t>
            </a:r>
            <a:r>
              <a:rPr lang="en-US" altLang="zh-TW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int</a:t>
            </a:r>
            <a:r>
              <a:rPr lang="en-US" altLang="zh-TW" dirty="0">
                <a:latin typeface="Lucida Console" panose="020B0609040504020204" pitchFamily="49" charset="0"/>
              </a:rPr>
              <a:t> c[3] = { 3, 5, 8 };</a:t>
            </a:r>
          </a:p>
          <a:p>
            <a:pPr eaLnBrk="1" hangingPunct="1"/>
            <a:r>
              <a:rPr lang="en-US" altLang="zh-TW" dirty="0">
                <a:latin typeface="Lucida Console" panose="020B0609040504020204" pitchFamily="49" charset="0"/>
              </a:rPr>
              <a:t>	</a:t>
            </a:r>
            <a:r>
              <a:rPr lang="en-US" altLang="zh-TW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int</a:t>
            </a:r>
            <a:r>
              <a:rPr lang="en-US" altLang="zh-TW" dirty="0">
                <a:latin typeface="Lucida Console" panose="020B0609040504020204" pitchFamily="49" charset="0"/>
              </a:rPr>
              <a:t> d[2] = { 4, 7 };</a:t>
            </a:r>
          </a:p>
          <a:p>
            <a:pPr eaLnBrk="1" hangingPunct="1"/>
            <a:r>
              <a:rPr lang="en-US" altLang="zh-TW" dirty="0">
                <a:latin typeface="Lucida Console" panose="020B0609040504020204" pitchFamily="49" charset="0"/>
              </a:rPr>
              <a:t>	</a:t>
            </a:r>
            <a:r>
              <a:rPr lang="en-US" altLang="zh-TW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int</a:t>
            </a:r>
            <a:r>
              <a:rPr lang="en-US" altLang="zh-TW" dirty="0">
                <a:latin typeface="Lucida Console" panose="020B0609040504020204" pitchFamily="49" charset="0"/>
              </a:rPr>
              <a:t> *(p[4]) = { a, &amp;b, c, d }; </a:t>
            </a:r>
          </a:p>
          <a:p>
            <a:pPr eaLnBrk="1" hangingPunct="1"/>
            <a:r>
              <a:rPr lang="en-US" altLang="zh-TW" dirty="0">
                <a:latin typeface="Lucida Console" panose="020B06090405040202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int</a:t>
            </a:r>
            <a:r>
              <a:rPr lang="en-US" altLang="zh-TW" dirty="0">
                <a:latin typeface="Lucida Console" panose="020B0609040504020204" pitchFamily="49" charset="0"/>
              </a:rPr>
              <a:t> main()</a:t>
            </a:r>
          </a:p>
          <a:p>
            <a:pPr eaLnBrk="1" hangingPunct="1"/>
            <a:r>
              <a:rPr lang="en-US" altLang="zh-TW" dirty="0">
                <a:latin typeface="Lucida Console" panose="020B0609040504020204" pitchFamily="49" charset="0"/>
              </a:rPr>
              <a:t>{</a:t>
            </a:r>
          </a:p>
          <a:p>
            <a:pPr eaLnBrk="1" hangingPunct="1"/>
            <a:r>
              <a:rPr lang="en-US" altLang="zh-TW" dirty="0">
                <a:latin typeface="Lucida Console" panose="020B0609040504020204" pitchFamily="49" charset="0"/>
              </a:rPr>
              <a:t>	</a:t>
            </a:r>
            <a:r>
              <a:rPr lang="en-US" altLang="zh-TW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int</a:t>
            </a:r>
            <a:r>
              <a:rPr lang="en-US" altLang="zh-TW" dirty="0">
                <a:latin typeface="Lucida Console" panose="020B0609040504020204" pitchFamily="49" charset="0"/>
              </a:rPr>
              <a:t> a[4] = { 2, 4, 6, 8 };</a:t>
            </a:r>
          </a:p>
          <a:p>
            <a:pPr eaLnBrk="1" hangingPunct="1"/>
            <a:r>
              <a:rPr lang="en-US" altLang="zh-TW" dirty="0">
                <a:latin typeface="Lucida Console" panose="020B0609040504020204" pitchFamily="49" charset="0"/>
              </a:rPr>
              <a:t>	</a:t>
            </a:r>
            <a:r>
              <a:rPr lang="en-US" altLang="zh-TW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int</a:t>
            </a:r>
            <a:r>
              <a:rPr lang="en-US" altLang="zh-TW" dirty="0">
                <a:latin typeface="Lucida Console" panose="020B0609040504020204" pitchFamily="49" charset="0"/>
              </a:rPr>
              <a:t> b = 9;</a:t>
            </a:r>
          </a:p>
          <a:p>
            <a:pPr eaLnBrk="1" hangingPunct="1"/>
            <a:r>
              <a:rPr lang="en-US" altLang="zh-TW" dirty="0">
                <a:latin typeface="Lucida Console" panose="020B0609040504020204" pitchFamily="49" charset="0"/>
              </a:rPr>
              <a:t>	</a:t>
            </a:r>
            <a:r>
              <a:rPr lang="en-US" altLang="zh-TW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int</a:t>
            </a:r>
            <a:r>
              <a:rPr lang="en-US" altLang="zh-TW" dirty="0">
                <a:latin typeface="Lucida Console" panose="020B0609040504020204" pitchFamily="49" charset="0"/>
              </a:rPr>
              <a:t> c[3] = { 3, 5, 8 };</a:t>
            </a:r>
          </a:p>
          <a:p>
            <a:pPr eaLnBrk="1" hangingPunct="1"/>
            <a:r>
              <a:rPr lang="en-US" altLang="zh-TW" dirty="0">
                <a:latin typeface="Lucida Console" panose="020B0609040504020204" pitchFamily="49" charset="0"/>
              </a:rPr>
              <a:t>	</a:t>
            </a:r>
            <a:r>
              <a:rPr lang="en-US" altLang="zh-TW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int</a:t>
            </a:r>
            <a:r>
              <a:rPr lang="en-US" altLang="zh-TW" dirty="0">
                <a:latin typeface="Lucida Console" panose="020B0609040504020204" pitchFamily="49" charset="0"/>
              </a:rPr>
              <a:t> d[2] = { 4, 7 };</a:t>
            </a:r>
          </a:p>
          <a:p>
            <a:pPr eaLnBrk="1" hangingPunct="1"/>
            <a:r>
              <a:rPr lang="en-US" altLang="zh-TW" dirty="0">
                <a:latin typeface="Lucida Console" panose="020B0609040504020204" pitchFamily="49" charset="0"/>
              </a:rPr>
              <a:t>	</a:t>
            </a:r>
            <a:r>
              <a:rPr lang="en-US" altLang="zh-TW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int</a:t>
            </a:r>
            <a:r>
              <a:rPr lang="en-US" altLang="zh-TW" dirty="0">
                <a:latin typeface="Lucida Console" panose="020B0609040504020204" pitchFamily="49" charset="0"/>
              </a:rPr>
              <a:t> *(p[4]);</a:t>
            </a:r>
          </a:p>
          <a:p>
            <a:pPr eaLnBrk="1" hangingPunct="1"/>
            <a:endParaRPr lang="en-US" altLang="zh-TW" dirty="0">
              <a:latin typeface="Lucida Console" panose="020B0609040504020204" pitchFamily="49" charset="0"/>
            </a:endParaRPr>
          </a:p>
          <a:p>
            <a:pPr eaLnBrk="1" hangingPunct="1"/>
            <a:r>
              <a:rPr lang="en-US" altLang="zh-TW" dirty="0">
                <a:latin typeface="Lucida Console" panose="020B0609040504020204" pitchFamily="49" charset="0"/>
              </a:rPr>
              <a:t>	p[0] = a;</a:t>
            </a:r>
          </a:p>
          <a:p>
            <a:pPr eaLnBrk="1" hangingPunct="1"/>
            <a:r>
              <a:rPr lang="en-US" altLang="zh-TW" dirty="0">
                <a:latin typeface="Lucida Console" panose="020B0609040504020204" pitchFamily="49" charset="0"/>
              </a:rPr>
              <a:t>	p[1] = &amp;b;</a:t>
            </a:r>
          </a:p>
          <a:p>
            <a:pPr eaLnBrk="1" hangingPunct="1"/>
            <a:r>
              <a:rPr lang="en-US" altLang="zh-TW" dirty="0">
                <a:latin typeface="Lucida Console" panose="020B0609040504020204" pitchFamily="49" charset="0"/>
              </a:rPr>
              <a:t>	p[2] = c;</a:t>
            </a:r>
          </a:p>
          <a:p>
            <a:pPr eaLnBrk="1" hangingPunct="1"/>
            <a:r>
              <a:rPr lang="en-US" altLang="zh-TW" dirty="0">
                <a:latin typeface="Lucida Console" panose="020B0609040504020204" pitchFamily="49" charset="0"/>
              </a:rPr>
              <a:t>	p[3] = d; </a:t>
            </a:r>
          </a:p>
          <a:p>
            <a:pPr eaLnBrk="1" hangingPunct="1"/>
            <a:r>
              <a:rPr lang="en-US" altLang="zh-TW" dirty="0">
                <a:latin typeface="Lucida Console" panose="020B06090405040202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Passing One-Dimensional Arrays to Functions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sz="half" idx="1"/>
          </p:nvPr>
        </p:nvSpPr>
        <p:spPr>
          <a:noFill/>
          <a:ln>
            <a:noFill/>
          </a:ln>
        </p:spPr>
        <p:txBody>
          <a:bodyPr/>
          <a:lstStyle/>
          <a:p>
            <a:pPr marL="534988" indent="-534988" eaLnBrk="1" hangingPunct="1"/>
            <a:r>
              <a:rPr lang="en-US" altLang="zh-TW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int</a:t>
            </a:r>
            <a:r>
              <a:rPr lang="en-US" altLang="zh-TW" dirty="0">
                <a:latin typeface="Lucida Console" panose="020B0609040504020204" pitchFamily="49" charset="0"/>
              </a:rPr>
              <a:t> main()</a:t>
            </a:r>
          </a:p>
          <a:p>
            <a:pPr marL="534988" indent="-534988" eaLnBrk="1" hangingPunct="1"/>
            <a:r>
              <a:rPr lang="en-US" altLang="zh-TW" dirty="0">
                <a:latin typeface="Lucida Console" panose="020B0609040504020204" pitchFamily="49" charset="0"/>
              </a:rPr>
              <a:t>{</a:t>
            </a:r>
          </a:p>
          <a:p>
            <a:pPr marL="534988" indent="-534988" eaLnBrk="1" hangingPunct="1"/>
            <a:r>
              <a:rPr lang="en-US" altLang="zh-TW" dirty="0">
                <a:latin typeface="Lucida Console" panose="020B0609040504020204" pitchFamily="49" charset="0"/>
              </a:rPr>
              <a:t>	</a:t>
            </a:r>
            <a:r>
              <a:rPr lang="en-US" altLang="zh-TW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int</a:t>
            </a:r>
            <a:r>
              <a:rPr lang="en-US" altLang="zh-TW" dirty="0">
                <a:latin typeface="Lucida Console" panose="020B0609040504020204" pitchFamily="49" charset="0"/>
              </a:rPr>
              <a:t> a[5] = {0};</a:t>
            </a:r>
          </a:p>
          <a:p>
            <a:pPr marL="534988" indent="-534988" eaLnBrk="1" hangingPunct="1"/>
            <a:r>
              <a:rPr lang="en-US" altLang="zh-TW" dirty="0">
                <a:latin typeface="Lucida Console" panose="020B0609040504020204" pitchFamily="49" charset="0"/>
              </a:rPr>
              <a:t>	</a:t>
            </a:r>
            <a:r>
              <a:rPr lang="en-US" altLang="zh-TW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int</a:t>
            </a:r>
            <a:r>
              <a:rPr lang="en-US" altLang="zh-TW" dirty="0">
                <a:latin typeface="Lucida Console" panose="020B0609040504020204" pitchFamily="49" charset="0"/>
              </a:rPr>
              <a:t> *b = a;</a:t>
            </a:r>
          </a:p>
          <a:p>
            <a:pPr marL="534988" indent="-534988" eaLnBrk="1" hangingPunct="1"/>
            <a:r>
              <a:rPr lang="en-US" altLang="zh-TW" dirty="0">
                <a:latin typeface="Lucida Console" panose="020B0609040504020204" pitchFamily="49" charset="0"/>
              </a:rPr>
              <a:t>	*b = 5;</a:t>
            </a:r>
          </a:p>
          <a:p>
            <a:pPr marL="534988" indent="-534988" eaLnBrk="1" hangingPunct="1"/>
            <a:r>
              <a:rPr lang="en-US" altLang="zh-TW" dirty="0">
                <a:latin typeface="Lucida Console" panose="020B0609040504020204" pitchFamily="49" charset="0"/>
              </a:rPr>
              <a:t>	</a:t>
            </a:r>
            <a:r>
              <a:rPr lang="en-US" altLang="zh-TW" dirty="0" err="1">
                <a:latin typeface="Lucida Console" panose="020B0609040504020204" pitchFamily="49" charset="0"/>
              </a:rPr>
              <a:t>cout</a:t>
            </a:r>
            <a:r>
              <a:rPr lang="en-US" altLang="zh-TW" dirty="0">
                <a:latin typeface="Lucida Console" panose="020B0609040504020204" pitchFamily="49" charset="0"/>
              </a:rPr>
              <a:t> &lt;&lt; a[0];</a:t>
            </a:r>
          </a:p>
          <a:p>
            <a:pPr marL="534988" indent="-534988" eaLnBrk="1" hangingPunct="1"/>
            <a:r>
              <a:rPr lang="en-US" altLang="zh-TW" dirty="0">
                <a:latin typeface="Lucida Console" panose="020B0609040504020204" pitchFamily="49" charset="0"/>
              </a:rPr>
              <a:t>}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sz="half" idx="2"/>
          </p:nvPr>
        </p:nvSpPr>
        <p:spPr>
          <a:noFill/>
          <a:ln>
            <a:noFill/>
          </a:ln>
        </p:spPr>
        <p:txBody>
          <a:bodyPr/>
          <a:lstStyle/>
          <a:p>
            <a:pPr marL="533400" indent="-533400" eaLnBrk="1" hangingPunct="1"/>
            <a:r>
              <a:rPr lang="en-US" altLang="zh-TW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int</a:t>
            </a:r>
            <a:r>
              <a:rPr lang="en-US" altLang="zh-TW" dirty="0">
                <a:latin typeface="Lucida Console" panose="020B0609040504020204" pitchFamily="49" charset="0"/>
              </a:rPr>
              <a:t> main()</a:t>
            </a:r>
          </a:p>
          <a:p>
            <a:pPr marL="533400" indent="-533400" eaLnBrk="1" hangingPunct="1"/>
            <a:r>
              <a:rPr lang="en-US" altLang="zh-TW" dirty="0">
                <a:latin typeface="Lucida Console" panose="020B0609040504020204" pitchFamily="49" charset="0"/>
              </a:rPr>
              <a:t>{</a:t>
            </a:r>
          </a:p>
          <a:p>
            <a:pPr marL="533400" indent="-533400" eaLnBrk="1" hangingPunct="1"/>
            <a:r>
              <a:rPr lang="en-US" altLang="zh-TW" dirty="0">
                <a:latin typeface="Lucida Console" panose="020B0609040504020204" pitchFamily="49" charset="0"/>
              </a:rPr>
              <a:t>	</a:t>
            </a:r>
            <a:r>
              <a:rPr lang="en-US" altLang="zh-TW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int</a:t>
            </a:r>
            <a:r>
              <a:rPr lang="en-US" altLang="zh-TW" dirty="0">
                <a:latin typeface="Lucida Console" panose="020B0609040504020204" pitchFamily="49" charset="0"/>
              </a:rPr>
              <a:t> a[5] = {0};</a:t>
            </a:r>
          </a:p>
          <a:p>
            <a:pPr marL="533400" indent="-533400" eaLnBrk="1" hangingPunct="1"/>
            <a:r>
              <a:rPr lang="en-US" altLang="zh-TW" dirty="0">
                <a:latin typeface="Lucida Console" panose="020B0609040504020204" pitchFamily="49" charset="0"/>
              </a:rPr>
              <a:t>	</a:t>
            </a:r>
            <a:r>
              <a:rPr lang="en-US" altLang="zh-TW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int</a:t>
            </a:r>
            <a:r>
              <a:rPr lang="en-US" altLang="zh-TW" dirty="0">
                <a:latin typeface="Lucida Console" panose="020B0609040504020204" pitchFamily="49" charset="0"/>
              </a:rPr>
              <a:t> *b;</a:t>
            </a:r>
          </a:p>
          <a:p>
            <a:pPr marL="533400" indent="-533400" eaLnBrk="1" hangingPunct="1"/>
            <a:r>
              <a:rPr lang="en-US" altLang="zh-TW" dirty="0">
                <a:latin typeface="Lucida Console" panose="020B0609040504020204" pitchFamily="49" charset="0"/>
              </a:rPr>
              <a:t>	b = a;</a:t>
            </a:r>
          </a:p>
          <a:p>
            <a:pPr marL="533400" indent="-533400" eaLnBrk="1" hangingPunct="1"/>
            <a:r>
              <a:rPr lang="en-US" altLang="zh-TW" dirty="0">
                <a:latin typeface="Lucida Console" panose="020B0609040504020204" pitchFamily="49" charset="0"/>
              </a:rPr>
              <a:t>	*b = 5;</a:t>
            </a:r>
          </a:p>
          <a:p>
            <a:pPr marL="533400" indent="-533400" eaLnBrk="1" hangingPunct="1"/>
            <a:r>
              <a:rPr lang="en-US" altLang="zh-TW" dirty="0">
                <a:latin typeface="Lucida Console" panose="020B0609040504020204" pitchFamily="49" charset="0"/>
              </a:rPr>
              <a:t>	</a:t>
            </a:r>
            <a:r>
              <a:rPr lang="en-US" altLang="zh-TW" dirty="0" err="1">
                <a:latin typeface="Lucida Console" panose="020B0609040504020204" pitchFamily="49" charset="0"/>
              </a:rPr>
              <a:t>cout</a:t>
            </a:r>
            <a:r>
              <a:rPr lang="en-US" altLang="zh-TW" dirty="0">
                <a:latin typeface="Lucida Console" panose="020B0609040504020204" pitchFamily="49" charset="0"/>
              </a:rPr>
              <a:t> &lt;&lt; a[0];</a:t>
            </a:r>
          </a:p>
          <a:p>
            <a:pPr marL="533400" indent="-533400" eaLnBrk="1" hangingPunct="1"/>
            <a:r>
              <a:rPr lang="en-US" altLang="zh-TW" dirty="0">
                <a:latin typeface="Lucida Console" panose="020B0609040504020204" pitchFamily="49" charset="0"/>
              </a:rPr>
              <a:t>}</a:t>
            </a:r>
          </a:p>
          <a:p>
            <a:pPr marL="533400" indent="-533400" eaLnBrk="1" hangingPunct="1"/>
            <a:endParaRPr lang="en-US" altLang="zh-TW" dirty="0">
              <a:latin typeface="Lucida Console" panose="020B0609040504020204" pitchFamily="49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Passing Two-Dimensional Arrays to Functions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sz="half" idx="1"/>
          </p:nvPr>
        </p:nvSpPr>
        <p:spPr>
          <a:noFill/>
          <a:ln>
            <a:noFill/>
          </a:ln>
        </p:spPr>
        <p:txBody>
          <a:bodyPr/>
          <a:lstStyle/>
          <a:p>
            <a:pPr marL="534988" indent="-534988" eaLnBrk="1" hangingPunct="1"/>
            <a:r>
              <a:rPr lang="en-US" altLang="zh-TW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int</a:t>
            </a:r>
            <a:r>
              <a:rPr lang="en-US" altLang="zh-TW" dirty="0">
                <a:latin typeface="Lucida Console" panose="020B0609040504020204" pitchFamily="49" charset="0"/>
              </a:rPr>
              <a:t> main()</a:t>
            </a:r>
          </a:p>
          <a:p>
            <a:pPr marL="534988" indent="-534988" eaLnBrk="1" hangingPunct="1"/>
            <a:r>
              <a:rPr lang="en-US" altLang="zh-TW" dirty="0">
                <a:latin typeface="Lucida Console" panose="020B0609040504020204" pitchFamily="49" charset="0"/>
              </a:rPr>
              <a:t>{</a:t>
            </a:r>
          </a:p>
          <a:p>
            <a:pPr marL="534988" indent="-534988" eaLnBrk="1" hangingPunct="1"/>
            <a:r>
              <a:rPr lang="en-US" altLang="zh-TW" dirty="0">
                <a:latin typeface="Lucida Console" panose="020B0609040504020204" pitchFamily="49" charset="0"/>
              </a:rPr>
              <a:t>	</a:t>
            </a:r>
            <a:r>
              <a:rPr lang="en-US" altLang="zh-TW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int</a:t>
            </a:r>
            <a:r>
              <a:rPr lang="en-US" altLang="zh-TW" dirty="0">
                <a:latin typeface="Lucida Console" panose="020B0609040504020204" pitchFamily="49" charset="0"/>
              </a:rPr>
              <a:t> a[4][4] = {0};</a:t>
            </a:r>
          </a:p>
          <a:p>
            <a:pPr marL="534988" indent="-534988" eaLnBrk="1" hangingPunct="1"/>
            <a:r>
              <a:rPr lang="en-US" altLang="zh-TW" dirty="0">
                <a:latin typeface="Lucida Console" panose="020B0609040504020204" pitchFamily="49" charset="0"/>
              </a:rPr>
              <a:t>	fun( a );</a:t>
            </a:r>
          </a:p>
          <a:p>
            <a:pPr marL="534988" indent="-534988" eaLnBrk="1" hangingPunct="1"/>
            <a:r>
              <a:rPr lang="en-US" altLang="zh-TW" dirty="0">
                <a:latin typeface="Lucida Console" panose="020B0609040504020204" pitchFamily="49" charset="0"/>
              </a:rPr>
              <a:t>	</a:t>
            </a:r>
            <a:r>
              <a:rPr lang="en-US" altLang="zh-TW" dirty="0" err="1">
                <a:latin typeface="Lucida Console" panose="020B0609040504020204" pitchFamily="49" charset="0"/>
              </a:rPr>
              <a:t>cout</a:t>
            </a:r>
            <a:r>
              <a:rPr lang="en-US" altLang="zh-TW" dirty="0">
                <a:latin typeface="Lucida Console" panose="020B0609040504020204" pitchFamily="49" charset="0"/>
              </a:rPr>
              <a:t> &lt;&lt; a[0][2];</a:t>
            </a:r>
          </a:p>
          <a:p>
            <a:pPr marL="534988" indent="-534988" eaLnBrk="1" hangingPunct="1"/>
            <a:r>
              <a:rPr lang="en-US" altLang="zh-TW" dirty="0">
                <a:latin typeface="Lucida Console" panose="020B0609040504020204" pitchFamily="49" charset="0"/>
              </a:rPr>
              <a:t>}</a:t>
            </a:r>
          </a:p>
          <a:p>
            <a:pPr marL="534988" indent="-534988" eaLnBrk="1" hangingPunct="1"/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</a:rPr>
              <a:t>void</a:t>
            </a:r>
            <a:r>
              <a:rPr lang="en-US" altLang="zh-TW" dirty="0">
                <a:latin typeface="Lucida Console" panose="020B0609040504020204" pitchFamily="49" charset="0"/>
              </a:rPr>
              <a:t> fun( </a:t>
            </a:r>
            <a:r>
              <a:rPr lang="en-US" altLang="zh-TW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int</a:t>
            </a:r>
            <a:r>
              <a:rPr lang="en-US" altLang="zh-TW" dirty="0">
                <a:latin typeface="Lucida Console" panose="020B0609040504020204" pitchFamily="49" charset="0"/>
              </a:rPr>
              <a:t> b[][4] )</a:t>
            </a:r>
          </a:p>
          <a:p>
            <a:pPr marL="534988" indent="-534988" eaLnBrk="1" hangingPunct="1"/>
            <a:r>
              <a:rPr lang="en-US" altLang="zh-TW" dirty="0">
                <a:latin typeface="Lucida Console" panose="020B0609040504020204" pitchFamily="49" charset="0"/>
              </a:rPr>
              <a:t>{</a:t>
            </a:r>
          </a:p>
          <a:p>
            <a:pPr marL="534988" indent="-534988" eaLnBrk="1" hangingPunct="1"/>
            <a:r>
              <a:rPr lang="en-US" altLang="zh-TW" dirty="0">
                <a:latin typeface="Lucida Console" panose="020B0609040504020204" pitchFamily="49" charset="0"/>
              </a:rPr>
              <a:t>	b[0][2] = 5;</a:t>
            </a:r>
          </a:p>
          <a:p>
            <a:pPr marL="534988" indent="-534988" eaLnBrk="1" hangingPunct="1"/>
            <a:r>
              <a:rPr lang="en-US" altLang="zh-TW" dirty="0">
                <a:latin typeface="Lucida Console" panose="020B0609040504020204" pitchFamily="49" charset="0"/>
              </a:rPr>
              <a:t>}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sz="half" idx="2"/>
          </p:nvPr>
        </p:nvSpPr>
        <p:spPr>
          <a:noFill/>
          <a:ln>
            <a:noFill/>
          </a:ln>
        </p:spPr>
        <p:txBody>
          <a:bodyPr/>
          <a:lstStyle/>
          <a:p>
            <a:pPr marL="533400" indent="-533400" eaLnBrk="1" hangingPunct="1"/>
            <a:r>
              <a:rPr lang="en-US" altLang="zh-TW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int</a:t>
            </a:r>
            <a:r>
              <a:rPr lang="en-US" altLang="zh-TW" dirty="0">
                <a:latin typeface="Lucida Console" panose="020B0609040504020204" pitchFamily="49" charset="0"/>
              </a:rPr>
              <a:t> main()</a:t>
            </a:r>
          </a:p>
          <a:p>
            <a:pPr marL="533400" indent="-533400" eaLnBrk="1" hangingPunct="1"/>
            <a:r>
              <a:rPr lang="en-US" altLang="zh-TW" dirty="0">
                <a:latin typeface="Lucida Console" panose="020B0609040504020204" pitchFamily="49" charset="0"/>
              </a:rPr>
              <a:t>{</a:t>
            </a:r>
          </a:p>
          <a:p>
            <a:pPr marL="533400" indent="-533400" eaLnBrk="1" hangingPunct="1"/>
            <a:r>
              <a:rPr lang="en-US" altLang="zh-TW" dirty="0">
                <a:latin typeface="Lucida Console" panose="020B0609040504020204" pitchFamily="49" charset="0"/>
              </a:rPr>
              <a:t>	</a:t>
            </a:r>
            <a:r>
              <a:rPr lang="en-US" altLang="zh-TW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int</a:t>
            </a:r>
            <a:r>
              <a:rPr lang="en-US" altLang="zh-TW" dirty="0">
                <a:latin typeface="Lucida Console" panose="020B0609040504020204" pitchFamily="49" charset="0"/>
              </a:rPr>
              <a:t> a[4][4] = {0};</a:t>
            </a:r>
          </a:p>
          <a:p>
            <a:pPr marL="533400" indent="-533400" eaLnBrk="1" hangingPunct="1"/>
            <a:r>
              <a:rPr lang="en-US" altLang="zh-TW" dirty="0">
                <a:latin typeface="Lucida Console" panose="020B0609040504020204" pitchFamily="49" charset="0"/>
              </a:rPr>
              <a:t>	fun( a );</a:t>
            </a:r>
          </a:p>
          <a:p>
            <a:pPr marL="533400" indent="-533400" eaLnBrk="1" hangingPunct="1"/>
            <a:r>
              <a:rPr lang="en-US" altLang="zh-TW" dirty="0">
                <a:latin typeface="Lucida Console" panose="020B0609040504020204" pitchFamily="49" charset="0"/>
              </a:rPr>
              <a:t>	</a:t>
            </a:r>
            <a:r>
              <a:rPr lang="en-US" altLang="zh-TW" dirty="0" err="1">
                <a:latin typeface="Lucida Console" panose="020B0609040504020204" pitchFamily="49" charset="0"/>
              </a:rPr>
              <a:t>cout</a:t>
            </a:r>
            <a:r>
              <a:rPr lang="en-US" altLang="zh-TW" dirty="0">
                <a:latin typeface="Lucida Console" panose="020B0609040504020204" pitchFamily="49" charset="0"/>
              </a:rPr>
              <a:t> &lt;&lt; a[0][2];</a:t>
            </a:r>
          </a:p>
          <a:p>
            <a:pPr marL="533400" indent="-533400" eaLnBrk="1" hangingPunct="1"/>
            <a:r>
              <a:rPr lang="en-US" altLang="zh-TW" dirty="0">
                <a:latin typeface="Lucida Console" panose="020B0609040504020204" pitchFamily="49" charset="0"/>
              </a:rPr>
              <a:t>}</a:t>
            </a:r>
          </a:p>
          <a:p>
            <a:pPr marL="533400" indent="-533400" eaLnBrk="1" hangingPunct="1"/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</a:rPr>
              <a:t>void</a:t>
            </a:r>
            <a:r>
              <a:rPr lang="en-US" altLang="zh-TW" dirty="0">
                <a:latin typeface="Lucida Console" panose="020B0609040504020204" pitchFamily="49" charset="0"/>
              </a:rPr>
              <a:t> fun( </a:t>
            </a:r>
            <a:r>
              <a:rPr lang="en-US" altLang="zh-TW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int</a:t>
            </a:r>
            <a:r>
              <a:rPr lang="en-US" altLang="zh-TW" dirty="0">
                <a:latin typeface="Lucida Console" panose="020B0609040504020204" pitchFamily="49" charset="0"/>
              </a:rPr>
              <a:t> (*b)[4] )</a:t>
            </a:r>
          </a:p>
          <a:p>
            <a:pPr marL="533400" indent="-533400" eaLnBrk="1" hangingPunct="1"/>
            <a:r>
              <a:rPr lang="en-US" altLang="zh-TW" dirty="0">
                <a:latin typeface="Lucida Console" panose="020B0609040504020204" pitchFamily="49" charset="0"/>
              </a:rPr>
              <a:t>{</a:t>
            </a:r>
          </a:p>
          <a:p>
            <a:pPr marL="533400" indent="-533400" eaLnBrk="1" hangingPunct="1"/>
            <a:r>
              <a:rPr lang="en-US" altLang="zh-TW" dirty="0">
                <a:latin typeface="Lucida Console" panose="020B0609040504020204" pitchFamily="49" charset="0"/>
              </a:rPr>
              <a:t>	b[0][2] = 5;</a:t>
            </a:r>
          </a:p>
          <a:p>
            <a:pPr marL="533400" indent="-533400" eaLnBrk="1" hangingPunct="1"/>
            <a:r>
              <a:rPr lang="en-US" altLang="zh-TW" dirty="0">
                <a:latin typeface="Lucida Console" panose="020B06090405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94542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Passing Two-Dimensional Arrays to Functions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half" idx="1"/>
          </p:nvPr>
        </p:nvSpPr>
        <p:spPr>
          <a:noFill/>
          <a:ln>
            <a:noFill/>
          </a:ln>
        </p:spPr>
        <p:txBody>
          <a:bodyPr/>
          <a:lstStyle/>
          <a:p>
            <a:pPr marL="534988" indent="-534988" eaLnBrk="1" hangingPunct="1"/>
            <a:r>
              <a:rPr lang="en-US" altLang="zh-TW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int</a:t>
            </a:r>
            <a:r>
              <a:rPr lang="en-US" altLang="zh-TW" dirty="0">
                <a:latin typeface="Lucida Console" panose="020B0609040504020204" pitchFamily="49" charset="0"/>
              </a:rPr>
              <a:t> main()</a:t>
            </a:r>
          </a:p>
          <a:p>
            <a:pPr marL="534988" indent="-534988" eaLnBrk="1" hangingPunct="1"/>
            <a:r>
              <a:rPr lang="en-US" altLang="zh-TW" dirty="0">
                <a:latin typeface="Lucida Console" panose="020B0609040504020204" pitchFamily="49" charset="0"/>
              </a:rPr>
              <a:t>{</a:t>
            </a:r>
          </a:p>
          <a:p>
            <a:pPr marL="534988" indent="-534988" eaLnBrk="1" hangingPunct="1"/>
            <a:r>
              <a:rPr lang="en-US" altLang="zh-TW" dirty="0">
                <a:latin typeface="Lucida Console" panose="020B0609040504020204" pitchFamily="49" charset="0"/>
              </a:rPr>
              <a:t>	</a:t>
            </a:r>
            <a:r>
              <a:rPr lang="en-US" altLang="zh-TW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int</a:t>
            </a:r>
            <a:r>
              <a:rPr lang="en-US" altLang="zh-TW" dirty="0">
                <a:latin typeface="Lucida Console" panose="020B0609040504020204" pitchFamily="49" charset="0"/>
              </a:rPr>
              <a:t> a[4][4] = {0};</a:t>
            </a:r>
          </a:p>
          <a:p>
            <a:pPr marL="534988" indent="-534988" eaLnBrk="1" hangingPunct="1"/>
            <a:r>
              <a:rPr lang="en-US" altLang="zh-TW" dirty="0">
                <a:latin typeface="Lucida Console" panose="020B0609040504020204" pitchFamily="49" charset="0"/>
              </a:rPr>
              <a:t>	fun( a );</a:t>
            </a:r>
          </a:p>
          <a:p>
            <a:pPr marL="534988" indent="-534988" eaLnBrk="1" hangingPunct="1"/>
            <a:r>
              <a:rPr lang="en-US" altLang="zh-TW" dirty="0">
                <a:latin typeface="Lucida Console" panose="020B0609040504020204" pitchFamily="49" charset="0"/>
              </a:rPr>
              <a:t>	</a:t>
            </a:r>
            <a:r>
              <a:rPr lang="en-US" altLang="zh-TW" dirty="0" err="1">
                <a:latin typeface="Lucida Console" panose="020B0609040504020204" pitchFamily="49" charset="0"/>
              </a:rPr>
              <a:t>cout</a:t>
            </a:r>
            <a:r>
              <a:rPr lang="en-US" altLang="zh-TW" dirty="0">
                <a:latin typeface="Lucida Console" panose="020B0609040504020204" pitchFamily="49" charset="0"/>
              </a:rPr>
              <a:t> &lt;&lt; a[0][2];</a:t>
            </a:r>
          </a:p>
          <a:p>
            <a:pPr marL="534988" indent="-534988" eaLnBrk="1" hangingPunct="1"/>
            <a:r>
              <a:rPr lang="en-US" altLang="zh-TW" dirty="0">
                <a:latin typeface="Lucida Console" panose="020B0609040504020204" pitchFamily="49" charset="0"/>
              </a:rPr>
              <a:t>}</a:t>
            </a:r>
          </a:p>
          <a:p>
            <a:pPr marL="534988" indent="-534988" eaLnBrk="1" hangingPunct="1"/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</a:rPr>
              <a:t>void</a:t>
            </a:r>
            <a:r>
              <a:rPr lang="en-US" altLang="zh-TW" dirty="0">
                <a:latin typeface="Lucida Console" panose="020B0609040504020204" pitchFamily="49" charset="0"/>
              </a:rPr>
              <a:t> fun( </a:t>
            </a:r>
            <a:r>
              <a:rPr lang="en-US" altLang="zh-TW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int</a:t>
            </a:r>
            <a:r>
              <a:rPr lang="en-US" altLang="zh-TW" dirty="0">
                <a:latin typeface="Lucida Console" panose="020B0609040504020204" pitchFamily="49" charset="0"/>
              </a:rPr>
              <a:t> b[][4] )</a:t>
            </a:r>
          </a:p>
          <a:p>
            <a:pPr marL="534988" indent="-534988" eaLnBrk="1" hangingPunct="1"/>
            <a:r>
              <a:rPr lang="en-US" altLang="zh-TW" dirty="0">
                <a:latin typeface="Lucida Console" panose="020B0609040504020204" pitchFamily="49" charset="0"/>
              </a:rPr>
              <a:t>{</a:t>
            </a:r>
          </a:p>
          <a:p>
            <a:pPr marL="534988" indent="-534988" eaLnBrk="1" hangingPunct="1"/>
            <a:r>
              <a:rPr lang="en-US" altLang="zh-TW" dirty="0">
                <a:latin typeface="Lucida Console" panose="020B0609040504020204" pitchFamily="49" charset="0"/>
              </a:rPr>
              <a:t>	(*b)[2] = 5;</a:t>
            </a:r>
          </a:p>
          <a:p>
            <a:pPr marL="534988" indent="-534988" eaLnBrk="1" hangingPunct="1"/>
            <a:r>
              <a:rPr lang="en-US" altLang="zh-TW" dirty="0">
                <a:latin typeface="Lucida Console" panose="020B0609040504020204" pitchFamily="49" charset="0"/>
              </a:rPr>
              <a:t>}</a:t>
            </a:r>
          </a:p>
        </p:txBody>
      </p:sp>
      <p:sp>
        <p:nvSpPr>
          <p:cNvPr id="6148" name="Rectangle 4"/>
          <p:cNvSpPr>
            <a:spLocks noGrp="1" noChangeArrowheads="1"/>
          </p:cNvSpPr>
          <p:nvPr>
            <p:ph sz="half" idx="2"/>
          </p:nvPr>
        </p:nvSpPr>
        <p:spPr>
          <a:noFill/>
          <a:ln>
            <a:noFill/>
          </a:ln>
        </p:spPr>
        <p:txBody>
          <a:bodyPr/>
          <a:lstStyle/>
          <a:p>
            <a:pPr marL="533400" indent="-533400" eaLnBrk="1" hangingPunct="1"/>
            <a:r>
              <a:rPr lang="en-US" altLang="zh-TW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int</a:t>
            </a:r>
            <a:r>
              <a:rPr lang="en-US" altLang="zh-TW" dirty="0">
                <a:latin typeface="Lucida Console" panose="020B0609040504020204" pitchFamily="49" charset="0"/>
              </a:rPr>
              <a:t> main()</a:t>
            </a:r>
          </a:p>
          <a:p>
            <a:pPr marL="533400" indent="-533400" eaLnBrk="1" hangingPunct="1"/>
            <a:r>
              <a:rPr lang="en-US" altLang="zh-TW" dirty="0">
                <a:latin typeface="Lucida Console" panose="020B0609040504020204" pitchFamily="49" charset="0"/>
              </a:rPr>
              <a:t>{</a:t>
            </a:r>
          </a:p>
          <a:p>
            <a:pPr marL="533400" indent="-533400" eaLnBrk="1" hangingPunct="1"/>
            <a:r>
              <a:rPr lang="en-US" altLang="zh-TW" dirty="0">
                <a:latin typeface="Lucida Console" panose="020B0609040504020204" pitchFamily="49" charset="0"/>
              </a:rPr>
              <a:t>	</a:t>
            </a:r>
            <a:r>
              <a:rPr lang="en-US" altLang="zh-TW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int</a:t>
            </a:r>
            <a:r>
              <a:rPr lang="en-US" altLang="zh-TW" dirty="0">
                <a:latin typeface="Lucida Console" panose="020B0609040504020204" pitchFamily="49" charset="0"/>
              </a:rPr>
              <a:t> a[4][4] = {0};</a:t>
            </a:r>
          </a:p>
          <a:p>
            <a:pPr marL="533400" indent="-533400" eaLnBrk="1" hangingPunct="1"/>
            <a:r>
              <a:rPr lang="en-US" altLang="zh-TW" dirty="0">
                <a:latin typeface="Lucida Console" panose="020B0609040504020204" pitchFamily="49" charset="0"/>
              </a:rPr>
              <a:t>	fun( a );</a:t>
            </a:r>
          </a:p>
          <a:p>
            <a:pPr marL="533400" indent="-533400" eaLnBrk="1" hangingPunct="1"/>
            <a:r>
              <a:rPr lang="en-US" altLang="zh-TW" dirty="0">
                <a:latin typeface="Lucida Console" panose="020B0609040504020204" pitchFamily="49" charset="0"/>
              </a:rPr>
              <a:t>	</a:t>
            </a:r>
            <a:r>
              <a:rPr lang="en-US" altLang="zh-TW" dirty="0" err="1">
                <a:latin typeface="Lucida Console" panose="020B0609040504020204" pitchFamily="49" charset="0"/>
              </a:rPr>
              <a:t>cout</a:t>
            </a:r>
            <a:r>
              <a:rPr lang="en-US" altLang="zh-TW" dirty="0">
                <a:latin typeface="Lucida Console" panose="020B0609040504020204" pitchFamily="49" charset="0"/>
              </a:rPr>
              <a:t> &lt;&lt; a[0][2];</a:t>
            </a:r>
          </a:p>
          <a:p>
            <a:pPr marL="533400" indent="-533400" eaLnBrk="1" hangingPunct="1"/>
            <a:r>
              <a:rPr lang="en-US" altLang="zh-TW" dirty="0">
                <a:latin typeface="Lucida Console" panose="020B0609040504020204" pitchFamily="49" charset="0"/>
              </a:rPr>
              <a:t>}</a:t>
            </a:r>
          </a:p>
          <a:p>
            <a:pPr marL="533400" indent="-533400" eaLnBrk="1" hangingPunct="1"/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</a:rPr>
              <a:t>void</a:t>
            </a:r>
            <a:r>
              <a:rPr lang="en-US" altLang="zh-TW" dirty="0">
                <a:latin typeface="Lucida Console" panose="020B0609040504020204" pitchFamily="49" charset="0"/>
              </a:rPr>
              <a:t> fun( </a:t>
            </a:r>
            <a:r>
              <a:rPr lang="en-US" altLang="zh-TW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int</a:t>
            </a:r>
            <a:r>
              <a:rPr lang="en-US" altLang="zh-TW" dirty="0">
                <a:latin typeface="Lucida Console" panose="020B0609040504020204" pitchFamily="49" charset="0"/>
              </a:rPr>
              <a:t> (*b)[4] )</a:t>
            </a:r>
          </a:p>
          <a:p>
            <a:pPr marL="533400" indent="-533400" eaLnBrk="1" hangingPunct="1"/>
            <a:r>
              <a:rPr lang="en-US" altLang="zh-TW" dirty="0">
                <a:latin typeface="Lucida Console" panose="020B0609040504020204" pitchFamily="49" charset="0"/>
              </a:rPr>
              <a:t>{</a:t>
            </a:r>
          </a:p>
          <a:p>
            <a:pPr marL="533400" indent="-533400" eaLnBrk="1" hangingPunct="1"/>
            <a:r>
              <a:rPr lang="en-US" altLang="zh-TW" dirty="0">
                <a:latin typeface="Lucida Console" panose="020B0609040504020204" pitchFamily="49" charset="0"/>
              </a:rPr>
              <a:t>	(*b)[2] = 5;</a:t>
            </a:r>
          </a:p>
          <a:p>
            <a:pPr marL="533400" indent="-533400" eaLnBrk="1" hangingPunct="1"/>
            <a:r>
              <a:rPr lang="en-US" altLang="zh-TW" dirty="0">
                <a:latin typeface="Lucida Console" panose="020B06090405040202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Passing Two-Dimensional Arrays to Functions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sz="half" idx="1"/>
          </p:nvPr>
        </p:nvSpPr>
        <p:spPr>
          <a:noFill/>
          <a:ln>
            <a:noFill/>
          </a:ln>
        </p:spPr>
        <p:txBody>
          <a:bodyPr/>
          <a:lstStyle/>
          <a:p>
            <a:pPr marL="534988" indent="-534988" eaLnBrk="1" hangingPunct="1"/>
            <a:r>
              <a:rPr lang="en-US" altLang="zh-TW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int</a:t>
            </a:r>
            <a:r>
              <a:rPr lang="en-US" altLang="zh-TW" dirty="0">
                <a:latin typeface="Lucida Console" panose="020B0609040504020204" pitchFamily="49" charset="0"/>
              </a:rPr>
              <a:t> main()</a:t>
            </a:r>
          </a:p>
          <a:p>
            <a:pPr marL="534988" indent="-534988" eaLnBrk="1" hangingPunct="1"/>
            <a:r>
              <a:rPr lang="en-US" altLang="zh-TW" dirty="0">
                <a:latin typeface="Lucida Console" panose="020B0609040504020204" pitchFamily="49" charset="0"/>
              </a:rPr>
              <a:t>{</a:t>
            </a:r>
          </a:p>
          <a:p>
            <a:pPr marL="534988" indent="-534988" eaLnBrk="1" hangingPunct="1"/>
            <a:r>
              <a:rPr lang="en-US" altLang="zh-TW" dirty="0">
                <a:latin typeface="Lucida Console" panose="020B0609040504020204" pitchFamily="49" charset="0"/>
              </a:rPr>
              <a:t>	</a:t>
            </a:r>
            <a:r>
              <a:rPr lang="en-US" altLang="zh-TW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int</a:t>
            </a:r>
            <a:r>
              <a:rPr lang="en-US" altLang="zh-TW" dirty="0">
                <a:latin typeface="Lucida Console" panose="020B0609040504020204" pitchFamily="49" charset="0"/>
              </a:rPr>
              <a:t> a[4][4] = {0};</a:t>
            </a:r>
          </a:p>
          <a:p>
            <a:pPr marL="534988" indent="-534988" eaLnBrk="1" hangingPunct="1"/>
            <a:r>
              <a:rPr lang="en-US" altLang="zh-TW" dirty="0">
                <a:latin typeface="Lucida Console" panose="020B0609040504020204" pitchFamily="49" charset="0"/>
              </a:rPr>
              <a:t>	fun( a );</a:t>
            </a:r>
          </a:p>
          <a:p>
            <a:pPr marL="534988" indent="-534988" eaLnBrk="1" hangingPunct="1"/>
            <a:r>
              <a:rPr lang="en-US" altLang="zh-TW" dirty="0">
                <a:latin typeface="Lucida Console" panose="020B0609040504020204" pitchFamily="49" charset="0"/>
              </a:rPr>
              <a:t>	</a:t>
            </a:r>
            <a:r>
              <a:rPr lang="en-US" altLang="zh-TW" dirty="0" err="1">
                <a:latin typeface="Lucida Console" panose="020B0609040504020204" pitchFamily="49" charset="0"/>
              </a:rPr>
              <a:t>cout</a:t>
            </a:r>
            <a:r>
              <a:rPr lang="en-US" altLang="zh-TW" dirty="0">
                <a:latin typeface="Lucida Console" panose="020B0609040504020204" pitchFamily="49" charset="0"/>
              </a:rPr>
              <a:t> &lt;&lt; a[0][2];</a:t>
            </a:r>
          </a:p>
          <a:p>
            <a:pPr marL="534988" indent="-534988" eaLnBrk="1" hangingPunct="1"/>
            <a:r>
              <a:rPr lang="en-US" altLang="zh-TW" dirty="0">
                <a:latin typeface="Lucida Console" panose="020B0609040504020204" pitchFamily="49" charset="0"/>
              </a:rPr>
              <a:t>}</a:t>
            </a:r>
          </a:p>
          <a:p>
            <a:pPr marL="534988" indent="-534988" eaLnBrk="1" hangingPunct="1"/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</a:rPr>
              <a:t>void</a:t>
            </a:r>
            <a:r>
              <a:rPr lang="en-US" altLang="zh-TW" dirty="0">
                <a:latin typeface="Lucida Console" panose="020B0609040504020204" pitchFamily="49" charset="0"/>
              </a:rPr>
              <a:t> fun( </a:t>
            </a:r>
            <a:r>
              <a:rPr lang="en-US" altLang="zh-TW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int</a:t>
            </a:r>
            <a:r>
              <a:rPr lang="en-US" altLang="zh-TW" dirty="0">
                <a:latin typeface="Lucida Console" panose="020B0609040504020204" pitchFamily="49" charset="0"/>
              </a:rPr>
              <a:t> (*b)[4] )</a:t>
            </a:r>
          </a:p>
          <a:p>
            <a:pPr marL="534988" indent="-534988" eaLnBrk="1" hangingPunct="1"/>
            <a:r>
              <a:rPr lang="en-US" altLang="zh-TW" dirty="0">
                <a:latin typeface="Lucida Console" panose="020B0609040504020204" pitchFamily="49" charset="0"/>
              </a:rPr>
              <a:t>{</a:t>
            </a:r>
          </a:p>
          <a:p>
            <a:pPr marL="534988" indent="-534988" eaLnBrk="1" hangingPunct="1"/>
            <a:r>
              <a:rPr lang="en-US" altLang="zh-TW" dirty="0">
                <a:latin typeface="Lucida Console" panose="020B0609040504020204" pitchFamily="49" charset="0"/>
              </a:rPr>
              <a:t>	(*b)[2] = 5;</a:t>
            </a:r>
          </a:p>
          <a:p>
            <a:pPr marL="534988" indent="-534988" eaLnBrk="1" hangingPunct="1"/>
            <a:r>
              <a:rPr lang="en-US" altLang="zh-TW" dirty="0">
                <a:latin typeface="Lucida Console" panose="020B0609040504020204" pitchFamily="49" charset="0"/>
              </a:rPr>
              <a:t>}</a:t>
            </a:r>
          </a:p>
        </p:txBody>
      </p:sp>
      <p:sp>
        <p:nvSpPr>
          <p:cNvPr id="15364" name="Rectangle 4"/>
          <p:cNvSpPr>
            <a:spLocks noGrp="1" noChangeArrowheads="1"/>
          </p:cNvSpPr>
          <p:nvPr>
            <p:ph sz="half" idx="2"/>
          </p:nvPr>
        </p:nvSpPr>
        <p:spPr>
          <a:noFill/>
          <a:ln>
            <a:noFill/>
          </a:ln>
        </p:spPr>
        <p:txBody>
          <a:bodyPr/>
          <a:lstStyle/>
          <a:p>
            <a:pPr marL="533400" indent="-533400" eaLnBrk="1" hangingPunct="1"/>
            <a:r>
              <a:rPr lang="en-US" altLang="zh-TW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int</a:t>
            </a:r>
            <a:r>
              <a:rPr lang="en-US" altLang="zh-TW" dirty="0">
                <a:latin typeface="Lucida Console" panose="020B0609040504020204" pitchFamily="49" charset="0"/>
              </a:rPr>
              <a:t> main()</a:t>
            </a:r>
          </a:p>
          <a:p>
            <a:pPr marL="533400" indent="-533400" eaLnBrk="1" hangingPunct="1"/>
            <a:r>
              <a:rPr lang="en-US" altLang="zh-TW" dirty="0">
                <a:latin typeface="Lucida Console" panose="020B0609040504020204" pitchFamily="49" charset="0"/>
              </a:rPr>
              <a:t>{</a:t>
            </a:r>
          </a:p>
          <a:p>
            <a:pPr marL="533400" indent="-533400" eaLnBrk="1" hangingPunct="1"/>
            <a:r>
              <a:rPr lang="en-US" altLang="zh-TW" dirty="0">
                <a:latin typeface="Lucida Console" panose="020B0609040504020204" pitchFamily="49" charset="0"/>
              </a:rPr>
              <a:t>	</a:t>
            </a:r>
            <a:r>
              <a:rPr lang="en-US" altLang="zh-TW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int</a:t>
            </a:r>
            <a:r>
              <a:rPr lang="en-US" altLang="zh-TW" dirty="0">
                <a:latin typeface="Lucida Console" panose="020B0609040504020204" pitchFamily="49" charset="0"/>
              </a:rPr>
              <a:t> a[4][4] = {0};</a:t>
            </a:r>
          </a:p>
          <a:p>
            <a:pPr marL="533400" indent="-533400" eaLnBrk="1" hangingPunct="1"/>
            <a:r>
              <a:rPr lang="en-US" altLang="zh-TW" dirty="0">
                <a:latin typeface="Lucida Console" panose="020B0609040504020204" pitchFamily="49" charset="0"/>
              </a:rPr>
              <a:t>	</a:t>
            </a:r>
            <a:r>
              <a:rPr lang="en-US" altLang="zh-TW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int</a:t>
            </a:r>
            <a:r>
              <a:rPr lang="en-US" altLang="zh-TW" dirty="0">
                <a:latin typeface="Lucida Console" panose="020B0609040504020204" pitchFamily="49" charset="0"/>
              </a:rPr>
              <a:t> (*b)[4] = a;</a:t>
            </a:r>
          </a:p>
          <a:p>
            <a:pPr marL="533400" indent="-533400" eaLnBrk="1" hangingPunct="1"/>
            <a:r>
              <a:rPr lang="en-US" altLang="zh-TW" dirty="0">
                <a:latin typeface="Lucida Console" panose="020B0609040504020204" pitchFamily="49" charset="0"/>
              </a:rPr>
              <a:t>	(*b)[2] = 5;</a:t>
            </a:r>
          </a:p>
          <a:p>
            <a:pPr marL="533400" indent="-533400" eaLnBrk="1" hangingPunct="1"/>
            <a:r>
              <a:rPr lang="en-US" altLang="zh-TW" dirty="0">
                <a:latin typeface="Lucida Console" panose="020B0609040504020204" pitchFamily="49" charset="0"/>
              </a:rPr>
              <a:t>	</a:t>
            </a:r>
            <a:r>
              <a:rPr lang="en-US" altLang="zh-TW" dirty="0" err="1">
                <a:latin typeface="Lucida Console" panose="020B0609040504020204" pitchFamily="49" charset="0"/>
              </a:rPr>
              <a:t>cout</a:t>
            </a:r>
            <a:r>
              <a:rPr lang="en-US" altLang="zh-TW" dirty="0">
                <a:latin typeface="Lucida Console" panose="020B0609040504020204" pitchFamily="49" charset="0"/>
              </a:rPr>
              <a:t> &lt;&lt; a[0][2];</a:t>
            </a:r>
          </a:p>
          <a:p>
            <a:pPr marL="533400" indent="-533400" eaLnBrk="1" hangingPunct="1"/>
            <a:r>
              <a:rPr lang="en-US" altLang="zh-TW" dirty="0">
                <a:latin typeface="Lucida Console" panose="020B0609040504020204" pitchFamily="49" charset="0"/>
              </a:rPr>
              <a:t>}</a:t>
            </a:r>
          </a:p>
          <a:p>
            <a:pPr marL="533400" indent="-533400" eaLnBrk="1" hangingPunct="1"/>
            <a:endParaRPr lang="en-US" altLang="zh-TW" dirty="0">
              <a:latin typeface="Lucida Console" panose="020B060904050402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Passing Two-Dimensional Arrays to Functions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sz="half" idx="1"/>
          </p:nvPr>
        </p:nvSpPr>
        <p:spPr>
          <a:noFill/>
          <a:ln>
            <a:noFill/>
          </a:ln>
        </p:spPr>
        <p:txBody>
          <a:bodyPr/>
          <a:lstStyle/>
          <a:p>
            <a:pPr marL="534988" indent="-534988" eaLnBrk="1" hangingPunct="1"/>
            <a:r>
              <a:rPr lang="en-US" altLang="zh-TW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int</a:t>
            </a:r>
            <a:r>
              <a:rPr lang="en-US" altLang="zh-TW" dirty="0">
                <a:latin typeface="Lucida Console" panose="020B0609040504020204" pitchFamily="49" charset="0"/>
              </a:rPr>
              <a:t> main()</a:t>
            </a:r>
          </a:p>
          <a:p>
            <a:pPr marL="534988" indent="-534988" eaLnBrk="1" hangingPunct="1"/>
            <a:r>
              <a:rPr lang="en-US" altLang="zh-TW" dirty="0">
                <a:latin typeface="Lucida Console" panose="020B0609040504020204" pitchFamily="49" charset="0"/>
              </a:rPr>
              <a:t>{</a:t>
            </a:r>
          </a:p>
          <a:p>
            <a:pPr marL="534988" indent="-534988" eaLnBrk="1" hangingPunct="1"/>
            <a:r>
              <a:rPr lang="en-US" altLang="zh-TW" dirty="0">
                <a:latin typeface="Lucida Console" panose="020B0609040504020204" pitchFamily="49" charset="0"/>
              </a:rPr>
              <a:t>	</a:t>
            </a:r>
            <a:r>
              <a:rPr lang="en-US" altLang="zh-TW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int</a:t>
            </a:r>
            <a:r>
              <a:rPr lang="en-US" altLang="zh-TW" dirty="0">
                <a:latin typeface="Lucida Console" panose="020B0609040504020204" pitchFamily="49" charset="0"/>
              </a:rPr>
              <a:t> a[4][4] = {0};</a:t>
            </a:r>
          </a:p>
          <a:p>
            <a:pPr marL="534988" indent="-534988" eaLnBrk="1" hangingPunct="1"/>
            <a:r>
              <a:rPr lang="en-US" altLang="zh-TW" dirty="0">
                <a:latin typeface="Lucida Console" panose="020B0609040504020204" pitchFamily="49" charset="0"/>
              </a:rPr>
              <a:t>	</a:t>
            </a:r>
            <a:r>
              <a:rPr lang="en-US" altLang="zh-TW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int</a:t>
            </a:r>
            <a:r>
              <a:rPr lang="en-US" altLang="zh-TW" dirty="0">
                <a:latin typeface="Lucida Console" panose="020B0609040504020204" pitchFamily="49" charset="0"/>
              </a:rPr>
              <a:t> (*b)[4] = a;</a:t>
            </a:r>
          </a:p>
          <a:p>
            <a:pPr marL="534988" indent="-534988" eaLnBrk="1" hangingPunct="1"/>
            <a:r>
              <a:rPr lang="en-US" altLang="zh-TW" dirty="0">
                <a:latin typeface="Lucida Console" panose="020B0609040504020204" pitchFamily="49" charset="0"/>
              </a:rPr>
              <a:t>	(*b)[2] = 5;</a:t>
            </a:r>
          </a:p>
          <a:p>
            <a:pPr marL="534988" indent="-534988" eaLnBrk="1" hangingPunct="1"/>
            <a:r>
              <a:rPr lang="en-US" altLang="zh-TW" dirty="0">
                <a:latin typeface="Lucida Console" panose="020B0609040504020204" pitchFamily="49" charset="0"/>
              </a:rPr>
              <a:t>	</a:t>
            </a:r>
            <a:r>
              <a:rPr lang="en-US" altLang="zh-TW" dirty="0" err="1">
                <a:latin typeface="Lucida Console" panose="020B0609040504020204" pitchFamily="49" charset="0"/>
              </a:rPr>
              <a:t>cout</a:t>
            </a:r>
            <a:r>
              <a:rPr lang="en-US" altLang="zh-TW" dirty="0">
                <a:latin typeface="Lucida Console" panose="020B0609040504020204" pitchFamily="49" charset="0"/>
              </a:rPr>
              <a:t> &lt;&lt; a[0][2];</a:t>
            </a:r>
          </a:p>
          <a:p>
            <a:pPr marL="534988" indent="-534988" eaLnBrk="1" hangingPunct="1"/>
            <a:r>
              <a:rPr lang="en-US" altLang="zh-TW" dirty="0">
                <a:latin typeface="Lucida Console" panose="020B0609040504020204" pitchFamily="49" charset="0"/>
              </a:rPr>
              <a:t>}</a:t>
            </a:r>
          </a:p>
        </p:txBody>
      </p:sp>
      <p:sp>
        <p:nvSpPr>
          <p:cNvPr id="8196" name="Rectangle 4"/>
          <p:cNvSpPr>
            <a:spLocks noGrp="1" noChangeArrowheads="1"/>
          </p:cNvSpPr>
          <p:nvPr>
            <p:ph sz="half" idx="2"/>
          </p:nvPr>
        </p:nvSpPr>
        <p:spPr>
          <a:noFill/>
          <a:ln>
            <a:noFill/>
          </a:ln>
        </p:spPr>
        <p:txBody>
          <a:bodyPr/>
          <a:lstStyle/>
          <a:p>
            <a:pPr marL="533400" indent="-533400" eaLnBrk="1" hangingPunct="1"/>
            <a:r>
              <a:rPr lang="en-US" altLang="zh-TW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int</a:t>
            </a:r>
            <a:r>
              <a:rPr lang="en-US" altLang="zh-TW" dirty="0">
                <a:latin typeface="Lucida Console" panose="020B0609040504020204" pitchFamily="49" charset="0"/>
              </a:rPr>
              <a:t> main()</a:t>
            </a:r>
          </a:p>
          <a:p>
            <a:pPr marL="533400" indent="-533400" eaLnBrk="1" hangingPunct="1"/>
            <a:r>
              <a:rPr lang="en-US" altLang="zh-TW" dirty="0">
                <a:latin typeface="Lucida Console" panose="020B0609040504020204" pitchFamily="49" charset="0"/>
              </a:rPr>
              <a:t>{</a:t>
            </a:r>
          </a:p>
          <a:p>
            <a:pPr marL="533400" indent="-533400" eaLnBrk="1" hangingPunct="1"/>
            <a:r>
              <a:rPr lang="en-US" altLang="zh-TW" dirty="0">
                <a:latin typeface="Lucida Console" panose="020B0609040504020204" pitchFamily="49" charset="0"/>
              </a:rPr>
              <a:t>	</a:t>
            </a:r>
            <a:r>
              <a:rPr lang="en-US" altLang="zh-TW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int</a:t>
            </a:r>
            <a:r>
              <a:rPr lang="en-US" altLang="zh-TW" dirty="0">
                <a:latin typeface="Lucida Console" panose="020B0609040504020204" pitchFamily="49" charset="0"/>
              </a:rPr>
              <a:t> a[4][4] = {0};</a:t>
            </a:r>
          </a:p>
          <a:p>
            <a:pPr marL="533400" indent="-533400" eaLnBrk="1" hangingPunct="1"/>
            <a:r>
              <a:rPr lang="en-US" altLang="zh-TW" dirty="0">
                <a:latin typeface="Lucida Console" panose="020B0609040504020204" pitchFamily="49" charset="0"/>
              </a:rPr>
              <a:t>	</a:t>
            </a:r>
            <a:r>
              <a:rPr lang="en-US" altLang="zh-TW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int</a:t>
            </a:r>
            <a:r>
              <a:rPr lang="en-US" altLang="zh-TW" dirty="0">
                <a:latin typeface="Lucida Console" panose="020B0609040504020204" pitchFamily="49" charset="0"/>
              </a:rPr>
              <a:t> (*b)[4];</a:t>
            </a:r>
          </a:p>
          <a:p>
            <a:pPr marL="533400" indent="-533400" eaLnBrk="1" hangingPunct="1"/>
            <a:r>
              <a:rPr lang="en-US" altLang="zh-TW" dirty="0">
                <a:latin typeface="Lucida Console" panose="020B0609040504020204" pitchFamily="49" charset="0"/>
              </a:rPr>
              <a:t>	b = a;</a:t>
            </a:r>
          </a:p>
          <a:p>
            <a:pPr marL="533400" indent="-533400" eaLnBrk="1" hangingPunct="1"/>
            <a:r>
              <a:rPr lang="en-US" altLang="zh-TW" dirty="0">
                <a:latin typeface="Lucida Console" panose="020B0609040504020204" pitchFamily="49" charset="0"/>
              </a:rPr>
              <a:t>	(*b)[2] = 5;</a:t>
            </a:r>
          </a:p>
          <a:p>
            <a:pPr marL="533400" indent="-533400" eaLnBrk="1" hangingPunct="1"/>
            <a:r>
              <a:rPr lang="en-US" altLang="zh-TW" dirty="0">
                <a:latin typeface="Lucida Console" panose="020B0609040504020204" pitchFamily="49" charset="0"/>
              </a:rPr>
              <a:t>	</a:t>
            </a:r>
            <a:r>
              <a:rPr lang="en-US" altLang="zh-TW" dirty="0" err="1">
                <a:latin typeface="Lucida Console" panose="020B0609040504020204" pitchFamily="49" charset="0"/>
              </a:rPr>
              <a:t>cout</a:t>
            </a:r>
            <a:r>
              <a:rPr lang="en-US" altLang="zh-TW" dirty="0">
                <a:latin typeface="Lucida Console" panose="020B0609040504020204" pitchFamily="49" charset="0"/>
              </a:rPr>
              <a:t> &lt;&lt; a[0][2];</a:t>
            </a:r>
          </a:p>
          <a:p>
            <a:pPr marL="533400" indent="-533400" eaLnBrk="1" hangingPunct="1"/>
            <a:r>
              <a:rPr lang="en-US" altLang="zh-TW" dirty="0">
                <a:latin typeface="Lucida Console" panose="020B0609040504020204" pitchFamily="49" charset="0"/>
              </a:rPr>
              <a:t>}</a:t>
            </a:r>
          </a:p>
          <a:p>
            <a:pPr marL="533400" indent="-533400" eaLnBrk="1" hangingPunct="1"/>
            <a:endParaRPr lang="en-US" altLang="zh-TW" dirty="0">
              <a:latin typeface="Lucida Console" panose="020B0609040504020204" pitchFamily="49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int</a:t>
            </a:r>
            <a:r>
              <a:rPr lang="en-US" altLang="zh-TW" dirty="0">
                <a:latin typeface="Lucida Console" panose="020B0609040504020204" pitchFamily="49" charset="0"/>
              </a:rPr>
              <a:t> main()</a:t>
            </a:r>
          </a:p>
          <a:p>
            <a:pPr eaLnBrk="1" hangingPunct="1"/>
            <a:r>
              <a:rPr lang="en-US" altLang="zh-TW" dirty="0">
                <a:latin typeface="Lucida Console" panose="020B0609040504020204" pitchFamily="49" charset="0"/>
              </a:rPr>
              <a:t>{</a:t>
            </a:r>
          </a:p>
          <a:p>
            <a:pPr eaLnBrk="1" hangingPunct="1"/>
            <a:r>
              <a:rPr lang="en-US" altLang="zh-TW" dirty="0">
                <a:latin typeface="Lucida Console" panose="020B0609040504020204" pitchFamily="49" charset="0"/>
              </a:rPr>
              <a:t>	</a:t>
            </a:r>
            <a:r>
              <a:rPr lang="en-US" altLang="zh-TW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int</a:t>
            </a:r>
            <a:r>
              <a:rPr lang="en-US" altLang="zh-TW" dirty="0">
                <a:latin typeface="Lucida Console" panose="020B0609040504020204" pitchFamily="49" charset="0"/>
              </a:rPr>
              <a:t> a[4][4] = {0};</a:t>
            </a:r>
          </a:p>
          <a:p>
            <a:pPr eaLnBrk="1" hangingPunct="1"/>
            <a:r>
              <a:rPr lang="en-US" altLang="zh-TW" dirty="0">
                <a:latin typeface="Lucida Console" panose="020B0609040504020204" pitchFamily="49" charset="0"/>
              </a:rPr>
              <a:t>	</a:t>
            </a:r>
            <a:r>
              <a:rPr lang="en-US" altLang="zh-TW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int</a:t>
            </a:r>
            <a:r>
              <a:rPr lang="en-US" altLang="zh-TW" dirty="0">
                <a:latin typeface="Lucida Console" panose="020B0609040504020204" pitchFamily="49" charset="0"/>
              </a:rPr>
              <a:t> (*b)[4] = a;</a:t>
            </a:r>
          </a:p>
          <a:p>
            <a:pPr eaLnBrk="1" hangingPunct="1"/>
            <a:r>
              <a:rPr lang="en-US" altLang="zh-TW" dirty="0">
                <a:latin typeface="Lucida Console" panose="020B0609040504020204" pitchFamily="49" charset="0"/>
              </a:rPr>
              <a:t>	b[0][2] = 2;</a:t>
            </a:r>
          </a:p>
          <a:p>
            <a:pPr eaLnBrk="1" hangingPunct="1"/>
            <a:r>
              <a:rPr lang="en-US" altLang="zh-TW" dirty="0">
                <a:latin typeface="Lucida Console" panose="020B0609040504020204" pitchFamily="49" charset="0"/>
              </a:rPr>
              <a:t>	</a:t>
            </a:r>
            <a:r>
              <a:rPr lang="en-US" altLang="zh-TW" dirty="0" err="1">
                <a:latin typeface="Lucida Console" panose="020B0609040504020204" pitchFamily="49" charset="0"/>
              </a:rPr>
              <a:t>cout</a:t>
            </a:r>
            <a:r>
              <a:rPr lang="en-US" altLang="zh-TW" dirty="0">
                <a:latin typeface="Lucida Console" panose="020B0609040504020204" pitchFamily="49" charset="0"/>
              </a:rPr>
              <a:t> &lt;&lt; a[0][2];</a:t>
            </a:r>
          </a:p>
          <a:p>
            <a:pPr eaLnBrk="1" hangingPunct="1"/>
            <a:r>
              <a:rPr lang="en-US" altLang="zh-TW" dirty="0">
                <a:latin typeface="Lucida Console" panose="020B0609040504020204" pitchFamily="49" charset="0"/>
              </a:rPr>
              <a:t>	b++;</a:t>
            </a:r>
          </a:p>
          <a:p>
            <a:pPr eaLnBrk="1" hangingPunct="1"/>
            <a:r>
              <a:rPr lang="en-US" altLang="zh-TW" dirty="0">
                <a:latin typeface="Lucida Console" panose="020B0609040504020204" pitchFamily="49" charset="0"/>
              </a:rPr>
              <a:t>}</a:t>
            </a:r>
          </a:p>
          <a:p>
            <a:pPr eaLnBrk="1" hangingPunct="1">
              <a:spcBef>
                <a:spcPct val="15000"/>
              </a:spcBef>
            </a:pPr>
            <a:endParaRPr lang="en-US" altLang="zh-TW" dirty="0">
              <a:latin typeface="Lucida Console" panose="020B0609040504020204" pitchFamily="49" charset="0"/>
            </a:endParaRPr>
          </a:p>
          <a:p>
            <a:pPr eaLnBrk="1" hangingPunct="1">
              <a:spcBef>
                <a:spcPct val="15000"/>
              </a:spcBef>
            </a:pPr>
            <a:r>
              <a:rPr lang="en-US" altLang="zh-TW" dirty="0">
                <a:solidFill>
                  <a:srgbClr val="FF0000"/>
                </a:solidFill>
                <a:latin typeface="Lucida Console" panose="020B0609040504020204" pitchFamily="49" charset="0"/>
              </a:rPr>
              <a:t>b points to array a[0]</a:t>
            </a:r>
          </a:p>
        </p:txBody>
      </p:sp>
      <p:graphicFrame>
        <p:nvGraphicFramePr>
          <p:cNvPr id="23725" name="Group 1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5520074"/>
              </p:ext>
            </p:extLst>
          </p:nvPr>
        </p:nvGraphicFramePr>
        <p:xfrm>
          <a:off x="1151563" y="908678"/>
          <a:ext cx="2880000" cy="36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0012FF3C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3747" name="Group 19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8414706"/>
              </p:ext>
            </p:extLst>
          </p:nvPr>
        </p:nvGraphicFramePr>
        <p:xfrm>
          <a:off x="4572000" y="548632"/>
          <a:ext cx="3960000" cy="576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b[0][0]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a[0][0]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0012FF40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b[0][1]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a[0][1]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0012FF44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b[0][2]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a[0][2]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0012FF48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b[0][3]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a[0][3]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0012FF4C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b[1][0]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a[1][0]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0012FF50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b[1][1]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a[1][1]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0012FF54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b[1][2]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a[1][2]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0012FF58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b[1][3]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a[1][3]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0012FF5C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b[2][0]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a[2][0]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0012FF60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b[2][1]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a[2][1]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0012FF64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b[2][2]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a[2][2]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0012FF68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b[2][3]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a[2][3]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0012FF6C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b[3][0]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a[3][0]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0012FF70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b[3][1]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a[3][1]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0012FF74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b[3][2]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a[3][2]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0012FF78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b[3][3]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a[3][3]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0012FF7C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58828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int</a:t>
            </a:r>
            <a:r>
              <a:rPr lang="en-US" altLang="zh-TW" dirty="0">
                <a:latin typeface="Lucida Console" panose="020B0609040504020204" pitchFamily="49" charset="0"/>
              </a:rPr>
              <a:t> main()</a:t>
            </a:r>
          </a:p>
          <a:p>
            <a:pPr eaLnBrk="1" hangingPunct="1"/>
            <a:r>
              <a:rPr lang="en-US" altLang="zh-TW" dirty="0">
                <a:latin typeface="Lucida Console" panose="020B0609040504020204" pitchFamily="49" charset="0"/>
              </a:rPr>
              <a:t>{</a:t>
            </a:r>
          </a:p>
          <a:p>
            <a:pPr eaLnBrk="1" hangingPunct="1"/>
            <a:r>
              <a:rPr lang="en-US" altLang="zh-TW" dirty="0">
                <a:latin typeface="Lucida Console" panose="020B0609040504020204" pitchFamily="49" charset="0"/>
              </a:rPr>
              <a:t>	</a:t>
            </a:r>
            <a:r>
              <a:rPr lang="en-US" altLang="zh-TW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int</a:t>
            </a:r>
            <a:r>
              <a:rPr lang="en-US" altLang="zh-TW" dirty="0">
                <a:latin typeface="Lucida Console" panose="020B0609040504020204" pitchFamily="49" charset="0"/>
              </a:rPr>
              <a:t> a[4][4] = {0};</a:t>
            </a:r>
          </a:p>
          <a:p>
            <a:pPr eaLnBrk="1" hangingPunct="1"/>
            <a:r>
              <a:rPr lang="en-US" altLang="zh-TW" dirty="0">
                <a:latin typeface="Lucida Console" panose="020B0609040504020204" pitchFamily="49" charset="0"/>
              </a:rPr>
              <a:t>	</a:t>
            </a:r>
            <a:r>
              <a:rPr lang="en-US" altLang="zh-TW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int</a:t>
            </a:r>
            <a:r>
              <a:rPr lang="en-US" altLang="zh-TW" dirty="0">
                <a:latin typeface="Lucida Console" panose="020B0609040504020204" pitchFamily="49" charset="0"/>
              </a:rPr>
              <a:t> (*b)[4] = a;</a:t>
            </a:r>
          </a:p>
          <a:p>
            <a:pPr eaLnBrk="1" hangingPunct="1"/>
            <a:r>
              <a:rPr lang="en-US" altLang="zh-TW" dirty="0">
                <a:latin typeface="Lucida Console" panose="020B0609040504020204" pitchFamily="49" charset="0"/>
              </a:rPr>
              <a:t>	b[0][2] = 2;</a:t>
            </a:r>
          </a:p>
          <a:p>
            <a:pPr eaLnBrk="1" hangingPunct="1"/>
            <a:r>
              <a:rPr lang="en-US" altLang="zh-TW" dirty="0">
                <a:latin typeface="Lucida Console" panose="020B0609040504020204" pitchFamily="49" charset="0"/>
              </a:rPr>
              <a:t>	</a:t>
            </a:r>
            <a:r>
              <a:rPr lang="en-US" altLang="zh-TW" dirty="0" err="1">
                <a:latin typeface="Lucida Console" panose="020B0609040504020204" pitchFamily="49" charset="0"/>
              </a:rPr>
              <a:t>cout</a:t>
            </a:r>
            <a:r>
              <a:rPr lang="en-US" altLang="zh-TW" dirty="0">
                <a:latin typeface="Lucida Console" panose="020B0609040504020204" pitchFamily="49" charset="0"/>
              </a:rPr>
              <a:t> &lt;&lt; a[0][2];</a:t>
            </a:r>
          </a:p>
          <a:p>
            <a:pPr eaLnBrk="1" hangingPunct="1"/>
            <a:r>
              <a:rPr lang="en-US" altLang="zh-TW" dirty="0">
                <a:latin typeface="Lucida Console" panose="020B0609040504020204" pitchFamily="49" charset="0"/>
              </a:rPr>
              <a:t>	b++;</a:t>
            </a:r>
          </a:p>
          <a:p>
            <a:pPr eaLnBrk="1" hangingPunct="1"/>
            <a:r>
              <a:rPr lang="en-US" altLang="zh-TW" dirty="0">
                <a:latin typeface="Lucida Console" panose="020B0609040504020204" pitchFamily="49" charset="0"/>
              </a:rPr>
              <a:t>}</a:t>
            </a:r>
          </a:p>
          <a:p>
            <a:pPr eaLnBrk="1" hangingPunct="1">
              <a:spcBef>
                <a:spcPct val="15000"/>
              </a:spcBef>
            </a:pPr>
            <a:endParaRPr lang="en-US" altLang="zh-TW" dirty="0">
              <a:latin typeface="Lucida Console" panose="020B0609040504020204" pitchFamily="49" charset="0"/>
            </a:endParaRPr>
          </a:p>
          <a:p>
            <a:pPr eaLnBrk="1" hangingPunct="1">
              <a:spcBef>
                <a:spcPct val="15000"/>
              </a:spcBef>
            </a:pPr>
            <a:r>
              <a:rPr lang="en-US" altLang="zh-TW" dirty="0">
                <a:solidFill>
                  <a:srgbClr val="FF0000"/>
                </a:solidFill>
                <a:latin typeface="Lucida Console" panose="020B0609040504020204" pitchFamily="49" charset="0"/>
              </a:rPr>
              <a:t>b points to array a[0]</a:t>
            </a:r>
          </a:p>
        </p:txBody>
      </p:sp>
      <p:graphicFrame>
        <p:nvGraphicFramePr>
          <p:cNvPr id="23725" name="Group 1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2794162"/>
              </p:ext>
            </p:extLst>
          </p:nvPr>
        </p:nvGraphicFramePr>
        <p:xfrm>
          <a:off x="1151563" y="908678"/>
          <a:ext cx="2880000" cy="36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0012FF40</a:t>
                      </a:r>
                      <a:endParaRPr kumimoji="1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0012FF3C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3649" name="Line 97"/>
          <p:cNvSpPr>
            <a:spLocks noChangeShapeType="1"/>
          </p:cNvSpPr>
          <p:nvPr/>
        </p:nvSpPr>
        <p:spPr bwMode="auto">
          <a:xfrm flipV="1">
            <a:off x="2771770" y="728655"/>
            <a:ext cx="3960506" cy="360046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endParaRPr lang="zh-TW" altLang="en-US"/>
          </a:p>
        </p:txBody>
      </p:sp>
      <p:graphicFrame>
        <p:nvGraphicFramePr>
          <p:cNvPr id="23747" name="Group 19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1697754"/>
              </p:ext>
            </p:extLst>
          </p:nvPr>
        </p:nvGraphicFramePr>
        <p:xfrm>
          <a:off x="4572000" y="548632"/>
          <a:ext cx="3960000" cy="576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b[0][0]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a[0][0]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0012FF40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b[0][1]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a[0][1]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0012FF44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b[0][2]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a[0][2]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0012FF48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b[0][3]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a[0][3]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0012FF4C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b[1][0]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a[1][0]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0012FF50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b[1][1]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a[1][1]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0012FF54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b[1][2]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a[1][2]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0012FF58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b[1][3]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a[1][3]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0012FF5C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b[2][0]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a[2][0]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0012FF60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b[2][1]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a[2][1]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0012FF64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b[2][2]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a[2][2]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0012FF68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b[2][3]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a[2][3]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0012FF6C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b[3][0]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a[3][0]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0012FF70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b[3][1]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a[3][1]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0012FF74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b[3][2]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a[3][2]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0012FF78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b[3][3]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a[3][3]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0012FF7C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3202478"/>
      </p:ext>
    </p:extLst>
  </p:cSld>
  <p:clrMapOvr>
    <a:masterClrMapping/>
  </p:clrMapOvr>
</p:sld>
</file>

<file path=ppt/theme/theme1.xml><?xml version="1.0" encoding="utf-8"?>
<a:theme xmlns:a="http://schemas.openxmlformats.org/drawingml/2006/main" name="預設簡報設計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訂 6">
      <a:majorFont>
        <a:latin typeface="Times New Roman"/>
        <a:ea typeface="Times New Roman"/>
        <a:cs typeface=""/>
      </a:majorFont>
      <a:minorFont>
        <a:latin typeface="Times New Roman"/>
        <a:ea typeface="Lucida Console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  <a:ea typeface="新細明體" pitchFamily="18" charset="-120"/>
          </a:defRPr>
        </a:defPPr>
      </a:lstStyle>
    </a:lnDef>
  </a:objectDefaults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1419</TotalTime>
  <Words>4072</Words>
  <Application>Microsoft Macintosh PowerPoint</Application>
  <PresentationFormat>如螢幕大小 (4:3)</PresentationFormat>
  <Paragraphs>1044</Paragraphs>
  <Slides>25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25</vt:i4>
      </vt:variant>
    </vt:vector>
  </HeadingPairs>
  <TitlesOfParts>
    <vt:vector size="29" baseType="lpstr">
      <vt:lpstr>Courier New</vt:lpstr>
      <vt:lpstr>Lucida Console</vt:lpstr>
      <vt:lpstr>Times New Roman</vt:lpstr>
      <vt:lpstr>預設簡報設計</vt:lpstr>
      <vt:lpstr>Passing One-Dimensional Arrays to Functions</vt:lpstr>
      <vt:lpstr>Passing One-Dimensional Arrays to Functions</vt:lpstr>
      <vt:lpstr>Passing One-Dimensional Arrays to Functions</vt:lpstr>
      <vt:lpstr>Passing Two-Dimensional Arrays to Functions</vt:lpstr>
      <vt:lpstr>Passing Two-Dimensional Arrays to Functions</vt:lpstr>
      <vt:lpstr>Passing Two-Dimensional Arrays to Functions</vt:lpstr>
      <vt:lpstr>Passing Two-Dimensional Arrays to Functions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JCLin</dc:creator>
  <cp:lastModifiedBy>賴昱琪 12361175</cp:lastModifiedBy>
  <cp:revision>114</cp:revision>
  <dcterms:created xsi:type="dcterms:W3CDTF">2005-03-20T03:06:18Z</dcterms:created>
  <dcterms:modified xsi:type="dcterms:W3CDTF">2024-11-18T13:00:21Z</dcterms:modified>
</cp:coreProperties>
</file>