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416" r:id="rId2"/>
    <p:sldId id="393" r:id="rId3"/>
    <p:sldId id="376" r:id="rId4"/>
    <p:sldId id="404" r:id="rId5"/>
    <p:sldId id="402" r:id="rId6"/>
    <p:sldId id="406" r:id="rId7"/>
    <p:sldId id="408" r:id="rId8"/>
    <p:sldId id="407" r:id="rId9"/>
    <p:sldId id="417" r:id="rId10"/>
    <p:sldId id="418" r:id="rId11"/>
    <p:sldId id="420" r:id="rId12"/>
    <p:sldId id="436" r:id="rId13"/>
    <p:sldId id="437" r:id="rId14"/>
    <p:sldId id="438" r:id="rId15"/>
    <p:sldId id="435" r:id="rId16"/>
    <p:sldId id="439" r:id="rId17"/>
    <p:sldId id="440" r:id="rId18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ourier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61">
          <p15:clr>
            <a:srgbClr val="A4A3A4"/>
          </p15:clr>
        </p15:guide>
        <p15:guide id="2" pos="4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30" autoAdjust="0"/>
    <p:restoredTop sz="95940" autoAdjust="0"/>
  </p:normalViewPr>
  <p:slideViewPr>
    <p:cSldViewPr showGuides="1">
      <p:cViewPr varScale="1">
        <p:scale>
          <a:sx n="95" d="100"/>
          <a:sy n="95" d="100"/>
        </p:scale>
        <p:origin x="154" y="58"/>
      </p:cViewPr>
      <p:guideLst>
        <p:guide orient="horz" pos="3861"/>
        <p:guide pos="4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90"/>
    </p:cViewPr>
  </p:sorterViewPr>
  <p:notesViewPr>
    <p:cSldViewPr>
      <p:cViewPr varScale="1">
        <p:scale>
          <a:sx n="59" d="100"/>
          <a:sy n="59" d="100"/>
        </p:scale>
        <p:origin x="-1488" y="-72"/>
      </p:cViewPr>
      <p:guideLst>
        <p:guide orient="horz" pos="2908"/>
        <p:guide pos="2188"/>
      </p:guideLst>
    </p:cSldViewPr>
  </p:notes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fld id="{77439E74-1D17-4335-B797-22AC3F4BFF2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3688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97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Helvetica" pitchFamily="34" charset="0"/>
              </a:defRPr>
            </a:lvl1pPr>
          </a:lstStyle>
          <a:p>
            <a:pPr>
              <a:defRPr/>
            </a:pPr>
            <a:fld id="{27DD27A8-61D8-4E85-A182-FCBFDFAE1A7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9217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2888931"/>
            <a:ext cx="8641103" cy="1080137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94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69000"/>
            <a:ext cx="8459999" cy="6120000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7227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1" y="189000"/>
            <a:ext cx="5759999" cy="6300000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6817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1" y="189000"/>
            <a:ext cx="4499999" cy="6480000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4067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88586"/>
            <a:ext cx="4140529" cy="6480828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751388" y="188913"/>
            <a:ext cx="4141787" cy="6480175"/>
          </a:xfrm>
        </p:spPr>
        <p:txBody>
          <a:bodyPr/>
          <a:lstStyle>
            <a:lvl1pPr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8873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611493" y="1989138"/>
            <a:ext cx="2520323" cy="3600450"/>
          </a:xfrm>
        </p:spPr>
        <p:txBody>
          <a:bodyPr/>
          <a:lstStyle>
            <a:lvl1pPr marL="0" indent="0">
              <a:defRPr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2821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804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5"/>
            <a:ext cx="8641103" cy="12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448747"/>
            <a:ext cx="8641103" cy="486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4" r:id="rId2"/>
    <p:sldLayoutId id="2147483673" r:id="rId3"/>
    <p:sldLayoutId id="2147483672" r:id="rId4"/>
    <p:sldLayoutId id="2147483671" r:id="rId5"/>
    <p:sldLayoutId id="2147483670" r:id="rId6"/>
    <p:sldLayoutId id="2147483669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0"/>
        </a:spcBef>
        <a:spcAft>
          <a:spcPct val="0"/>
        </a:spcAft>
        <a:defRPr sz="1600" b="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Calculate Semester Grade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88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add(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length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x;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y;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rand() % 10;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rand() % 10;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rand() % 10;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rand() % 10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v1.add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v3.length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s-E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::add( </a:t>
            </a:r>
            <a:r>
              <a:rPr lang="es-E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u3.x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x +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u3.y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y +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latin typeface="+mn-lt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3672000" y="1809000"/>
            <a:ext cx="1440000" cy="216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3852000" y="25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0" name="流程圖: 程序 29"/>
          <p:cNvSpPr/>
          <p:nvPr/>
        </p:nvSpPr>
        <p:spPr>
          <a:xfrm>
            <a:off x="3852000" y="198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5472000" y="1809000"/>
            <a:ext cx="1440000" cy="216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5652000" y="25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3" name="流程圖: 程序 32"/>
          <p:cNvSpPr/>
          <p:nvPr/>
        </p:nvSpPr>
        <p:spPr>
          <a:xfrm>
            <a:off x="5652000" y="198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7272000" y="1809000"/>
            <a:ext cx="1440000" cy="216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5" name="流程圖: 程序 34"/>
          <p:cNvSpPr/>
          <p:nvPr/>
        </p:nvSpPr>
        <p:spPr>
          <a:xfrm>
            <a:off x="7452000" y="25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6" name="流程圖: 程序 35"/>
          <p:cNvSpPr/>
          <p:nvPr/>
        </p:nvSpPr>
        <p:spPr>
          <a:xfrm>
            <a:off x="7452000" y="198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032000" y="126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v1</a:t>
            </a:r>
            <a:endParaRPr lang="zh-TW" altLang="en-US" b="0" dirty="0">
              <a:latin typeface="+mn-lt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385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385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457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57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565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65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637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37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745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745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817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817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5832000" y="126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v2</a:t>
            </a:r>
            <a:endParaRPr lang="zh-TW" altLang="en-US" b="0" dirty="0">
              <a:latin typeface="+mn-lt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632000" y="126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v3</a:t>
            </a:r>
            <a:endParaRPr lang="zh-TW" alt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928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36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8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38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52000" y="549000"/>
            <a:ext cx="3060000" cy="270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lIns="90000" tIns="90000" bIns="90000" rtlCol="0" anchor="t"/>
          <a:lstStyle/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main()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,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,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v1.x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v1.y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v2.x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v2.y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rand() % 10;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+mn-cs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=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v1.add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);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cout </a:t>
            </a:r>
            <a:r>
              <a:rPr lang="en-US" altLang="zh-TW" sz="1600" b="0" kern="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&lt;&lt;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v3.length</a:t>
            </a:r>
            <a:r>
              <a:rPr lang="en-US" altLang="zh-TW" sz="1600" b="0" kern="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();</a:t>
            </a:r>
            <a:endParaRPr lang="en-US" altLang="zh-TW" sz="1600" b="0" kern="0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+mn-cs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+mn-cs"/>
              </a:rPr>
              <a:t>}</a:t>
            </a:r>
          </a:p>
        </p:txBody>
      </p:sp>
      <p:sp>
        <p:nvSpPr>
          <p:cNvPr id="13" name="流程圖: 程序 12"/>
          <p:cNvSpPr/>
          <p:nvPr/>
        </p:nvSpPr>
        <p:spPr>
          <a:xfrm>
            <a:off x="252000" y="4689000"/>
            <a:ext cx="3960000" cy="180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wrap="none" lIns="90000" tIns="36000" bIns="36000" rtlCol="0" anchor="t"/>
          <a:lstStyle/>
          <a:p>
            <a:pPr lvl="0" algn="l" eaLnBrk="0" hangingPunct="0">
              <a:spcBef>
                <a:spcPts val="0"/>
              </a:spcBef>
            </a:pP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::add( </a:t>
            </a: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s-ES" altLang="zh-TW" sz="1600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x + </a:t>
            </a:r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y + </a:t>
            </a:r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+mn-cs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cs typeface="+mn-cs"/>
            </a:endParaRPr>
          </a:p>
        </p:txBody>
      </p:sp>
      <p:sp>
        <p:nvSpPr>
          <p:cNvPr id="14" name="流程圖: 程序 13"/>
          <p:cNvSpPr/>
          <p:nvPr/>
        </p:nvSpPr>
        <p:spPr>
          <a:xfrm>
            <a:off x="252000" y="3429000"/>
            <a:ext cx="3780000" cy="108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lIns="90000" tIns="46800" bIns="468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double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s-ES" altLang="zh-TW" sz="1600" b="0" kern="0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::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length()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 err="1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sqrt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( </a:t>
            </a:r>
            <a:r>
              <a:rPr lang="en-US" altLang="zh-TW" sz="1600" b="0" kern="0" spc="30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x*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x 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+ </a:t>
            </a:r>
            <a:r>
              <a:rPr lang="en-US" altLang="zh-TW" sz="1600" b="0" kern="0" spc="30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y*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y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6" name="流程圖: 程序 15"/>
          <p:cNvSpPr/>
          <p:nvPr/>
        </p:nvSpPr>
        <p:spPr>
          <a:xfrm>
            <a:off x="54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6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56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72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74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4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v1</a:t>
            </a:r>
            <a:endParaRPr lang="zh-TW" altLang="en-US" b="0" dirty="0">
              <a:latin typeface="+mn-lt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38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45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56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3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3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74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4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81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1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v2</a:t>
            </a:r>
            <a:endParaRPr lang="zh-TW" altLang="en-US" b="0" dirty="0">
              <a:latin typeface="+mn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6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v3</a:t>
            </a:r>
            <a:endParaRPr lang="zh-TW" alt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353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36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8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38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52000" y="549000"/>
            <a:ext cx="3060000" cy="270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lIns="90000" tIns="90000" bIns="90000" rtlCol="0" anchor="t"/>
          <a:lstStyle/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v1.add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b="0" kern="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v3.length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en-US" altLang="zh-TW" sz="1600" b="0" kern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6" name="流程圖: 程序 15"/>
          <p:cNvSpPr/>
          <p:nvPr/>
        </p:nvSpPr>
        <p:spPr>
          <a:xfrm>
            <a:off x="54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6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56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72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74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4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v1</a:t>
            </a:r>
            <a:endParaRPr lang="zh-TW" altLang="en-US" b="0" dirty="0">
              <a:latin typeface="+mn-lt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38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45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56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3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3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74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4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81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1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v2</a:t>
            </a:r>
            <a:endParaRPr lang="zh-TW" altLang="en-US" b="0" dirty="0">
              <a:latin typeface="+mn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6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v3</a:t>
            </a:r>
            <a:endParaRPr lang="zh-TW" altLang="en-US" b="0" dirty="0">
              <a:latin typeface="+mn-lt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252000" y="4689000"/>
            <a:ext cx="3960000" cy="180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wrap="none" lIns="90000" tIns="36000" bIns="36000" rtlCol="0" anchor="t"/>
          <a:lstStyle/>
          <a:p>
            <a:pPr lvl="0" algn="l" eaLnBrk="0" hangingPunct="0">
              <a:spcBef>
                <a:spcPts val="0"/>
              </a:spcBef>
            </a:pP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::add( </a:t>
            </a: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s-ES" altLang="zh-TW" sz="1600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x + </a:t>
            </a:r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y + </a:t>
            </a:r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+mn-cs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252000" y="3429000"/>
            <a:ext cx="3780000" cy="108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lIns="90000" tIns="46800" bIns="468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double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s-ES" altLang="zh-TW" sz="1600" b="0" kern="0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::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length()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 err="1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sqrt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( </a:t>
            </a:r>
            <a:r>
              <a:rPr lang="en-US" altLang="zh-TW" sz="1600" b="0" kern="0" spc="30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x*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x 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+ </a:t>
            </a:r>
            <a:r>
              <a:rPr lang="en-US" altLang="zh-TW" sz="1600" b="0" kern="0" spc="30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y*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y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33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36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8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38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52000" y="549000"/>
            <a:ext cx="3060000" cy="270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lIns="90000" tIns="90000" bIns="90000" rtlCol="0" anchor="t"/>
          <a:lstStyle/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v1.add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b="0" kern="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v3.length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en-US" altLang="zh-TW" sz="1600" b="0" kern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6" name="流程圖: 程序 15"/>
          <p:cNvSpPr/>
          <p:nvPr/>
        </p:nvSpPr>
        <p:spPr>
          <a:xfrm>
            <a:off x="54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6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56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72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74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4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v1</a:t>
            </a:r>
            <a:endParaRPr lang="zh-TW" altLang="en-US" b="0" dirty="0">
              <a:latin typeface="+mn-lt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38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45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56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3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3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74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4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81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1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v2</a:t>
            </a:r>
            <a:endParaRPr lang="zh-TW" altLang="en-US" b="0" dirty="0">
              <a:latin typeface="+mn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6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v3</a:t>
            </a:r>
            <a:endParaRPr lang="zh-TW" altLang="en-US" b="0" dirty="0">
              <a:latin typeface="+mn-lt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7272000" y="414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7452000" y="48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46" name="流程圖: 程序 45"/>
          <p:cNvSpPr/>
          <p:nvPr/>
        </p:nvSpPr>
        <p:spPr>
          <a:xfrm>
            <a:off x="7452000" y="43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632000" y="360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u3</a:t>
            </a:r>
            <a:endParaRPr lang="zh-TW" altLang="en-US" b="0" dirty="0">
              <a:latin typeface="+mn-lt"/>
            </a:endParaRPr>
          </a:p>
        </p:txBody>
      </p:sp>
      <p:sp>
        <p:nvSpPr>
          <p:cNvPr id="51" name="流程圖: 程序 50"/>
          <p:cNvSpPr/>
          <p:nvPr/>
        </p:nvSpPr>
        <p:spPr>
          <a:xfrm>
            <a:off x="7452000" y="576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452000" y="540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8172000" y="576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8172000" y="540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252000" y="4689000"/>
            <a:ext cx="3960000" cy="180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wrap="none" lIns="90000" tIns="36000" bIns="36000" rtlCol="0" anchor="t"/>
          <a:lstStyle/>
          <a:p>
            <a:pPr lvl="0" algn="l" eaLnBrk="0" hangingPunct="0">
              <a:spcBef>
                <a:spcPts val="0"/>
              </a:spcBef>
            </a:pP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::add( </a:t>
            </a: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s-ES" altLang="zh-TW" sz="1600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x + </a:t>
            </a:r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y + </a:t>
            </a:r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+mn-cs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cs typeface="+mn-cs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52000" y="3429000"/>
            <a:ext cx="3780000" cy="108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lIns="90000" tIns="46800" bIns="468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double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s-ES" altLang="zh-TW" sz="1600" b="0" kern="0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::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length()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 err="1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sqrt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( </a:t>
            </a:r>
            <a:r>
              <a:rPr lang="en-US" altLang="zh-TW" sz="1600" b="0" kern="0" spc="30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x*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x 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+ </a:t>
            </a:r>
            <a:r>
              <a:rPr lang="en-US" altLang="zh-TW" sz="1600" b="0" kern="0" spc="30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y*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y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5" name="流程圖: 程序 54"/>
          <p:cNvSpPr/>
          <p:nvPr/>
        </p:nvSpPr>
        <p:spPr>
          <a:xfrm>
            <a:off x="5472000" y="414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6" name="流程圖: 程序 55"/>
          <p:cNvSpPr/>
          <p:nvPr/>
        </p:nvSpPr>
        <p:spPr>
          <a:xfrm>
            <a:off x="5652000" y="48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57" name="流程圖: 程序 56"/>
          <p:cNvSpPr/>
          <p:nvPr/>
        </p:nvSpPr>
        <p:spPr>
          <a:xfrm>
            <a:off x="5652000" y="43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8" name="流程圖: 程序 57"/>
          <p:cNvSpPr/>
          <p:nvPr/>
        </p:nvSpPr>
        <p:spPr>
          <a:xfrm>
            <a:off x="5652000" y="576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652000" y="540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6372000" y="576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372000" y="540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5832000" y="360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u2</a:t>
            </a:r>
            <a:endParaRPr lang="zh-TW" alt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88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36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8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38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52000" y="549000"/>
            <a:ext cx="3060000" cy="270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lIns="90000" tIns="90000" bIns="90000" rtlCol="0" anchor="t"/>
          <a:lstStyle/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v1.add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b="0" kern="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v3.length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en-US" altLang="zh-TW" sz="1600" b="0" kern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6" name="流程圖: 程序 15"/>
          <p:cNvSpPr/>
          <p:nvPr/>
        </p:nvSpPr>
        <p:spPr>
          <a:xfrm>
            <a:off x="54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6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56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72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74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4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v1</a:t>
            </a:r>
            <a:endParaRPr lang="zh-TW" altLang="en-US" b="0" dirty="0">
              <a:latin typeface="+mn-lt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38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45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56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3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3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74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4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81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1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v2</a:t>
            </a:r>
            <a:endParaRPr lang="zh-TW" altLang="en-US" b="0" dirty="0">
              <a:latin typeface="+mn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6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v3</a:t>
            </a:r>
            <a:endParaRPr lang="zh-TW" altLang="en-US" b="0" dirty="0">
              <a:latin typeface="+mn-lt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7272000" y="414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7452000" y="48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46" name="流程圖: 程序 45"/>
          <p:cNvSpPr/>
          <p:nvPr/>
        </p:nvSpPr>
        <p:spPr>
          <a:xfrm>
            <a:off x="7452000" y="43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632000" y="360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u3</a:t>
            </a:r>
            <a:endParaRPr lang="zh-TW" altLang="en-US" b="0" dirty="0">
              <a:latin typeface="+mn-lt"/>
            </a:endParaRPr>
          </a:p>
        </p:txBody>
      </p:sp>
      <p:sp>
        <p:nvSpPr>
          <p:cNvPr id="51" name="流程圖: 程序 50"/>
          <p:cNvSpPr/>
          <p:nvPr/>
        </p:nvSpPr>
        <p:spPr>
          <a:xfrm>
            <a:off x="7452000" y="576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7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7452000" y="540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53" name="流程圖: 程序 52"/>
          <p:cNvSpPr/>
          <p:nvPr/>
        </p:nvSpPr>
        <p:spPr>
          <a:xfrm>
            <a:off x="8172000" y="576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8172000" y="540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52000" y="4689000"/>
            <a:ext cx="3960000" cy="180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wrap="none" lIns="90000" tIns="36000" bIns="36000" rtlCol="0" anchor="t"/>
          <a:lstStyle/>
          <a:p>
            <a:pPr lvl="0" algn="l" eaLnBrk="0" hangingPunct="0">
              <a:spcBef>
                <a:spcPts val="0"/>
              </a:spcBef>
            </a:pP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::add( </a:t>
            </a: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s-ES" altLang="zh-TW" sz="1600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x + </a:t>
            </a:r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y + </a:t>
            </a:r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+mn-cs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cs typeface="+mn-cs"/>
            </a:endParaRPr>
          </a:p>
        </p:txBody>
      </p:sp>
      <p:sp>
        <p:nvSpPr>
          <p:cNvPr id="55" name="流程圖: 程序 54"/>
          <p:cNvSpPr/>
          <p:nvPr/>
        </p:nvSpPr>
        <p:spPr>
          <a:xfrm>
            <a:off x="252000" y="3429000"/>
            <a:ext cx="3780000" cy="108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lIns="90000" tIns="46800" bIns="468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double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s-ES" altLang="zh-TW" sz="1600" b="0" kern="0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::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length()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 err="1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sqrt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( </a:t>
            </a:r>
            <a:r>
              <a:rPr lang="en-US" altLang="zh-TW" sz="1600" b="0" kern="0" spc="30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x*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x 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+ </a:t>
            </a:r>
            <a:r>
              <a:rPr lang="en-US" altLang="zh-TW" sz="1600" b="0" kern="0" spc="30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y*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y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56" name="流程圖: 程序 55"/>
          <p:cNvSpPr/>
          <p:nvPr/>
        </p:nvSpPr>
        <p:spPr>
          <a:xfrm>
            <a:off x="5472000" y="414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7" name="流程圖: 程序 56"/>
          <p:cNvSpPr/>
          <p:nvPr/>
        </p:nvSpPr>
        <p:spPr>
          <a:xfrm>
            <a:off x="5652000" y="48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58" name="流程圖: 程序 57"/>
          <p:cNvSpPr/>
          <p:nvPr/>
        </p:nvSpPr>
        <p:spPr>
          <a:xfrm>
            <a:off x="5652000" y="43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9" name="流程圖: 程序 58"/>
          <p:cNvSpPr/>
          <p:nvPr/>
        </p:nvSpPr>
        <p:spPr>
          <a:xfrm>
            <a:off x="5652000" y="576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5652000" y="540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6372000" y="576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6372000" y="540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5832000" y="360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u2</a:t>
            </a:r>
            <a:endParaRPr lang="zh-TW" alt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159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36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8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38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52000" y="549000"/>
            <a:ext cx="3060000" cy="270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lIns="90000" tIns="90000" bIns="90000" rtlCol="0" anchor="t"/>
          <a:lstStyle/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v1.add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b="0" kern="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v3.length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en-US" altLang="zh-TW" sz="1600" b="0" kern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6" name="流程圖: 程序 15"/>
          <p:cNvSpPr/>
          <p:nvPr/>
        </p:nvSpPr>
        <p:spPr>
          <a:xfrm>
            <a:off x="54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6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56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72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74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4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v1</a:t>
            </a:r>
            <a:endParaRPr lang="zh-TW" altLang="en-US" b="0" dirty="0">
              <a:latin typeface="+mn-lt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38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45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56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3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3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74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4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81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1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v2</a:t>
            </a:r>
            <a:endParaRPr lang="zh-TW" altLang="en-US" b="0" dirty="0">
              <a:latin typeface="+mn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6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v3</a:t>
            </a:r>
            <a:endParaRPr lang="zh-TW" altLang="en-US" b="0" dirty="0">
              <a:latin typeface="+mn-lt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7272000" y="414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7452000" y="48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49" name="流程圖: 程序 48"/>
          <p:cNvSpPr/>
          <p:nvPr/>
        </p:nvSpPr>
        <p:spPr>
          <a:xfrm>
            <a:off x="7452000" y="43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5" name="流程圖: 程序 54"/>
          <p:cNvSpPr/>
          <p:nvPr/>
        </p:nvSpPr>
        <p:spPr>
          <a:xfrm>
            <a:off x="7452000" y="576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7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452000" y="540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57" name="流程圖: 程序 56"/>
          <p:cNvSpPr/>
          <p:nvPr/>
        </p:nvSpPr>
        <p:spPr>
          <a:xfrm>
            <a:off x="8172000" y="576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8172000" y="540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252000" y="4689000"/>
            <a:ext cx="3960000" cy="180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wrap="none" lIns="90000" tIns="36000" bIns="36000" rtlCol="0" anchor="t"/>
          <a:lstStyle/>
          <a:p>
            <a:pPr lvl="0" algn="l" eaLnBrk="0" hangingPunct="0">
              <a:spcBef>
                <a:spcPts val="0"/>
              </a:spcBef>
            </a:pP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::add( </a:t>
            </a: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s-ES" altLang="zh-TW" sz="1600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x + </a:t>
            </a:r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y + </a:t>
            </a:r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+mn-cs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cs typeface="+mn-cs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252000" y="3429000"/>
            <a:ext cx="3780000" cy="108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lIns="90000" tIns="46800" bIns="468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double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s-ES" altLang="zh-TW" sz="1600" b="0" kern="0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::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length()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 err="1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sqrt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( </a:t>
            </a:r>
            <a:r>
              <a:rPr lang="en-US" altLang="zh-TW" sz="1600" b="0" kern="0" spc="30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x*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x 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+ </a:t>
            </a:r>
            <a:r>
              <a:rPr lang="en-US" altLang="zh-TW" sz="1600" b="0" kern="0" spc="30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y*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y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354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36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8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38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52000" y="549000"/>
            <a:ext cx="3060000" cy="270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lIns="90000" tIns="90000" bIns="90000" rtlCol="0" anchor="t"/>
          <a:lstStyle/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v1.add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b="0" kern="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v3.length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en-US" altLang="zh-TW" sz="1600" b="0" kern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6" name="流程圖: 程序 15"/>
          <p:cNvSpPr/>
          <p:nvPr/>
        </p:nvSpPr>
        <p:spPr>
          <a:xfrm>
            <a:off x="54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6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56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72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74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4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v1</a:t>
            </a:r>
            <a:endParaRPr lang="zh-TW" altLang="en-US" b="0" dirty="0">
              <a:latin typeface="+mn-lt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38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45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56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3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3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74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7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4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81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1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v2</a:t>
            </a:r>
            <a:endParaRPr lang="zh-TW" altLang="en-US" b="0" dirty="0">
              <a:latin typeface="+mn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6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v3</a:t>
            </a:r>
            <a:endParaRPr lang="zh-TW" altLang="en-US" b="0" dirty="0">
              <a:latin typeface="+mn-lt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7272000" y="414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7452000" y="486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49" name="流程圖: 程序 48"/>
          <p:cNvSpPr/>
          <p:nvPr/>
        </p:nvSpPr>
        <p:spPr>
          <a:xfrm>
            <a:off x="7452000" y="432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5" name="流程圖: 程序 54"/>
          <p:cNvSpPr/>
          <p:nvPr/>
        </p:nvSpPr>
        <p:spPr>
          <a:xfrm>
            <a:off x="7452000" y="576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7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6" name="文字方塊 55"/>
          <p:cNvSpPr txBox="1"/>
          <p:nvPr/>
        </p:nvSpPr>
        <p:spPr>
          <a:xfrm>
            <a:off x="7452000" y="540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57" name="流程圖: 程序 56"/>
          <p:cNvSpPr/>
          <p:nvPr/>
        </p:nvSpPr>
        <p:spPr>
          <a:xfrm>
            <a:off x="8172000" y="576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8172000" y="540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252000" y="4689000"/>
            <a:ext cx="3960000" cy="180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wrap="none" lIns="90000" tIns="36000" bIns="36000" rtlCol="0" anchor="t"/>
          <a:lstStyle/>
          <a:p>
            <a:pPr lvl="0" algn="l" eaLnBrk="0" hangingPunct="0">
              <a:spcBef>
                <a:spcPts val="0"/>
              </a:spcBef>
            </a:pP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::add( </a:t>
            </a: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s-ES" altLang="zh-TW" sz="1600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x + </a:t>
            </a:r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y + </a:t>
            </a:r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+mn-cs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cs typeface="+mn-cs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252000" y="3429000"/>
            <a:ext cx="3780000" cy="108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lIns="90000" tIns="46800" bIns="468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double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s-ES" altLang="zh-TW" sz="1600" b="0" kern="0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::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length()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 err="1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sqrt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( </a:t>
            </a:r>
            <a:r>
              <a:rPr lang="en-US" altLang="zh-TW" sz="1600" b="0" kern="0" spc="30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x*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x 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+ </a:t>
            </a:r>
            <a:r>
              <a:rPr lang="en-US" altLang="zh-TW" sz="1600" b="0" kern="0" spc="30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y*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y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794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36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8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6" name="流程圖: 程序 5"/>
          <p:cNvSpPr/>
          <p:nvPr/>
        </p:nvSpPr>
        <p:spPr>
          <a:xfrm>
            <a:off x="38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252000" y="549000"/>
            <a:ext cx="3060000" cy="270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lIns="90000" tIns="90000" bIns="90000" rtlCol="0" anchor="t"/>
          <a:lstStyle/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rand() % 10;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=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v1.add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v2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b="0" kern="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v3.length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en-US" altLang="zh-TW" sz="1600" b="0" kern="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6" name="流程圖: 程序 15"/>
          <p:cNvSpPr/>
          <p:nvPr/>
        </p:nvSpPr>
        <p:spPr>
          <a:xfrm>
            <a:off x="54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18" name="流程圖: 程序 17"/>
          <p:cNvSpPr/>
          <p:nvPr/>
        </p:nvSpPr>
        <p:spPr>
          <a:xfrm>
            <a:off x="56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19" name="流程圖: 程序 18"/>
          <p:cNvSpPr/>
          <p:nvPr/>
        </p:nvSpPr>
        <p:spPr>
          <a:xfrm>
            <a:off x="56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8" name="流程圖: 程序 27"/>
          <p:cNvSpPr/>
          <p:nvPr/>
        </p:nvSpPr>
        <p:spPr>
          <a:xfrm>
            <a:off x="7272000" y="729000"/>
            <a:ext cx="1440000" cy="2160000"/>
          </a:xfrm>
          <a:prstGeom prst="flowChartProcess">
            <a:avLst/>
          </a:prstGeom>
          <a:gradFill rotWithShape="1">
            <a:gsLst>
              <a:gs pos="0">
                <a:srgbClr val="2DA2BF">
                  <a:tint val="62000"/>
                  <a:satMod val="180000"/>
                </a:srgbClr>
              </a:gs>
              <a:gs pos="65000">
                <a:srgbClr val="2DA2BF">
                  <a:tint val="32000"/>
                  <a:satMod val="250000"/>
                </a:srgbClr>
              </a:gs>
              <a:gs pos="100000">
                <a:srgbClr val="2DA2BF">
                  <a:tint val="23000"/>
                  <a:satMod val="300000"/>
                </a:srgbClr>
              </a:gs>
            </a:gsLst>
            <a:lin ang="16200000" scaled="0"/>
          </a:gra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7452000" y="144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>
            <a:solidFill>
              <a:sysClr val="windowText" lastClr="000000"/>
            </a:solidFill>
          </a:ln>
          <a:effectLst/>
        </p:spPr>
        <p:txBody>
          <a:bodyPr lIns="90000" tIns="4680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DA2BF"/>
              </a:buClr>
              <a:buSzPct val="68000"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微軟正黑體"/>
                <a:cs typeface="+mn-cs"/>
              </a:rPr>
              <a:t>length</a:t>
            </a:r>
          </a:p>
        </p:txBody>
      </p:sp>
      <p:sp>
        <p:nvSpPr>
          <p:cNvPr id="31" name="流程圖: 程序 30"/>
          <p:cNvSpPr/>
          <p:nvPr/>
        </p:nvSpPr>
        <p:spPr>
          <a:xfrm>
            <a:off x="7452000" y="909000"/>
            <a:ext cx="1080000" cy="360000"/>
          </a:xfrm>
          <a:prstGeom prst="flowChartProcess">
            <a:avLst/>
          </a:prstGeom>
          <a:solidFill>
            <a:srgbClr val="FFC00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add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40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v1</a:t>
            </a:r>
            <a:endParaRPr lang="zh-TW" altLang="en-US" b="0" dirty="0">
              <a:latin typeface="+mn-lt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38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4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38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45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1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45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4" name="流程圖: 程序 33"/>
          <p:cNvSpPr/>
          <p:nvPr/>
        </p:nvSpPr>
        <p:spPr>
          <a:xfrm>
            <a:off x="56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3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6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6" name="流程圖: 程序 35"/>
          <p:cNvSpPr/>
          <p:nvPr/>
        </p:nvSpPr>
        <p:spPr>
          <a:xfrm>
            <a:off x="63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5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3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745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7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45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8172000" y="234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onsole" pitchFamily="49" charset="0"/>
                <a:ea typeface="微軟正黑體"/>
                <a:cs typeface="+mn-cs"/>
              </a:rPr>
              <a:t>6</a:t>
            </a: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172000" y="198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58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v2</a:t>
            </a:r>
            <a:endParaRPr lang="zh-TW" altLang="en-US" b="0" dirty="0">
              <a:latin typeface="+mn-lt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7632000" y="18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v3</a:t>
            </a:r>
            <a:endParaRPr lang="zh-TW" altLang="en-US" b="0" dirty="0">
              <a:latin typeface="+mn-lt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252000" y="4689000"/>
            <a:ext cx="3960000" cy="180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wrap="none" lIns="90000" tIns="36000" bIns="36000" rtlCol="0" anchor="t"/>
          <a:lstStyle/>
          <a:p>
            <a:pPr lvl="0" algn="l" eaLnBrk="0" hangingPunct="0">
              <a:spcBef>
                <a:spcPts val="0"/>
              </a:spcBef>
            </a:pP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::add( </a:t>
            </a:r>
            <a:r>
              <a:rPr lang="es-E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s-ES" altLang="zh-TW" sz="1600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s-E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{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Vector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x + </a:t>
            </a:r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.x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= y + </a:t>
            </a:r>
            <a:r>
              <a:rPr lang="en-US" altLang="zh-TW" sz="1600" b="0" kern="0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u2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.y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+mn-cs"/>
            </a:endParaRP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sz="1600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u3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 algn="l" eaLnBrk="0" hangingPunct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+mn-cs"/>
              </a:rPr>
              <a:t>}</a:t>
            </a:r>
            <a:endParaRPr lang="zh-TW" altLang="en-US" sz="1600" b="0" kern="0" dirty="0">
              <a:solidFill>
                <a:srgbClr val="000000"/>
              </a:solidFill>
              <a:latin typeface="Lucida Console"/>
              <a:cs typeface="+mn-cs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252000" y="3429000"/>
            <a:ext cx="3780000" cy="1080000"/>
          </a:xfrm>
          <a:prstGeom prst="flowChartProcess">
            <a:avLst/>
          </a:prstGeom>
          <a:solidFill>
            <a:schemeClr val="bg1"/>
          </a:solidFill>
          <a:ln w="12700">
            <a:solidFill>
              <a:sysClr val="windowText" lastClr="000000"/>
            </a:solidFill>
          </a:ln>
          <a:effectLst/>
        </p:spPr>
        <p:txBody>
          <a:bodyPr lIns="90000" tIns="46800" bIns="46800" rtlCol="0" anchor="t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double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s-ES" altLang="zh-TW" sz="1600" b="0" kern="0" dirty="0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Vector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::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length()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{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   </a:t>
            </a:r>
            <a:r>
              <a:rPr lang="en-US" altLang="zh-TW" sz="1600" b="0" kern="0" dirty="0" smtClean="0">
                <a:solidFill>
                  <a:srgbClr val="0000FF"/>
                </a:solidFill>
                <a:latin typeface="Lucida Console"/>
                <a:ea typeface="微軟正黑體"/>
                <a:cs typeface="+mn-cs"/>
              </a:rPr>
              <a:t>return</a:t>
            </a:r>
            <a:r>
              <a:rPr lang="es-ES" altLang="zh-TW" sz="1600" b="0" kern="0" dirty="0" smtClean="0">
                <a:solidFill>
                  <a:prstClr val="black"/>
                </a:solidFill>
                <a:latin typeface="Lucida Console"/>
                <a:ea typeface="微軟正黑體"/>
                <a:cs typeface="+mn-cs"/>
              </a:rPr>
              <a:t> </a:t>
            </a:r>
            <a:r>
              <a:rPr lang="en-US" altLang="zh-TW" sz="1600" b="0" kern="0" dirty="0" err="1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sqrt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( </a:t>
            </a:r>
            <a:r>
              <a:rPr lang="en-US" altLang="zh-TW" sz="1600" b="0" kern="0" spc="30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x*</a:t>
            </a:r>
            <a:r>
              <a:rPr lang="en-US" altLang="zh-TW" sz="1600" b="0" kern="0" dirty="0" smtClean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x 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+ </a:t>
            </a:r>
            <a:r>
              <a:rPr lang="en-US" altLang="zh-TW" sz="1600" b="0" kern="0" spc="30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y*</a:t>
            </a: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y );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kern="0" dirty="0">
                <a:solidFill>
                  <a:sysClr val="windowText" lastClr="000000"/>
                </a:solidFill>
                <a:latin typeface="Lucida Console"/>
                <a:ea typeface="微軟正黑體"/>
                <a:cs typeface="+mn-cs"/>
              </a:rPr>
              <a:t>}</a:t>
            </a:r>
            <a:endParaRPr kumimoji="0" lang="en-US" altLang="zh-TW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738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Five Individual Arrays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971540" y="2528885"/>
            <a:ext cx="2700460" cy="1440184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char</a:t>
            </a:r>
            <a:r>
              <a:rPr lang="en-US" altLang="zh-TW" dirty="0" smtClean="0">
                <a:ea typeface="新細明體" pitchFamily="18" charset="-120"/>
              </a:rPr>
              <a:t> 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 smtClean="0">
                <a:ea typeface="新細明體" pitchFamily="18" charset="-12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char</a:t>
            </a:r>
            <a:r>
              <a:rPr lang="en-US" altLang="zh-TW" dirty="0" smtClean="0">
                <a:ea typeface="新細明體" pitchFamily="18" charset="-120"/>
              </a:rPr>
              <a:t> name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 smtClean="0"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kern="1200" dirty="0" smtClean="0">
                <a:solidFill>
                  <a:srgbClr val="000000"/>
                </a:solidFill>
                <a:ea typeface="新細明體" pitchFamily="18" charset="-120"/>
              </a:rPr>
              <a:t>homework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 smtClean="0">
                <a:ea typeface="新細明體" pitchFamily="18" charset="-120"/>
              </a:rPr>
              <a:t>;</a:t>
            </a:r>
            <a:endParaRPr lang="en-US" altLang="zh-TW" dirty="0"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midterm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 smtClean="0"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final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 smtClean="0">
                <a:ea typeface="新細明體" pitchFamily="18" charset="-120"/>
              </a:rPr>
              <a:t>;</a:t>
            </a:r>
          </a:p>
        </p:txBody>
      </p:sp>
      <p:graphicFrame>
        <p:nvGraphicFramePr>
          <p:cNvPr id="377034" name="Group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41785"/>
              </p:ext>
            </p:extLst>
          </p:nvPr>
        </p:nvGraphicFramePr>
        <p:xfrm>
          <a:off x="1332000" y="4689000"/>
          <a:ext cx="6840000" cy="1440000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homework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midterm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final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homework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midterm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final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homework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midterm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final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homework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[3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midterm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[3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final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[3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7040" name="Group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386397"/>
              </p:ext>
            </p:extLst>
          </p:nvPr>
        </p:nvGraphicFramePr>
        <p:xfrm>
          <a:off x="4031931" y="2528885"/>
          <a:ext cx="414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id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932201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name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Chen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id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932202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name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Lee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id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932203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name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Lin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id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[3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932204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name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[3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Wu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smtClean="0">
                <a:ea typeface="新細明體" pitchFamily="18" charset="-120"/>
              </a:rPr>
              <a:t>Array of struct</a:t>
            </a:r>
            <a:endParaRPr lang="zh-TW" altLang="en-US" sz="4400" smtClean="0">
              <a:ea typeface="新細明體" pitchFamily="18" charset="-12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31471" y="2168839"/>
            <a:ext cx="2520322" cy="2880367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struct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Grade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id[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name[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final;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homework;</a:t>
            </a:r>
          </a:p>
          <a:p>
            <a:pPr>
              <a:spcBef>
                <a:spcPts val="30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};</a:t>
            </a:r>
          </a:p>
          <a:p>
            <a:pPr eaLnBrk="1" hangingPunct="1">
              <a:spcBef>
                <a:spcPts val="300"/>
              </a:spcBef>
            </a:pPr>
            <a:endParaRPr lang="en-US" altLang="zh-TW" dirty="0" smtClean="0">
              <a:ea typeface="新細明體" pitchFamily="18" charset="-12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zh-TW" dirty="0">
                <a:ea typeface="新細明體" pitchFamily="18" charset="-120"/>
              </a:rPr>
              <a:t>Grade </a:t>
            </a:r>
            <a:r>
              <a:rPr lang="en-US" altLang="zh-TW" dirty="0" smtClean="0">
                <a:ea typeface="新細明體" pitchFamily="18" charset="-120"/>
              </a:rPr>
              <a:t>grades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</a:t>
            </a:r>
            <a:r>
              <a:rPr lang="en-US" altLang="zh-TW" dirty="0" smtClean="0">
                <a:ea typeface="新細明體" pitchFamily="18" charset="-120"/>
              </a:rPr>
              <a:t>;</a:t>
            </a:r>
            <a:endParaRPr lang="zh-TW" altLang="en-US" dirty="0" smtClean="0">
              <a:ea typeface="新細明體" pitchFamily="18" charset="-120"/>
            </a:endParaRPr>
          </a:p>
        </p:txBody>
      </p:sp>
      <p:graphicFrame>
        <p:nvGraphicFramePr>
          <p:cNvPr id="356446" name="Group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458690"/>
              </p:ext>
            </p:extLst>
          </p:nvPr>
        </p:nvGraphicFramePr>
        <p:xfrm>
          <a:off x="3492000" y="2169000"/>
          <a:ext cx="5220000" cy="28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grades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grades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grades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grades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[3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6442" name="Group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07453"/>
              </p:ext>
            </p:extLst>
          </p:nvPr>
        </p:nvGraphicFramePr>
        <p:xfrm>
          <a:off x="5112000" y="2349000"/>
          <a:ext cx="34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932201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Chen</a:t>
                      </a:r>
                    </a:p>
                  </a:txBody>
                  <a:tcPr marL="72000" marR="72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86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6445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98396"/>
              </p:ext>
            </p:extLst>
          </p:nvPr>
        </p:nvGraphicFramePr>
        <p:xfrm>
          <a:off x="5112000" y="4509276"/>
          <a:ext cx="34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932204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Wu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45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84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6444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994495"/>
              </p:ext>
            </p:extLst>
          </p:nvPr>
        </p:nvGraphicFramePr>
        <p:xfrm>
          <a:off x="5112000" y="3789184"/>
          <a:ext cx="34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932203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Lin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90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77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68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6443" name="Group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42424"/>
              </p:ext>
            </p:extLst>
          </p:nvPr>
        </p:nvGraphicFramePr>
        <p:xfrm>
          <a:off x="5112000" y="3069092"/>
          <a:ext cx="342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932202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Lee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65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91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82</a:t>
                      </a: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/>
        <p:txBody>
          <a:bodyPr rIns="36000"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id[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name[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][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8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homework[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final[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numStudents; i++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"ID: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id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</a:t>
            </a:r>
            <a:r>
              <a:rPr lang="en-US" altLang="zh-TW" spc="300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];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"name: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cin &gt;&gt;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name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"homework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cin &gt;&gt;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homework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"midterm exam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cin &gt;&gt;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"final exam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cin &gt;&gt;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final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r>
              <a:rPr lang="nn-NO" altLang="zh-TW" dirty="0" smtClean="0"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numStudents; i++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cout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"The semester grade of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name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 is 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&lt;&lt;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homework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 *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0.2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final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*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0.6</a:t>
            </a:r>
          </a:p>
          <a:p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Grade grades[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numStudents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lnSpc>
                <a:spcPct val="50000"/>
              </a:lnSpc>
            </a:pP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numStudents; i++ )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"ID: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cin &gt;&gt;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grades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].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id;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"name: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cin &gt;&gt;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grades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].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name;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"midterm exam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cin &gt;&gt;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grades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].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"final exam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cin &gt;&gt;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grades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].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final;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"homework grade: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cin &gt;&gt;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grades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].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homework;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lnSpc>
                <a:spcPct val="50000"/>
              </a:lnSpc>
            </a:pP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i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; i &lt; numStudents; i++ )</a:t>
            </a:r>
          </a:p>
          <a:p>
            <a:r>
              <a:rPr lang="en-US" altLang="zh-TW" dirty="0" smtClean="0">
                <a:latin typeface="Lucida Console"/>
              </a:rPr>
              <a:t>      </a:t>
            </a:r>
            <a:r>
              <a:rPr lang="en-US" altLang="zh-TW" dirty="0">
                <a:latin typeface="Lucida Console"/>
              </a:rPr>
              <a:t>cout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"The semester </a:t>
            </a:r>
            <a:r>
              <a:rPr lang="en-US" altLang="zh-TW" dirty="0" smtClean="0">
                <a:solidFill>
                  <a:srgbClr val="0080FF"/>
                </a:solidFill>
                <a:latin typeface="Lucida Console"/>
              </a:rPr>
              <a:t>grade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of 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grades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].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name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 is "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&lt;&lt; (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grades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].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homework +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grades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].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midTerm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*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0.2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+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grades</a:t>
            </a:r>
            <a:r>
              <a:rPr lang="en-US" altLang="zh-TW" spc="300" dirty="0">
                <a:solidFill>
                  <a:prstClr val="black"/>
                </a:solidFill>
                <a:latin typeface="Lucida Console"/>
              </a:rPr>
              <a:t>[i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].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final *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0.6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endl;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新細明體" pitchFamily="18" charset="-120"/>
              </a:rPr>
              <a:t>Vectors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71426" y="548632"/>
            <a:ext cx="9001150" cy="5760736"/>
          </a:xfrm>
        </p:spPr>
        <p:txBody>
          <a:bodyPr lIns="36000" rIns="36000"/>
          <a:lstStyle/>
          <a:p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add( </a:t>
            </a:r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u1_x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u1_y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u2_x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u2_y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u3_x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u3_y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double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length(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u_x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u_y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s-E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v1_x, v1_y, v2_x, v2_y, v3_x, v3_y;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v1_x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rand() % 10;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v1_y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rand() % 10;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v2_x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rand() % 10;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v2_y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rand() % 10;</a:t>
            </a:r>
          </a:p>
          <a:p>
            <a:pPr eaLnBrk="1" hangingPunct="1">
              <a:spcBef>
                <a:spcPct val="10000"/>
              </a:spcBef>
              <a:tabLst>
                <a:tab pos="712788" algn="l"/>
                <a:tab pos="1079500" algn="l"/>
              </a:tabLst>
            </a:pPr>
            <a:endParaRPr lang="en-US" altLang="zh-TW" sz="900" dirty="0" smtClean="0">
              <a:latin typeface="+mn-lt"/>
              <a:ea typeface="新細明體" pitchFamily="18" charset="-120"/>
            </a:endParaRPr>
          </a:p>
          <a:p>
            <a:r>
              <a:rPr lang="es-ES" altLang="zh-TW" dirty="0" smtClean="0">
                <a:latin typeface="Lucida Console"/>
              </a:rPr>
              <a:t>   </a:t>
            </a:r>
            <a:r>
              <a:rPr lang="es-ES" altLang="zh-TW" dirty="0">
                <a:latin typeface="Lucida Console"/>
              </a:rPr>
              <a:t>add( v1_x, v1_y, v2_x, v2_y, v3_x, v3_y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length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v3_x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v3_y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prstClr val="black"/>
              </a:solidFill>
              <a:latin typeface="+mn-lt"/>
            </a:endParaRPr>
          </a:p>
          <a:p>
            <a:pPr eaLnBrk="1" hangingPunct="1">
              <a:spcBef>
                <a:spcPct val="1000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10000"/>
              </a:spcBef>
              <a:tabLst>
                <a:tab pos="712788" algn="l"/>
                <a:tab pos="1079500" algn="l"/>
              </a:tabLst>
            </a:pPr>
            <a:endParaRPr lang="en-US" altLang="zh-TW" dirty="0" smtClean="0">
              <a:latin typeface="+mn-lt"/>
              <a:ea typeface="新細明體" pitchFamily="18" charset="-120"/>
            </a:endParaRPr>
          </a:p>
          <a:p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add( </a:t>
            </a:r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u1_x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u1_y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u2_x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u2_y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u3_x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u3_y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u3_x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u1_x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u2_x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u3_y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u1_y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u2_y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length(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u_x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u_y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sqrt( </a:t>
            </a:r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static_cast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double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&gt;(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u_x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u_x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u_y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u_y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prstClr val="black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x;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y;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add( </a:t>
            </a:r>
            <a:r>
              <a:rPr lang="es-E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u1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s-E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s-E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u3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length(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rand() % 10;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rand() % 10;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rand() % 10;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rand() % 10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add( v1, v2, v3 );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length(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r>
              <a:rPr lang="en-US" altLang="zh-TW" dirty="0" smtClean="0">
                <a:ea typeface="新細明體" pitchFamily="18" charset="-120"/>
              </a:rPr>
              <a:t>}</a:t>
            </a:r>
          </a:p>
          <a:p>
            <a:pPr eaLnBrk="1" hangingPunct="1">
              <a:spcBef>
                <a:spcPct val="0"/>
              </a:spcBef>
              <a:tabLst>
                <a:tab pos="712788" algn="l"/>
                <a:tab pos="1079500" algn="l"/>
              </a:tabLst>
            </a:pPr>
            <a:endParaRPr lang="en-US" altLang="zh-TW" dirty="0" smtClean="0">
              <a:latin typeface="+mn-lt"/>
              <a:ea typeface="新細明體" pitchFamily="18" charset="-120"/>
            </a:endParaRPr>
          </a:p>
          <a:p>
            <a:r>
              <a:rPr lang="es-E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add( </a:t>
            </a:r>
            <a:r>
              <a:rPr lang="es-E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u1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s-E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s-E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u3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u3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u1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u3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u1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" name="流程圖: 程序 2"/>
          <p:cNvSpPr/>
          <p:nvPr/>
        </p:nvSpPr>
        <p:spPr>
          <a:xfrm>
            <a:off x="3672000" y="2889000"/>
            <a:ext cx="144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4" name="流程圖: 程序 3"/>
          <p:cNvSpPr/>
          <p:nvPr/>
        </p:nvSpPr>
        <p:spPr>
          <a:xfrm>
            <a:off x="5472000" y="2889000"/>
            <a:ext cx="144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7272000" y="2889000"/>
            <a:ext cx="144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032000" y="234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v1</a:t>
            </a:r>
            <a:endParaRPr lang="zh-TW" altLang="en-US" b="0" dirty="0">
              <a:latin typeface="+mn-lt"/>
            </a:endParaRPr>
          </a:p>
        </p:txBody>
      </p:sp>
      <p:sp>
        <p:nvSpPr>
          <p:cNvPr id="7" name="流程圖: 程序 6"/>
          <p:cNvSpPr/>
          <p:nvPr/>
        </p:nvSpPr>
        <p:spPr>
          <a:xfrm>
            <a:off x="385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5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9" name="流程圖: 程序 8"/>
          <p:cNvSpPr/>
          <p:nvPr/>
        </p:nvSpPr>
        <p:spPr>
          <a:xfrm>
            <a:off x="457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57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565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5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637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37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745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45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817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817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5832000" y="234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v2</a:t>
            </a:r>
            <a:endParaRPr lang="zh-TW" altLang="en-US" b="0" dirty="0">
              <a:latin typeface="+mn-lt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632000" y="234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v3</a:t>
            </a:r>
            <a:endParaRPr lang="zh-TW" altLang="en-US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x;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y;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s-E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add( </a:t>
            </a:r>
            <a:r>
              <a:rPr lang="es-E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u1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s-E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length(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rand() % 10;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v1.y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rand() % 10;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rand() % 10;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v2.y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rand() % 10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add(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v2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length(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v3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r>
              <a:rPr lang="es-E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add( </a:t>
            </a:r>
            <a:r>
              <a:rPr lang="es-E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u1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s-E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s-E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</a:t>
            </a:r>
            <a:r>
              <a:rPr lang="es-E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u3.x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u1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.x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u3.y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u2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u3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流程圖: 程序 3"/>
          <p:cNvSpPr/>
          <p:nvPr/>
        </p:nvSpPr>
        <p:spPr>
          <a:xfrm>
            <a:off x="3672000" y="2889000"/>
            <a:ext cx="144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5472000" y="2889000"/>
            <a:ext cx="144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7272000" y="2889000"/>
            <a:ext cx="1440000" cy="108000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032000" y="234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v1</a:t>
            </a:r>
            <a:endParaRPr lang="zh-TW" altLang="en-US" b="0" dirty="0">
              <a:latin typeface="+mn-lt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385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85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57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57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15" name="流程圖: 程序 14"/>
          <p:cNvSpPr/>
          <p:nvPr/>
        </p:nvSpPr>
        <p:spPr>
          <a:xfrm>
            <a:off x="565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65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637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37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745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745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x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8172000" y="3429000"/>
            <a:ext cx="360000" cy="360000"/>
          </a:xfrm>
          <a:prstGeom prst="flowChartProcess">
            <a:avLst/>
          </a:prstGeom>
          <a:solidFill>
            <a:srgbClr val="92D050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onsole" pitchFamily="49" charset="0"/>
              <a:ea typeface="微軟正黑體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8172000" y="3069000"/>
            <a:ext cx="360000" cy="360000"/>
          </a:xfrm>
          <a:prstGeom prst="rect">
            <a:avLst/>
          </a:prstGeom>
          <a:noFill/>
          <a:effectLst/>
        </p:spPr>
        <p:txBody>
          <a:bodyPr wrap="square" rtlCol="0" anchor="ctr" anchorCtr="0">
            <a:noAutofit/>
          </a:bodyPr>
          <a:lstStyle/>
          <a:p>
            <a:r>
              <a:rPr lang="en-US" altLang="zh-TW" sz="1800" b="0" dirty="0" smtClean="0">
                <a:latin typeface="+mn-lt"/>
              </a:rPr>
              <a:t>y</a:t>
            </a:r>
            <a:endParaRPr lang="zh-TW" altLang="en-US" sz="1800" b="0" dirty="0">
              <a:latin typeface="+mn-lt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832000" y="234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v2</a:t>
            </a:r>
            <a:endParaRPr lang="zh-TW" altLang="en-US" b="0" dirty="0">
              <a:latin typeface="+mn-lt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632000" y="2349000"/>
            <a:ext cx="720000" cy="54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err="1" smtClean="0">
                <a:latin typeface="+mn-lt"/>
              </a:rPr>
              <a:t>v3</a:t>
            </a:r>
            <a:endParaRPr lang="zh-TW" altLang="en-US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5015320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Settings\audrey\Application Data\Microsoft\Templates\ppt_template_07-25-2002.pot</Template>
  <TotalTime>3538</TotalTime>
  <Words>1994</Words>
  <Application>Microsoft Office PowerPoint</Application>
  <PresentationFormat>如螢幕大小 (4:3)</PresentationFormat>
  <Paragraphs>589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Courier</vt:lpstr>
      <vt:lpstr>細明體</vt:lpstr>
      <vt:lpstr>微軟正黑體</vt:lpstr>
      <vt:lpstr>新細明體</vt:lpstr>
      <vt:lpstr>Helvetica</vt:lpstr>
      <vt:lpstr>Lucida Console</vt:lpstr>
      <vt:lpstr>Times New Roman</vt:lpstr>
      <vt:lpstr>ppt_template_07-25-2002</vt:lpstr>
      <vt:lpstr>Calculate Semester Grade</vt:lpstr>
      <vt:lpstr>Five Individual Arrays</vt:lpstr>
      <vt:lpstr>Array of struct</vt:lpstr>
      <vt:lpstr>PowerPoint 簡報</vt:lpstr>
      <vt:lpstr>PowerPoint 簡報</vt:lpstr>
      <vt:lpstr>Vectors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 Pointers and Strings</dc:title>
  <dc:creator>Audrey Lee</dc:creator>
  <cp:lastModifiedBy>james</cp:lastModifiedBy>
  <cp:revision>348</cp:revision>
  <dcterms:created xsi:type="dcterms:W3CDTF">2002-07-31T13:16:45Z</dcterms:created>
  <dcterms:modified xsi:type="dcterms:W3CDTF">2024-10-28T23:19:40Z</dcterms:modified>
</cp:coreProperties>
</file>