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17"/>
  </p:notesMasterIdLst>
  <p:handoutMasterIdLst>
    <p:handoutMasterId r:id="rId118"/>
  </p:handoutMasterIdLst>
  <p:sldIdLst>
    <p:sldId id="599" r:id="rId2"/>
    <p:sldId id="430" r:id="rId3"/>
    <p:sldId id="406" r:id="rId4"/>
    <p:sldId id="682" r:id="rId5"/>
    <p:sldId id="879" r:id="rId6"/>
    <p:sldId id="878" r:id="rId7"/>
    <p:sldId id="877" r:id="rId8"/>
    <p:sldId id="876" r:id="rId9"/>
    <p:sldId id="875" r:id="rId10"/>
    <p:sldId id="874" r:id="rId11"/>
    <p:sldId id="683" r:id="rId12"/>
    <p:sldId id="872" r:id="rId13"/>
    <p:sldId id="873" r:id="rId14"/>
    <p:sldId id="684" r:id="rId15"/>
    <p:sldId id="695" r:id="rId16"/>
    <p:sldId id="697" r:id="rId17"/>
    <p:sldId id="696" r:id="rId18"/>
    <p:sldId id="698" r:id="rId19"/>
    <p:sldId id="699" r:id="rId20"/>
    <p:sldId id="700" r:id="rId21"/>
    <p:sldId id="701" r:id="rId22"/>
    <p:sldId id="702" r:id="rId23"/>
    <p:sldId id="880" r:id="rId24"/>
    <p:sldId id="412" r:id="rId25"/>
    <p:sldId id="771" r:id="rId26"/>
    <p:sldId id="884" r:id="rId27"/>
    <p:sldId id="883" r:id="rId28"/>
    <p:sldId id="710" r:id="rId29"/>
    <p:sldId id="881" r:id="rId30"/>
    <p:sldId id="711" r:id="rId31"/>
    <p:sldId id="882" r:id="rId32"/>
    <p:sldId id="716" r:id="rId33"/>
    <p:sldId id="888" r:id="rId34"/>
    <p:sldId id="887" r:id="rId35"/>
    <p:sldId id="886" r:id="rId36"/>
    <p:sldId id="885" r:id="rId37"/>
    <p:sldId id="720" r:id="rId38"/>
    <p:sldId id="890" r:id="rId39"/>
    <p:sldId id="889" r:id="rId40"/>
    <p:sldId id="724" r:id="rId41"/>
    <p:sldId id="894" r:id="rId42"/>
    <p:sldId id="893" r:id="rId43"/>
    <p:sldId id="892" r:id="rId44"/>
    <p:sldId id="848" r:id="rId45"/>
    <p:sldId id="891" r:id="rId46"/>
    <p:sldId id="730" r:id="rId47"/>
    <p:sldId id="898" r:id="rId48"/>
    <p:sldId id="897" r:id="rId49"/>
    <p:sldId id="896" r:id="rId50"/>
    <p:sldId id="895" r:id="rId51"/>
    <p:sldId id="732" r:id="rId52"/>
    <p:sldId id="900" r:id="rId53"/>
    <p:sldId id="899" r:id="rId54"/>
    <p:sldId id="735" r:id="rId55"/>
    <p:sldId id="903" r:id="rId56"/>
    <p:sldId id="902" r:id="rId57"/>
    <p:sldId id="901" r:id="rId58"/>
    <p:sldId id="904" r:id="rId59"/>
    <p:sldId id="738" r:id="rId60"/>
    <p:sldId id="906" r:id="rId61"/>
    <p:sldId id="905" r:id="rId62"/>
    <p:sldId id="910" r:id="rId63"/>
    <p:sldId id="907" r:id="rId64"/>
    <p:sldId id="908" r:id="rId65"/>
    <p:sldId id="909" r:id="rId66"/>
    <p:sldId id="920" r:id="rId67"/>
    <p:sldId id="911" r:id="rId68"/>
    <p:sldId id="923" r:id="rId69"/>
    <p:sldId id="924" r:id="rId70"/>
    <p:sldId id="922" r:id="rId71"/>
    <p:sldId id="914" r:id="rId72"/>
    <p:sldId id="916" r:id="rId73"/>
    <p:sldId id="912" r:id="rId74"/>
    <p:sldId id="919" r:id="rId75"/>
    <p:sldId id="927" r:id="rId76"/>
    <p:sldId id="921" r:id="rId77"/>
    <p:sldId id="743" r:id="rId78"/>
    <p:sldId id="861" r:id="rId79"/>
    <p:sldId id="745" r:id="rId80"/>
    <p:sldId id="744" r:id="rId81"/>
    <p:sldId id="746" r:id="rId82"/>
    <p:sldId id="747" r:id="rId83"/>
    <p:sldId id="926" r:id="rId84"/>
    <p:sldId id="925" r:id="rId85"/>
    <p:sldId id="322" r:id="rId86"/>
    <p:sldId id="863" r:id="rId87"/>
    <p:sldId id="869" r:id="rId88"/>
    <p:sldId id="866" r:id="rId89"/>
    <p:sldId id="870" r:id="rId90"/>
    <p:sldId id="867" r:id="rId91"/>
    <p:sldId id="871" r:id="rId92"/>
    <p:sldId id="865" r:id="rId93"/>
    <p:sldId id="868" r:id="rId94"/>
    <p:sldId id="749" r:id="rId95"/>
    <p:sldId id="862" r:id="rId96"/>
    <p:sldId id="750" r:id="rId97"/>
    <p:sldId id="751" r:id="rId98"/>
    <p:sldId id="806" r:id="rId99"/>
    <p:sldId id="752" r:id="rId100"/>
    <p:sldId id="753" r:id="rId101"/>
    <p:sldId id="754" r:id="rId102"/>
    <p:sldId id="755" r:id="rId103"/>
    <p:sldId id="756" r:id="rId104"/>
    <p:sldId id="757" r:id="rId105"/>
    <p:sldId id="471" r:id="rId106"/>
    <p:sldId id="844" r:id="rId107"/>
    <p:sldId id="269" r:id="rId108"/>
    <p:sldId id="319" r:id="rId109"/>
    <p:sldId id="320" r:id="rId110"/>
    <p:sldId id="321" r:id="rId111"/>
    <p:sldId id="706" r:id="rId112"/>
    <p:sldId id="705" r:id="rId113"/>
    <p:sldId id="595" r:id="rId114"/>
    <p:sldId id="596" r:id="rId115"/>
    <p:sldId id="597" r:id="rId116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9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ECFF"/>
    <a:srgbClr val="0099FF"/>
    <a:srgbClr val="5F5F5F"/>
    <a:srgbClr val="FFCC66"/>
    <a:srgbClr val="FF9900"/>
    <a:srgbClr val="008000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4" autoAdjust="0"/>
    <p:restoredTop sz="94660"/>
  </p:normalViewPr>
  <p:slideViewPr>
    <p:cSldViewPr showGuides="1">
      <p:cViewPr varScale="1">
        <p:scale>
          <a:sx n="97" d="100"/>
          <a:sy n="97" d="100"/>
        </p:scale>
        <p:origin x="1070" y="86"/>
      </p:cViewPr>
      <p:guideLst>
        <p:guide orient="horz" pos="459"/>
        <p:guide pos="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90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7F405BFC-36B3-4C43-BC90-75D5810B20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127336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3908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66336376-CA5B-439E-8FFB-7F24757B8466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00478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332000" y="2709000"/>
            <a:ext cx="6480000" cy="1440000"/>
          </a:xfrm>
        </p:spPr>
        <p:txBody>
          <a:bodyPr anchor="ctr" anchorCtr="1"/>
          <a:lstStyle>
            <a:lvl1pPr algn="ctr">
              <a:defRPr sz="5400" b="0">
                <a:solidFill>
                  <a:srgbClr val="0000FF"/>
                </a:solidFill>
                <a:effectLst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19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5" y="188586"/>
            <a:ext cx="9001150" cy="6480828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7065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999" y="549000"/>
            <a:ext cx="8280001" cy="5760000"/>
          </a:xfrm>
        </p:spPr>
        <p:txBody>
          <a:bodyPr tIns="90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0272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12000" y="729000"/>
            <a:ext cx="3240000" cy="72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402049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12000" y="5409000"/>
            <a:ext cx="3240000" cy="72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15475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2000" y="3969000"/>
            <a:ext cx="3600000" cy="1260000"/>
          </a:xfrm>
        </p:spPr>
        <p:txBody>
          <a:bodyPr wrap="none"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10806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2000" y="5049000"/>
            <a:ext cx="3600000" cy="1260000"/>
          </a:xfrm>
        </p:spPr>
        <p:txBody>
          <a:bodyPr wrap="none"/>
          <a:lstStyle>
            <a:lvl1pPr marL="0" indent="0">
              <a:buFontTx/>
              <a:buNone/>
              <a:defRPr sz="18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76927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4320552" cy="90011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2000" y="3429000"/>
            <a:ext cx="3419954" cy="306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2046" y="3429000"/>
            <a:ext cx="3419954" cy="306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16194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5409000"/>
            <a:ext cx="4140000" cy="900115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000" y="549000"/>
            <a:ext cx="2700000" cy="4140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433020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6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72000" y="5589000"/>
            <a:ext cx="3240000" cy="90011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2000" y="2529000"/>
            <a:ext cx="3600000" cy="36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5292000" y="2529000"/>
            <a:ext cx="2880000" cy="252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20208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000" y="369000"/>
            <a:ext cx="7560000" cy="900115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000" y="1809000"/>
            <a:ext cx="3780000" cy="324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00" y="1809000"/>
            <a:ext cx="3780000" cy="324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760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72000" y="2709000"/>
            <a:ext cx="4680000" cy="3240000"/>
          </a:xfrm>
        </p:spPr>
        <p:txBody>
          <a:bodyPr rIns="36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492000" y="1269000"/>
            <a:ext cx="4680000" cy="2520000"/>
          </a:xfrm>
        </p:spPr>
        <p:txBody>
          <a:bodyPr rIns="36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471834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972" y="549001"/>
            <a:ext cx="4032028" cy="720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792000" y="2349000"/>
            <a:ext cx="3420000" cy="306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32000" y="2349000"/>
            <a:ext cx="3420000" cy="216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76892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28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12000" y="1268725"/>
            <a:ext cx="7920000" cy="270027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</a:lstStyle>
          <a:p>
            <a:pPr lvl="0"/>
            <a:r>
              <a:rPr lang="zh-TW" altLang="en-US" dirty="0" smtClean="0"/>
              <a:t>按一下以編輯母片文字</a:t>
            </a:r>
            <a:r>
              <a:rPr lang="zh-TW" altLang="en-US" dirty="0" smtClean="0"/>
              <a:t>樣式</a:t>
            </a:r>
            <a:endParaRPr lang="zh-TW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714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48" y="188586"/>
            <a:ext cx="8641104" cy="900115"/>
          </a:xfrm>
        </p:spPr>
        <p:txBody>
          <a:bodyPr/>
          <a:lstStyle>
            <a:lvl1pPr algn="ctr">
              <a:defRPr sz="4000">
                <a:latin typeface="+mn-lt"/>
                <a:ea typeface="標楷體" panose="03000509000000000000" pitchFamily="65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48" y="1268724"/>
            <a:ext cx="8641104" cy="5220667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92121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92000" y="5229000"/>
            <a:ext cx="5220668" cy="126016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2168839"/>
            <a:ext cx="3780484" cy="414053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058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2000" y="2709000"/>
            <a:ext cx="3060506" cy="3420345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02335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2889000"/>
            <a:ext cx="4680000" cy="3240345"/>
          </a:xfrm>
        </p:spPr>
        <p:txBody>
          <a:bodyPr rIns="36000"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33328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1988816"/>
            <a:ext cx="4500575" cy="4680598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9636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2709000"/>
            <a:ext cx="3420000" cy="3060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17655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188586"/>
            <a:ext cx="8280000" cy="1080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268725"/>
            <a:ext cx="8280000" cy="5040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3956" r:id="rId2"/>
    <p:sldLayoutId id="2147484038" r:id="rId3"/>
    <p:sldLayoutId id="2147484016" r:id="rId4"/>
    <p:sldLayoutId id="2147484017" r:id="rId5"/>
    <p:sldLayoutId id="2147484018" r:id="rId6"/>
    <p:sldLayoutId id="2147484028" r:id="rId7"/>
    <p:sldLayoutId id="2147484022" r:id="rId8"/>
    <p:sldLayoutId id="2147484027" r:id="rId9"/>
    <p:sldLayoutId id="2147484019" r:id="rId10"/>
    <p:sldLayoutId id="2147484030" r:id="rId11"/>
    <p:sldLayoutId id="2147484029" r:id="rId12"/>
    <p:sldLayoutId id="2147484037" r:id="rId13"/>
    <p:sldLayoutId id="2147484031" r:id="rId14"/>
    <p:sldLayoutId id="2147484036" r:id="rId15"/>
    <p:sldLayoutId id="2147484023" r:id="rId16"/>
    <p:sldLayoutId id="2147484034" r:id="rId17"/>
    <p:sldLayoutId id="2147484033" r:id="rId18"/>
    <p:sldLayoutId id="2147484032" r:id="rId19"/>
    <p:sldLayoutId id="2147484035" r:id="rId20"/>
    <p:sldLayoutId id="2147484026" r:id="rId21"/>
    <p:sldLayoutId id="2147483960" r:id="rId22"/>
    <p:sldLayoutId id="2147484020" r:id="rId2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270000" indent="-2700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541338" indent="-2700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Pointers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357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7;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 = &amp;a;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832000" y="4149000"/>
            <a:ext cx="2880069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lang="en-US" altLang="zh-TW" sz="1600" b="0" kern="0" dirty="0" err="1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0012FF78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lang="en-US" altLang="zh-TW" sz="1600" b="0" kern="0" dirty="0" err="1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lang="zh-TW" altLang="en-US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552001" y="342886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66150"/>
              </p:ext>
            </p:extLst>
          </p:nvPr>
        </p:nvGraphicFramePr>
        <p:xfrm>
          <a:off x="5112000" y="729000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50818"/>
              </p:ext>
            </p:extLst>
          </p:nvPr>
        </p:nvGraphicFramePr>
        <p:xfrm>
          <a:off x="1512000" y="72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852000" y="2169000"/>
            <a:ext cx="16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/>
            <a:r>
              <a:rPr lang="en-US" altLang="zh-TW" sz="1800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00" b="0" dirty="0" smtClean="0">
                <a:solidFill>
                  <a:srgbClr val="FF0000"/>
                </a:solidFill>
                <a:latin typeface="Times New Roman" pitchFamily="18" charset="0"/>
              </a:rPr>
              <a:t> points </a:t>
            </a:r>
            <a:r>
              <a:rPr lang="en-US" altLang="zh-TW" sz="2200" b="0" dirty="0">
                <a:solidFill>
                  <a:srgbClr val="FF0000"/>
                </a:solidFill>
                <a:latin typeface="Times New Roman" pitchFamily="18" charset="0"/>
              </a:rPr>
              <a:t>to</a:t>
            </a:r>
            <a:r>
              <a:rPr lang="en-US" altLang="zh-TW" sz="2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800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endParaRPr lang="en-US" altLang="zh-TW" sz="18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2252" y="909021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9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9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0" y="5409254"/>
            <a:ext cx="4140530" cy="126016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Array Argument</a:t>
            </a:r>
            <a:endParaRPr lang="zh-TW" altLang="en-US" sz="3600" b="1" dirty="0" smtClean="0">
              <a:solidFill>
                <a:srgbClr val="0099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a[ 3 ] = {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0, 2, 4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fun( a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a[ 1 ] &lt;&lt; endl;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*p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p[ 1 ] = 3;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148801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28425"/>
              </p:ext>
            </p:extLst>
          </p:nvPr>
        </p:nvGraphicFramePr>
        <p:xfrm>
          <a:off x="1152000" y="5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214"/>
          <p:cNvSpPr>
            <a:spLocks noChangeShapeType="1"/>
          </p:cNvSpPr>
          <p:nvPr/>
        </p:nvSpPr>
        <p:spPr bwMode="auto">
          <a:xfrm flipV="1">
            <a:off x="2771770" y="728999"/>
            <a:ext cx="2880230" cy="53972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9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0" y="5409254"/>
            <a:ext cx="4140530" cy="126016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Array Argument</a:t>
            </a:r>
            <a:endParaRPr lang="zh-TW" altLang="en-US" sz="3600" b="1" dirty="0" smtClean="0">
              <a:solidFill>
                <a:srgbClr val="0099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a[ 3 ] = {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0, 2, 4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fun( a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a[ 1 ] &lt;&lt; endl;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*p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p[ 1 ] = 3;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293745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741174"/>
              </p:ext>
            </p:extLst>
          </p:nvPr>
        </p:nvGraphicFramePr>
        <p:xfrm>
          <a:off x="1152000" y="5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214"/>
          <p:cNvSpPr>
            <a:spLocks noChangeShapeType="1"/>
          </p:cNvSpPr>
          <p:nvPr/>
        </p:nvSpPr>
        <p:spPr bwMode="auto">
          <a:xfrm flipV="1">
            <a:off x="2771770" y="728999"/>
            <a:ext cx="2880230" cy="53972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34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9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0" y="5409254"/>
            <a:ext cx="4140530" cy="126016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Array Argument</a:t>
            </a:r>
            <a:endParaRPr lang="zh-TW" altLang="en-US" sz="3600" b="1" dirty="0" smtClean="0">
              <a:solidFill>
                <a:srgbClr val="0099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a[ 3 ] = {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0, 2, 4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fun( a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a[ 1 ] &lt;&lt; endl;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 smtClean="0">
                <a:ea typeface="新細明體" pitchFamily="18" charset="-120"/>
              </a:rPr>
              <a:t>p</a:t>
            </a:r>
            <a:r>
              <a:rPr lang="en-US" altLang="zh-TW" dirty="0">
                <a:ea typeface="新細明體" pitchFamily="18" charset="-120"/>
              </a:rPr>
              <a:t>[]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p[ 1 ] = 3;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2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94891"/>
              </p:ext>
            </p:extLst>
          </p:nvPr>
        </p:nvGraphicFramePr>
        <p:xfrm>
          <a:off x="4572000" y="549000"/>
          <a:ext cx="324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903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9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0" y="5409254"/>
            <a:ext cx="4140530" cy="126016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Array Argument</a:t>
            </a:r>
            <a:endParaRPr lang="zh-TW" altLang="en-US" sz="3600" b="1" dirty="0" smtClean="0">
              <a:solidFill>
                <a:srgbClr val="0099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a[ 3 ] = {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0, 2, 4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fun( a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a[ 1 ] &lt;&lt; endl;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p[]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p[ 1 ] = 3;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318801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175295"/>
              </p:ext>
            </p:extLst>
          </p:nvPr>
        </p:nvGraphicFramePr>
        <p:xfrm>
          <a:off x="1152000" y="5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214"/>
          <p:cNvSpPr>
            <a:spLocks noChangeShapeType="1"/>
          </p:cNvSpPr>
          <p:nvPr/>
        </p:nvSpPr>
        <p:spPr bwMode="auto">
          <a:xfrm flipV="1">
            <a:off x="2771770" y="728999"/>
            <a:ext cx="2880230" cy="53972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9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0" y="5409254"/>
            <a:ext cx="4140530" cy="1260160"/>
          </a:xfrm>
        </p:spPr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Array Argument</a:t>
            </a:r>
            <a:endParaRPr lang="zh-TW" altLang="en-US" sz="3600" b="1" dirty="0" smtClean="0">
              <a:solidFill>
                <a:srgbClr val="0099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a[ 3 ] = {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0, 2, 4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fun( a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a[ 1 ] &lt;&lt; endl;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p[]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p[ 1 ] = 3;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560555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052645"/>
              </p:ext>
            </p:extLst>
          </p:nvPr>
        </p:nvGraphicFramePr>
        <p:xfrm>
          <a:off x="1152000" y="5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Line 214"/>
          <p:cNvSpPr>
            <a:spLocks noChangeShapeType="1"/>
          </p:cNvSpPr>
          <p:nvPr/>
        </p:nvSpPr>
        <p:spPr bwMode="auto">
          <a:xfrm flipV="1">
            <a:off x="2771770" y="728999"/>
            <a:ext cx="2880230" cy="53972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45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zh-TW" altLang="en-US" dirty="0" smtClean="0">
              <a:solidFill>
                <a:srgbClr val="0000FF"/>
              </a:solidFill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a[ 3 ] = {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0, 2, 4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fun( a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a[ 1 ] &lt;&lt; endl;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*p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p[ 1 ] = 3;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a[ 3 ] = {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0, 2, 4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fun( a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a[ 1 ] &lt;&lt; endl;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p[]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p[ 1 ] = 3;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zh-TW" altLang="en-US" dirty="0" smtClean="0">
              <a:solidFill>
                <a:srgbClr val="0000FF"/>
              </a:solidFill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a[ 3 ] = {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0, 2, 4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fun( a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a[ 1 ] &lt;&lt; endl;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  <a:p>
            <a:pPr lvl="0" eaLnBrk="1" hangingPunct="1"/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*p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p[ 1 ] = 3;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</a:p>
        </p:txBody>
      </p:sp>
      <p:sp>
        <p:nvSpPr>
          <p:cNvPr id="3891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52000" y="1809000"/>
            <a:ext cx="3780000" cy="2160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[ 3 ]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{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0, 2, 4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*p = a;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[ 1 ]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a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[ 1 ]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1742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593725" y="76200"/>
            <a:ext cx="7956550" cy="1066800"/>
          </a:xfrm>
        </p:spPr>
        <p:txBody>
          <a:bodyPr/>
          <a:lstStyle/>
          <a:p>
            <a:pPr eaLnBrk="1" hangingPunct="1"/>
            <a:r>
              <a:rPr lang="en-US" altLang="zh-TW" sz="3600" b="1" kern="1200" dirty="0">
                <a:solidFill>
                  <a:srgbClr val="24B5A1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7.7  </a:t>
            </a:r>
            <a:r>
              <a:rPr lang="en-US" altLang="zh-TW" sz="3600" b="1" kern="1200" dirty="0" err="1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Lucida Console"/>
              </a:rPr>
              <a:t>sizeof</a:t>
            </a:r>
            <a:r>
              <a:rPr lang="en-US" altLang="zh-TW" sz="3600" b="1" kern="1200" dirty="0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"/>
              </a:rPr>
              <a:t> Operator</a:t>
            </a:r>
            <a:endParaRPr lang="en-US" altLang="zh-TW" sz="3600" dirty="0" smtClean="0"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50950"/>
            <a:ext cx="7921625" cy="4949825"/>
          </a:xfrm>
        </p:spPr>
        <p:txBody>
          <a:bodyPr/>
          <a:lstStyle/>
          <a:p>
            <a:pPr eaLnBrk="1" hangingPunct="1"/>
            <a:r>
              <a:rPr lang="en-US" altLang="zh-TW" sz="2400" dirty="0" err="1" smtClean="0">
                <a:latin typeface="Lucida Console" pitchFamily="49" charset="0"/>
                <a:ea typeface="新細明體" pitchFamily="18" charset="-120"/>
              </a:rPr>
              <a:t>sizeof</a:t>
            </a:r>
            <a:endParaRPr lang="en-US" altLang="zh-TW" sz="2400" dirty="0" smtClean="0">
              <a:latin typeface="Lucida Console" pitchFamily="49" charset="0"/>
              <a:ea typeface="新細明體" pitchFamily="18" charset="-120"/>
            </a:endParaRP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Unary operator returns size of operand in bytes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For arrays,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dirty="0" smtClean="0">
                <a:ea typeface="新細明體" pitchFamily="18" charset="-120"/>
              </a:rPr>
              <a:t> returns</a:t>
            </a:r>
          </a:p>
          <a:p>
            <a:pPr lvl="3" eaLnBrk="1" hangingPunct="1"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( size of 1 element ) * ( number of elements )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If </a:t>
            </a:r>
            <a:r>
              <a:rPr lang="en-US" altLang="zh-TW" sz="20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( </a:t>
            </a:r>
            <a:r>
              <a:rPr lang="en-US" altLang="zh-TW" sz="20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2000" dirty="0" smtClean="0">
                <a:latin typeface="Lucida Console" pitchFamily="49" charset="0"/>
                <a:ea typeface="新細明體" pitchFamily="18" charset="-120"/>
              </a:rPr>
              <a:t> ) = 4</a:t>
            </a:r>
            <a:r>
              <a:rPr lang="en-US" altLang="zh-TW" dirty="0" smtClean="0">
                <a:ea typeface="新細明體" pitchFamily="18" charset="-120"/>
              </a:rPr>
              <a:t>, then</a:t>
            </a:r>
          </a:p>
          <a:p>
            <a:pPr marL="1343025" lvl="4" indent="0" eaLnBrk="1" hangingPunct="1">
              <a:buFontTx/>
              <a:buNone/>
            </a:pP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myArray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[10];</a:t>
            </a:r>
          </a:p>
          <a:p>
            <a:pPr marL="1343025" lvl="4" indent="0"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cout &lt;&lt; 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(</a:t>
            </a:r>
            <a:r>
              <a:rPr lang="en-US" altLang="zh-TW" sz="1800" dirty="0" err="1" smtClean="0">
                <a:latin typeface="Lucida Console" pitchFamily="49" charset="0"/>
                <a:ea typeface="新細明體" pitchFamily="18" charset="-120"/>
              </a:rPr>
              <a:t>myArray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);</a:t>
            </a:r>
          </a:p>
          <a:p>
            <a:pPr lvl="1" eaLnBrk="1" hangingPunct="1">
              <a:buFontTx/>
              <a:buNone/>
            </a:pPr>
            <a:r>
              <a:rPr lang="en-US" altLang="zh-TW" dirty="0" smtClean="0">
                <a:ea typeface="新細明體" pitchFamily="18" charset="-120"/>
              </a:rPr>
              <a:t>     will print 40</a:t>
            </a:r>
          </a:p>
          <a:p>
            <a:pPr eaLnBrk="1" hangingPunct="1"/>
            <a:r>
              <a:rPr lang="en-US" altLang="zh-TW" sz="2400" dirty="0" err="1" smtClean="0">
                <a:latin typeface="Lucida Console" pitchFamily="49" charset="0"/>
                <a:ea typeface="新細明體" pitchFamily="18" charset="-120"/>
              </a:rPr>
              <a:t>sizeof</a:t>
            </a:r>
            <a:r>
              <a:rPr lang="en-US" altLang="zh-TW" dirty="0" smtClean="0">
                <a:ea typeface="新細明體" pitchFamily="18" charset="-120"/>
              </a:rPr>
              <a:t> can be used with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Variable names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Type names</a:t>
            </a:r>
          </a:p>
          <a:p>
            <a:pPr lvl="1" eaLnBrk="1" hangingPunct="1"/>
            <a:r>
              <a:rPr lang="en-US" altLang="zh-TW" dirty="0" smtClean="0">
                <a:ea typeface="新細明體" pitchFamily="18" charset="-120"/>
              </a:rPr>
              <a:t>Constant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idx="1"/>
          </p:nvPr>
        </p:nvSpPr>
        <p:spPr>
          <a:xfrm>
            <a:off x="431999" y="549000"/>
            <a:ext cx="8280001" cy="5040000"/>
          </a:xfrm>
          <a:noFill/>
        </p:spPr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  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Fig. 7.15: fig07_15.cpp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2  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Demonstrating the </a:t>
            </a:r>
            <a:r>
              <a:rPr lang="en-US" altLang="zh-TW" sz="1600" b="0" dirty="0" err="1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operator.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3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#include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&gt;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4 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using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namespace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std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5     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6  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7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8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c;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variable of type char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9 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short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s; </a:t>
            </a:r>
            <a:r>
              <a:rPr lang="en-US" altLang="zh-TW" sz="1600" b="0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variable of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type short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10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b="0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variable of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type </a:t>
            </a:r>
            <a:r>
              <a:rPr lang="en-US" altLang="zh-TW" sz="1600" b="0" dirty="0" err="1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int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11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long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l; </a:t>
            </a:r>
            <a:r>
              <a:rPr lang="en-US" altLang="zh-TW" sz="1600" b="0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variable of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type long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12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float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f; </a:t>
            </a:r>
            <a:r>
              <a:rPr lang="en-US" altLang="zh-TW" sz="1600" b="0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variable of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type float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13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d; </a:t>
            </a:r>
            <a:r>
              <a:rPr lang="en-US" altLang="zh-TW" sz="1600" b="0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variable of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type double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14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long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ld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 </a:t>
            </a:r>
            <a:r>
              <a:rPr lang="en-US" altLang="zh-TW" sz="1600" b="0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variable of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type long double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15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array[ </a:t>
            </a:r>
            <a:r>
              <a:rPr lang="en-US" altLang="zh-TW" sz="1600" b="0" dirty="0" smtClean="0">
                <a:solidFill>
                  <a:srgbClr val="0099FF"/>
                </a:solidFill>
                <a:ea typeface="新細明體" pitchFamily="18" charset="-120"/>
                <a:cs typeface="Courier New" pitchFamily="49" charset="0"/>
              </a:rPr>
              <a:t>20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]; </a:t>
            </a:r>
            <a:r>
              <a:rPr lang="en-US" altLang="zh-TW" sz="1600" b="0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array of </a:t>
            </a:r>
            <a:r>
              <a:rPr lang="en-US" altLang="zh-TW" sz="1600" b="0" dirty="0" err="1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int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16   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err="1" smtClean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= array; </a:t>
            </a:r>
            <a:r>
              <a:rPr lang="en-US" altLang="zh-TW" sz="1600" b="0" dirty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// variable of 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type </a:t>
            </a:r>
            <a:r>
              <a:rPr lang="en-US" altLang="zh-TW" sz="1600" b="0" dirty="0" err="1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8000"/>
                </a:solidFill>
                <a:ea typeface="新細明體" pitchFamily="18" charset="-120"/>
                <a:cs typeface="Courier New" pitchFamily="49" charset="0"/>
              </a:rPr>
              <a:t> *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ea typeface="新細明體" pitchFamily="18" charset="-120"/>
                <a:cs typeface="Times New Roman" pitchFamily="18" charset="0"/>
              </a:rPr>
              <a:t>17    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endParaRPr lang="en-US" altLang="zh-TW" sz="1600" dirty="0" smtClean="0"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idx="1"/>
          </p:nvPr>
        </p:nvSpPr>
        <p:spPr>
          <a:xfrm>
            <a:off x="431999" y="549000"/>
            <a:ext cx="8280001" cy="5040000"/>
          </a:xfrm>
          <a:noFill/>
        </p:spPr>
        <p:txBody>
          <a:bodyPr/>
          <a:lstStyle/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"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c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19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tsizeof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(char)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char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20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nsizeof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 = "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s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21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tsizeof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(short)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short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22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nsizeof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23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tsizeof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)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24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nsizeof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l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l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25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tsizeof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(long)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long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26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nsizeof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f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27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tsizeof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(float)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float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28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nsizeof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d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29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tsizeof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(double) = "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30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nsizeof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ld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"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ld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31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tsizeof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(long double)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long double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32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nsizeof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array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array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33 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      &lt;&lt;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"\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nsizeof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= "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b="0" dirty="0" smtClean="0">
                <a:solidFill>
                  <a:srgbClr val="5F5F5F"/>
                </a:solidFill>
                <a:latin typeface="Lucida Console" pitchFamily="49" charset="0"/>
                <a:ea typeface="新細明體" pitchFamily="18" charset="-120"/>
                <a:cs typeface="Times New Roman" pitchFamily="18" charset="0"/>
              </a:rPr>
              <a:t>34 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// end main</a:t>
            </a:r>
            <a:endParaRPr lang="en-US" altLang="zh-TW" sz="1600" b="0" dirty="0" smtClean="0">
              <a:latin typeface="Lucida Console" pitchFamily="49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7;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 = &amp;a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= 7;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&amp;a;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67117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idx="1"/>
          </p:nvPr>
        </p:nvSpPr>
        <p:spPr>
          <a:xfrm>
            <a:off x="431999" y="368609"/>
            <a:ext cx="8280001" cy="2700391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= 1    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(char) = 1</a:t>
            </a:r>
            <a:endParaRPr lang="en-US" altLang="zh-TW" sz="1600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s = 2    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(short) = 2</a:t>
            </a:r>
            <a:endParaRPr lang="en-US" altLang="zh-TW" sz="1600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= 4    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) = 4</a:t>
            </a:r>
            <a:endParaRPr lang="en-US" altLang="zh-TW" sz="1600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l = 4    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(long) = 4</a:t>
            </a:r>
            <a:endParaRPr lang="en-US" altLang="zh-TW" sz="1600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f = 4    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(float) = 4</a:t>
            </a:r>
            <a:endParaRPr lang="en-US" altLang="zh-TW" sz="1600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d = 8    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(double) = 8</a:t>
            </a:r>
            <a:endParaRPr lang="en-US" altLang="zh-TW" sz="1600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ld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= 8   </a:t>
            </a:r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(long double) = 8</a:t>
            </a:r>
            <a:endParaRPr lang="en-US" altLang="zh-TW" sz="1600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dirty="0" err="1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sizeof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array = 80</a:t>
            </a:r>
            <a:endParaRPr lang="en-US" altLang="zh-TW" sz="1600" dirty="0" smtClean="0">
              <a:solidFill>
                <a:srgbClr val="000000"/>
              </a:solidFill>
              <a:latin typeface="Courier" pitchFamily="49" charset="0"/>
              <a:ea typeface="新細明體" pitchFamily="18" charset="-120"/>
              <a:cs typeface="Times New Roman" pitchFamily="18" charset="0"/>
            </a:endParaRPr>
          </a:p>
          <a:p>
            <a:pPr eaLnBrk="1" hangingPunct="1"/>
            <a:r>
              <a:rPr lang="en-US" altLang="zh-TW" sz="1600" dirty="0" err="1" smtClean="0">
                <a:ea typeface="新細明體" pitchFamily="18" charset="-120"/>
                <a:cs typeface="Times New Roman" pitchFamily="18" charset="0"/>
              </a:rPr>
              <a:t>sizeof</a:t>
            </a:r>
            <a:r>
              <a:rPr lang="en-US" altLang="zh-TW" sz="1600" dirty="0" smtClean="0"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dirty="0" err="1" smtClean="0">
                <a:ea typeface="新細明體" pitchFamily="18" charset="-120"/>
                <a:cs typeface="Times New Roman" pitchFamily="18" charset="0"/>
              </a:rPr>
              <a:t>ptr</a:t>
            </a:r>
            <a:r>
              <a:rPr lang="en-US" altLang="zh-TW" sz="1600" dirty="0" smtClean="0">
                <a:ea typeface="新細明體" pitchFamily="18" charset="-120"/>
                <a:cs typeface="Times New Roman" pitchFamily="18" charset="0"/>
              </a:rPr>
              <a:t> = 4</a:t>
            </a:r>
            <a:r>
              <a:rPr lang="en-US" altLang="zh-TW" sz="1600" dirty="0" smtClean="0">
                <a:ea typeface="新細明體" pitchFamily="18" charset="-12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kern="1200" dirty="0" smtClean="0">
                <a:solidFill>
                  <a:srgbClr val="0000FF"/>
                </a:solidFill>
              </a:rPr>
              <a:t>Arrays </a:t>
            </a:r>
            <a:r>
              <a:rPr lang="en-US" altLang="zh-TW" kern="1200" dirty="0">
                <a:solidFill>
                  <a:srgbClr val="0000FF"/>
                </a:solidFill>
              </a:rPr>
              <a:t>of Pointers</a:t>
            </a:r>
            <a:endParaRPr lang="en-US" altLang="zh-TW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Arrays may contain pointers.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A common use of such a data structure is to form an array of pointer-based strings, referred to simply as a </a:t>
            </a:r>
            <a:r>
              <a:rPr lang="en-US" altLang="zh-TW" sz="2400" dirty="0">
                <a:solidFill>
                  <a:srgbClr val="0000FF"/>
                </a:solidFill>
                <a:latin typeface="Times New Roman" pitchFamily="18" charset="0"/>
                <a:ea typeface="新細明體" charset="-120"/>
              </a:rPr>
              <a:t>string array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Each </a:t>
            </a:r>
            <a:r>
              <a:rPr lang="en-US" altLang="zh-TW" sz="24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entry in an array of strings is simply a pointer to the first character of a </a:t>
            </a:r>
            <a:r>
              <a:rPr lang="en-US" altLang="zh-TW" sz="2400" dirty="0" smtClean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string.</a:t>
            </a:r>
            <a:endParaRPr lang="en-US" altLang="zh-TW" dirty="0">
              <a:solidFill>
                <a:srgbClr val="000000"/>
              </a:solidFill>
              <a:latin typeface="Times New Roman" pitchFamily="18" charset="0"/>
              <a:ea typeface="新細明體" charset="-120"/>
            </a:endParaRPr>
          </a:p>
          <a:p>
            <a:pPr marL="360363" lvl="2" indent="0" defTabSz="360363" eaLnBrk="1" hangingPunct="1">
              <a:buFontTx/>
              <a:buNone/>
            </a:pP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char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* </a:t>
            </a:r>
            <a:r>
              <a:rPr lang="en-US" altLang="zh-TW" sz="1800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const</a:t>
            </a:r>
            <a:r>
              <a:rPr lang="en-US" altLang="zh-TW" sz="18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 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suit[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4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] =</a:t>
            </a:r>
          </a:p>
          <a:p>
            <a:pPr marL="360363" lvl="2" indent="0" defTabSz="360363" eaLnBrk="1" hangingPunct="1">
              <a:buFontTx/>
              <a:buNone/>
            </a:pP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  {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"Hearts"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"Diamonds"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"Clubs"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, </a:t>
            </a:r>
            <a:r>
              <a:rPr lang="en-US" altLang="zh-TW" sz="1800" dirty="0" smtClean="0">
                <a:solidFill>
                  <a:srgbClr val="0099FF"/>
                </a:solidFill>
                <a:latin typeface="Lucida Console" pitchFamily="49" charset="0"/>
                <a:ea typeface="新細明體" pitchFamily="18" charset="-120"/>
              </a:rPr>
              <a:t>"Spades"</a:t>
            </a:r>
            <a:r>
              <a:rPr lang="en-US" altLang="zh-TW" sz="1800" dirty="0" smtClean="0">
                <a:latin typeface="Lucida Console" pitchFamily="49" charset="0"/>
                <a:ea typeface="新細明體" pitchFamily="18" charset="-120"/>
              </a:rPr>
              <a:t> };</a:t>
            </a:r>
          </a:p>
        </p:txBody>
      </p:sp>
      <p:graphicFrame>
        <p:nvGraphicFramePr>
          <p:cNvPr id="347420" name="Group 2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639286"/>
              </p:ext>
            </p:extLst>
          </p:nvPr>
        </p:nvGraphicFramePr>
        <p:xfrm>
          <a:off x="791496" y="4239108"/>
          <a:ext cx="2520000" cy="21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suit[0]</a:t>
                      </a:r>
                    </a:p>
                  </a:txBody>
                  <a:tcPr marL="72000" marR="72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0046D098</a:t>
                      </a: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suit[1]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suit[2]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suit[3]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6800" marB="468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47397" name="Group 2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2896274"/>
              </p:ext>
            </p:extLst>
          </p:nvPr>
        </p:nvGraphicFramePr>
        <p:xfrm>
          <a:off x="4212000" y="4329000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7403" name="Group 2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73641"/>
              </p:ext>
            </p:extLst>
          </p:nvPr>
        </p:nvGraphicFramePr>
        <p:xfrm>
          <a:off x="4212000" y="4869069"/>
          <a:ext cx="32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o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7411" name="Group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238970"/>
              </p:ext>
            </p:extLst>
          </p:nvPr>
        </p:nvGraphicFramePr>
        <p:xfrm>
          <a:off x="4212000" y="5409138"/>
          <a:ext cx="216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7412" name="Group 2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099575"/>
              </p:ext>
            </p:extLst>
          </p:nvPr>
        </p:nvGraphicFramePr>
        <p:xfrm>
          <a:off x="4212000" y="5949207"/>
          <a:ext cx="25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\0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950" name="Line 271"/>
          <p:cNvSpPr>
            <a:spLocks noChangeShapeType="1"/>
          </p:cNvSpPr>
          <p:nvPr/>
        </p:nvSpPr>
        <p:spPr bwMode="auto">
          <a:xfrm>
            <a:off x="3311840" y="4509136"/>
            <a:ext cx="900000" cy="1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lg" len="lg"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21951" name="Line 272"/>
          <p:cNvSpPr>
            <a:spLocks noChangeShapeType="1"/>
          </p:cNvSpPr>
          <p:nvPr/>
        </p:nvSpPr>
        <p:spPr bwMode="auto">
          <a:xfrm>
            <a:off x="3311840" y="5049208"/>
            <a:ext cx="900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lg" len="lg"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21952" name="Line 273"/>
          <p:cNvSpPr>
            <a:spLocks noChangeShapeType="1"/>
          </p:cNvSpPr>
          <p:nvPr/>
        </p:nvSpPr>
        <p:spPr bwMode="auto">
          <a:xfrm>
            <a:off x="3311839" y="5589276"/>
            <a:ext cx="900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lg" len="lg"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21953" name="Line 274"/>
          <p:cNvSpPr>
            <a:spLocks noChangeShapeType="1"/>
          </p:cNvSpPr>
          <p:nvPr/>
        </p:nvSpPr>
        <p:spPr bwMode="auto">
          <a:xfrm>
            <a:off x="3311839" y="6129345"/>
            <a:ext cx="900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 type="none" w="lg" len="lg"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364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3"/>
          <p:cNvSpPr>
            <a:spLocks noGrp="1" noChangeArrowheads="1"/>
          </p:cNvSpPr>
          <p:nvPr>
            <p:ph idx="1"/>
          </p:nvPr>
        </p:nvSpPr>
        <p:spPr>
          <a:xfrm>
            <a:off x="251448" y="188586"/>
            <a:ext cx="8461082" cy="360046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zh-TW" sz="1600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char</a:t>
            </a:r>
            <a:r>
              <a:rPr lang="en-US" altLang="zh-TW" sz="1600" dirty="0" smtClean="0">
                <a:latin typeface="Lucida Console" pitchFamily="49" charset="0"/>
                <a:ea typeface="新細明體" pitchFamily="18" charset="-120"/>
              </a:rPr>
              <a:t> *suit[4] = { "Hearts", "Diamonds", "Clubs", "Spades" };</a:t>
            </a:r>
          </a:p>
        </p:txBody>
      </p:sp>
      <p:graphicFrame>
        <p:nvGraphicFramePr>
          <p:cNvPr id="394708" name="Group 4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836074"/>
              </p:ext>
            </p:extLst>
          </p:nvPr>
        </p:nvGraphicFramePr>
        <p:xfrm>
          <a:off x="251970" y="2852996"/>
          <a:ext cx="3456000" cy="1152000"/>
        </p:xfrm>
        <a:graphic>
          <a:graphicData uri="http://schemas.openxmlformats.org/drawingml/2006/table">
            <a:tbl>
              <a:tblPr/>
              <a:tblGrid>
                <a:gridCol w="10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suit[0]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suit[1]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suit[2]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suit[3]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36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2921" name="Line 176"/>
          <p:cNvSpPr>
            <a:spLocks noChangeShapeType="1"/>
          </p:cNvSpPr>
          <p:nvPr/>
        </p:nvSpPr>
        <p:spPr bwMode="auto">
          <a:xfrm>
            <a:off x="2555749" y="2996946"/>
            <a:ext cx="2304288" cy="28803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394527" name="Group 2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777678"/>
              </p:ext>
            </p:extLst>
          </p:nvPr>
        </p:nvGraphicFramePr>
        <p:xfrm>
          <a:off x="7020306" y="836676"/>
          <a:ext cx="1872000" cy="5760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0046D07C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sym typeface="MT Extra" pitchFamily="18" charset="2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0046D081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/0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/0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0046D08C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0046D08F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394628" name="Group 3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17656"/>
              </p:ext>
            </p:extLst>
          </p:nvPr>
        </p:nvGraphicFramePr>
        <p:xfrm>
          <a:off x="4860036" y="836676"/>
          <a:ext cx="1872000" cy="5760000"/>
        </p:xfrm>
        <a:graphic>
          <a:graphicData uri="http://schemas.openxmlformats.org/drawingml/2006/table">
            <a:tbl>
              <a:tblPr/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sym typeface="MT Extra" pitchFamily="18" charset="2"/>
                        </a:rPr>
                        <a:t>o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0046D091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/0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H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0046D098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e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0046D09C</a:t>
                      </a: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/0</a:t>
                      </a: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0046D09F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0046D0A0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0046D0A1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0046D0A2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0046D0A3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23028" name="Line 422"/>
          <p:cNvSpPr>
            <a:spLocks noChangeShapeType="1"/>
          </p:cNvSpPr>
          <p:nvPr/>
        </p:nvSpPr>
        <p:spPr bwMode="auto">
          <a:xfrm>
            <a:off x="2555748" y="3284982"/>
            <a:ext cx="4464559" cy="230428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23029" name="Line 423"/>
          <p:cNvSpPr>
            <a:spLocks noChangeShapeType="1"/>
          </p:cNvSpPr>
          <p:nvPr/>
        </p:nvSpPr>
        <p:spPr bwMode="auto">
          <a:xfrm flipV="1">
            <a:off x="2555748" y="3284982"/>
            <a:ext cx="4464559" cy="28803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23030" name="Line 424"/>
          <p:cNvSpPr>
            <a:spLocks noChangeShapeType="1"/>
          </p:cNvSpPr>
          <p:nvPr/>
        </p:nvSpPr>
        <p:spPr bwMode="auto">
          <a:xfrm flipV="1">
            <a:off x="2555748" y="980694"/>
            <a:ext cx="4464559" cy="288036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97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標題 11"/>
          <p:cNvSpPr>
            <a:spLocks noGrp="1"/>
          </p:cNvSpPr>
          <p:nvPr>
            <p:ph idx="1"/>
          </p:nvPr>
        </p:nvSpPr>
        <p:spPr>
          <a:xfrm>
            <a:off x="251999" y="548999"/>
            <a:ext cx="8640001" cy="5760369"/>
          </a:xfrm>
          <a:noFill/>
        </p:spPr>
        <p:txBody>
          <a:bodyPr/>
          <a:lstStyle/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Times New Roman"/>
                <a:cs typeface="Times New Roman"/>
              </a:rPr>
              <a:t>	1	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Times New Roman"/>
                <a:cs typeface="Times New Roman"/>
              </a:rPr>
              <a:t>// Fig. 7.10: fig07_10.cpp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LucidaSansTypewriter"/>
              <a:cs typeface="LucidaSansTypewriter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2	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// Attempting to modify data through a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3	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nonconstant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 pointer to constant data.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4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5	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Lucida Console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f(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Lucida Console"/>
              </a:rPr>
              <a:t>const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Lucida Console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* );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// prototype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6	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7	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Lucida Console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main()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8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{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9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Lucida Console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y;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10	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11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f( &amp;y ); </a:t>
            </a:r>
            <a:r>
              <a:rPr lang="en-US" altLang="zh-TW" sz="1600" b="0" dirty="0" smtClean="0">
                <a:solidFill>
                  <a:srgbClr val="008000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// f attempts illegal modification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12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// end main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13	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14	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// </a:t>
            </a:r>
            <a:r>
              <a:rPr lang="en-US" altLang="zh-TW" sz="1400" b="0" dirty="0" err="1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xPtr</a:t>
            </a:r>
            <a:r>
              <a:rPr lang="en-US" altLang="zh-TW" sz="14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 cannot modify the value of constant variable to which it points</a:t>
            </a:r>
            <a:endParaRPr lang="zh-TW" altLang="zh-TW" sz="14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8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</a:t>
            </a: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15	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Lucida Console"/>
              </a:rPr>
              <a:t>void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f( </a:t>
            </a:r>
            <a:r>
              <a:rPr lang="en-US" altLang="zh-TW" sz="1600" b="0" dirty="0" smtClean="0">
                <a:solidFill>
                  <a:srgbClr val="0000FF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const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 </a:t>
            </a:r>
            <a:r>
              <a:rPr lang="en-US" altLang="zh-TW" sz="1600" b="0" dirty="0" err="1" smtClean="0">
                <a:solidFill>
                  <a:srgbClr val="0000FF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 *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xPtr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)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16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{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17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*</a:t>
            </a:r>
            <a:r>
              <a:rPr lang="en-US" altLang="zh-TW" sz="1600" b="0" dirty="0" err="1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xPtr</a:t>
            </a:r>
            <a:r>
              <a:rPr lang="en-US" altLang="zh-TW" sz="1600" b="0" dirty="0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 = 100; // error: cannot modify a const object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Times New Roman"/>
                <a:cs typeface="Times New Roman"/>
              </a:rPr>
              <a:t>	18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LucidaSansTypewriter"/>
                <a:cs typeface="Lucida Console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LucidaSansTypewriter"/>
                <a:cs typeface="Lucida Console"/>
              </a:rPr>
              <a:t>// end function f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LucidaSansTypewriter"/>
              <a:cs typeface="LucidaSans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251999" y="549001"/>
            <a:ext cx="8640001" cy="4500000"/>
          </a:xfrm>
          <a:noFill/>
        </p:spPr>
        <p:txBody>
          <a:bodyPr/>
          <a:lstStyle/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Times New Roman"/>
                <a:cs typeface="Times New Roman"/>
              </a:rPr>
              <a:t>	1	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Times New Roman"/>
                <a:cs typeface="Times New Roman"/>
              </a:rPr>
              <a:t>// Fig. 7.11: fig07_11.cpp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LucidaSansTypewriter"/>
              <a:cs typeface="LucidaSansTypewriter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2	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// Attempting to modify a constant pointer to non-constant data.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3	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4	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Lucida Console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main()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5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{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6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Lucida Console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x, y;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7	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8	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 is a constant pointer to an integer that can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9	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// be modified through </a:t>
            </a:r>
            <a:r>
              <a:rPr lang="en-US" altLang="zh-TW" sz="1600" b="0" dirty="0" err="1" smtClean="0">
                <a:solidFill>
                  <a:srgbClr val="008000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, but </a:t>
            </a:r>
            <a:r>
              <a:rPr lang="en-US" altLang="zh-TW" sz="1600" b="0" dirty="0" err="1" smtClean="0">
                <a:solidFill>
                  <a:srgbClr val="008000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 always points to the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10	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// same memory location.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11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 * </a:t>
            </a:r>
            <a:r>
              <a:rPr lang="en-US" altLang="zh-TW" sz="1600" b="0" dirty="0" smtClean="0">
                <a:solidFill>
                  <a:srgbClr val="0000FF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const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 = &amp;x; </a:t>
            </a:r>
            <a:r>
              <a:rPr lang="en-US" altLang="zh-TW" sz="1600" b="0" dirty="0" smtClean="0">
                <a:solidFill>
                  <a:srgbClr val="008000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// const pointer must be initialized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12	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13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 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/>
                <a:cs typeface="Lucida Console"/>
              </a:rPr>
              <a:t>7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;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// allowed: *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 is not const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14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err="1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ptr</a:t>
            </a:r>
            <a:r>
              <a:rPr lang="en-US" altLang="zh-TW" sz="1600" b="0" dirty="0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 = &amp;y; // </a:t>
            </a:r>
            <a:r>
              <a:rPr lang="en-US" altLang="zh-TW" sz="1400" b="0" dirty="0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error: </a:t>
            </a:r>
            <a:r>
              <a:rPr lang="en-US" altLang="zh-TW" sz="1400" b="0" dirty="0" err="1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ptr</a:t>
            </a:r>
            <a:r>
              <a:rPr lang="en-US" altLang="zh-TW" sz="1400" b="0" dirty="0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 is const; cannot assign to it a new address</a:t>
            </a:r>
            <a:endParaRPr lang="zh-TW" altLang="zh-TW" sz="14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8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</a:t>
            </a: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15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LucidaSansTypewriter"/>
                <a:cs typeface="Lucida Console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LucidaSansTypewriter"/>
                <a:cs typeface="Lucida Console"/>
              </a:rPr>
              <a:t>// end main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LucidaSansTypewriter"/>
              <a:cs typeface="LucidaSansTypewri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標題 3"/>
          <p:cNvSpPr>
            <a:spLocks noGrp="1"/>
          </p:cNvSpPr>
          <p:nvPr>
            <p:ph idx="1"/>
          </p:nvPr>
        </p:nvSpPr>
        <p:spPr>
          <a:xfrm>
            <a:off x="251999" y="549001"/>
            <a:ext cx="8640001" cy="5760000"/>
          </a:xfrm>
          <a:noFill/>
        </p:spPr>
        <p:txBody>
          <a:bodyPr/>
          <a:lstStyle/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Times New Roman"/>
                <a:cs typeface="Times New Roman"/>
              </a:rPr>
              <a:t>	1	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Times New Roman"/>
                <a:cs typeface="Times New Roman"/>
              </a:rPr>
              <a:t>// Fig. 7.12: fig07_12.cpp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LucidaSansTypewriter"/>
              <a:cs typeface="LucidaSansTypewriter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2	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// Attempting to modify a constant pointer to constant data.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3	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Lucida Console"/>
              </a:rPr>
              <a:t>#include 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&lt;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iostream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&gt;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4	</a:t>
            </a:r>
            <a:r>
              <a:rPr lang="en-US" altLang="zh-TW" sz="1600" b="0" dirty="0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Lucida Console"/>
              </a:rPr>
              <a:t>using namespace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std;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5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6	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Lucida Console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main()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7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{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8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err="1" smtClean="0">
                <a:solidFill>
                  <a:srgbClr val="0000FF"/>
                </a:solidFill>
                <a:latin typeface="Lucida Console" pitchFamily="49" charset="0"/>
                <a:ea typeface="新細明體"/>
                <a:cs typeface="Lucida Console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x = </a:t>
            </a:r>
            <a:r>
              <a:rPr lang="en-US" altLang="zh-TW" sz="1600" b="0" dirty="0" smtClean="0">
                <a:solidFill>
                  <a:srgbClr val="0099FF"/>
                </a:solidFill>
                <a:latin typeface="Lucida Console" pitchFamily="49" charset="0"/>
                <a:ea typeface="新細明體"/>
                <a:cs typeface="Lucida Console"/>
              </a:rPr>
              <a:t>5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, y;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9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10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 is a constant pointer to a constant integer.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11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// </a:t>
            </a:r>
            <a:r>
              <a:rPr lang="en-US" altLang="zh-TW" sz="1600" b="0" dirty="0" err="1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ptr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 always points to the same location; the integer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12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新細明體"/>
                <a:cs typeface="Lucida Console"/>
              </a:rPr>
              <a:t>// at that location cannot be modified.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13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smtClean="0">
                <a:solidFill>
                  <a:srgbClr val="0000FF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const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 </a:t>
            </a:r>
            <a:r>
              <a:rPr lang="en-US" altLang="zh-TW" sz="1600" b="0" dirty="0" err="1" smtClean="0">
                <a:solidFill>
                  <a:srgbClr val="0000FF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int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 *</a:t>
            </a:r>
            <a:r>
              <a:rPr lang="en-US" altLang="zh-TW" sz="1600" b="0" dirty="0" smtClean="0">
                <a:solidFill>
                  <a:srgbClr val="0000FF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const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 </a:t>
            </a:r>
            <a:r>
              <a:rPr lang="en-US" altLang="zh-TW" sz="1600" b="0" dirty="0" err="1" smtClean="0">
                <a:solidFill>
                  <a:srgbClr val="000000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highlight>
                  <a:srgbClr val="FFFF00"/>
                </a:highlight>
                <a:latin typeface="Lucida Console" pitchFamily="49" charset="0"/>
                <a:ea typeface="LucidaSansTypewriter"/>
                <a:cs typeface="Lucida Console"/>
              </a:rPr>
              <a:t> = &amp;x;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14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15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cout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&lt;&lt; *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ptr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&lt;&lt; 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endl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;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16	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17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*</a:t>
            </a:r>
            <a:r>
              <a:rPr lang="en-US" altLang="zh-TW" sz="1600" b="0" dirty="0" err="1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ptr</a:t>
            </a:r>
            <a:r>
              <a:rPr lang="en-US" altLang="zh-TW" sz="1600" b="0" dirty="0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 = 7; // error: *</a:t>
            </a:r>
            <a:r>
              <a:rPr lang="en-US" altLang="zh-TW" sz="1600" b="0" dirty="0" err="1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ptr</a:t>
            </a:r>
            <a:r>
              <a:rPr lang="en-US" altLang="zh-TW" sz="1600" b="0" dirty="0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 is const; cannot assign new value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新細明體"/>
                <a:cs typeface="Arial"/>
              </a:rPr>
              <a:t>	18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新細明體"/>
                <a:cs typeface="Lucida Console"/>
              </a:rPr>
              <a:t>   </a:t>
            </a:r>
            <a:r>
              <a:rPr lang="en-US" altLang="zh-TW" sz="1600" b="0" dirty="0" err="1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ptr</a:t>
            </a:r>
            <a:r>
              <a:rPr lang="en-US" altLang="zh-TW" sz="1600" b="0" dirty="0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 = &amp;y; // error: </a:t>
            </a:r>
            <a:r>
              <a:rPr lang="en-US" altLang="zh-TW" sz="1600" b="0" dirty="0" err="1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ptr</a:t>
            </a:r>
            <a:r>
              <a:rPr lang="en-US" altLang="zh-TW" sz="1600" b="0" dirty="0" smtClean="0">
                <a:solidFill>
                  <a:srgbClr val="FF0033"/>
                </a:solidFill>
                <a:highlight>
                  <a:srgbClr val="FFFF00"/>
                </a:highlight>
                <a:latin typeface="Lucida Console" pitchFamily="49" charset="0"/>
                <a:ea typeface="新細明體"/>
                <a:cs typeface="Lucida Console"/>
              </a:rPr>
              <a:t> is const; cannot assign new address</a:t>
            </a:r>
            <a:endParaRPr lang="zh-TW" altLang="zh-TW" sz="1600" b="0" dirty="0" smtClean="0">
              <a:solidFill>
                <a:srgbClr val="000000"/>
              </a:solidFill>
              <a:latin typeface="Lucida Console" pitchFamily="49" charset="0"/>
              <a:ea typeface="新細明體"/>
              <a:cs typeface="Lucida Console"/>
            </a:endParaRPr>
          </a:p>
          <a:p>
            <a:pPr>
              <a:spcBef>
                <a:spcPts val="400"/>
              </a:spcBef>
              <a:spcAft>
                <a:spcPts val="0"/>
              </a:spcAft>
              <a:tabLst>
                <a:tab pos="271463" algn="r"/>
                <a:tab pos="541338" algn="l"/>
              </a:tabLst>
            </a:pPr>
            <a:r>
              <a:rPr lang="en-US" altLang="zh-TW" sz="1600" b="0" dirty="0" smtClean="0">
                <a:solidFill>
                  <a:srgbClr val="666531"/>
                </a:solidFill>
                <a:latin typeface="Lucida Console" pitchFamily="49" charset="0"/>
                <a:ea typeface="Times New Roman"/>
                <a:cs typeface="Times New Roman"/>
              </a:rPr>
              <a:t>	19	</a:t>
            </a:r>
            <a:r>
              <a:rPr lang="en-US" altLang="zh-TW" sz="1600" b="0" dirty="0" smtClean="0">
                <a:solidFill>
                  <a:srgbClr val="000000"/>
                </a:solidFill>
                <a:latin typeface="Lucida Console" pitchFamily="49" charset="0"/>
                <a:ea typeface="LucidaSansTypewriter"/>
                <a:cs typeface="Lucida Console"/>
              </a:rPr>
              <a:t>} </a:t>
            </a:r>
            <a:r>
              <a:rPr lang="en-US" altLang="zh-TW" sz="1600" b="0" dirty="0" smtClean="0">
                <a:solidFill>
                  <a:srgbClr val="008000"/>
                </a:solidFill>
                <a:latin typeface="Lucida Console" pitchFamily="49" charset="0"/>
                <a:ea typeface="LucidaSansTypewriter"/>
                <a:cs typeface="Lucida Console"/>
              </a:rPr>
              <a:t>// end main</a:t>
            </a:r>
            <a:endParaRPr lang="zh-TW" altLang="zh-TW" sz="1600" b="0" dirty="0">
              <a:solidFill>
                <a:srgbClr val="000000"/>
              </a:solidFill>
              <a:latin typeface="Lucida Console" pitchFamily="49" charset="0"/>
              <a:ea typeface="LucidaSansTypewriter"/>
              <a:cs typeface="LucidaSansTypewri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972000" y="909000"/>
            <a:ext cx="4320000" cy="900000"/>
          </a:xfrm>
        </p:spPr>
        <p:txBody>
          <a:bodyPr/>
          <a:lstStyle/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7;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*p 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" name="Line 49"/>
          <p:cNvSpPr>
            <a:spLocks noChangeShapeType="1"/>
          </p:cNvSpPr>
          <p:nvPr/>
        </p:nvSpPr>
        <p:spPr bwMode="auto">
          <a:xfrm flipV="1">
            <a:off x="4391977" y="3969000"/>
            <a:ext cx="2160023" cy="126023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51563" y="3429000"/>
            <a:ext cx="1260000" cy="1440000"/>
          </a:xfrm>
          <a:prstGeom prst="rect">
            <a:avLst/>
          </a:prstGeom>
          <a:ln w="28575">
            <a:solidFill>
              <a:schemeClr val="bg1"/>
            </a:solidFill>
            <a:prstDash val="sysDot"/>
          </a:ln>
        </p:spPr>
        <p:txBody>
          <a:bodyPr wrap="none" anchor="ctr" anchorCtr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0012FF78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Line 49"/>
          <p:cNvSpPr>
            <a:spLocks noChangeShapeType="1"/>
          </p:cNvSpPr>
          <p:nvPr/>
        </p:nvSpPr>
        <p:spPr bwMode="auto">
          <a:xfrm>
            <a:off x="2411724" y="4149092"/>
            <a:ext cx="720092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sz="1600" b="0">
              <a:latin typeface="Lucida Console" panose="020B060904050402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2000" y="3969000"/>
            <a:ext cx="5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&amp;p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51908" y="3248977"/>
            <a:ext cx="5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&amp;a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>
            <a:off x="5652139" y="3429001"/>
            <a:ext cx="899862" cy="54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91977" y="2708908"/>
            <a:ext cx="1260000" cy="1440000"/>
          </a:xfrm>
          <a:prstGeom prst="rect">
            <a:avLst/>
          </a:prstGeom>
          <a:ln w="28575">
            <a:solidFill>
              <a:schemeClr val="bg1"/>
            </a:solidFill>
            <a:prstDash val="sysDot"/>
          </a:ln>
        </p:spPr>
        <p:txBody>
          <a:bodyPr wrap="none" anchor="ctr" anchorCtr="0">
            <a:noAutofit/>
          </a:bodyPr>
          <a:lstStyle/>
          <a:p>
            <a:pPr lvl="0" algn="r">
              <a:spcBef>
                <a:spcPct val="2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0012FF7C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86489"/>
              </p:ext>
            </p:extLst>
          </p:nvPr>
        </p:nvGraphicFramePr>
        <p:xfrm>
          <a:off x="6012000" y="3789000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92885"/>
              </p:ext>
            </p:extLst>
          </p:nvPr>
        </p:nvGraphicFramePr>
        <p:xfrm>
          <a:off x="2772000" y="450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0" marB="54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4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972000" y="909000"/>
            <a:ext cx="4320000" cy="900000"/>
          </a:xfrm>
        </p:spPr>
        <p:txBody>
          <a:bodyPr/>
          <a:lstStyle/>
          <a:p>
            <a:pPr marL="442913" lvl="0" indent="-442913" eaLnBrk="1" hangingPunct="1"/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sz="1600" dirty="0"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" name="Line 49"/>
          <p:cNvSpPr>
            <a:spLocks noChangeShapeType="1"/>
          </p:cNvSpPr>
          <p:nvPr/>
        </p:nvSpPr>
        <p:spPr bwMode="auto">
          <a:xfrm flipV="1">
            <a:off x="4391977" y="3969000"/>
            <a:ext cx="2160023" cy="126023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151563" y="3429000"/>
            <a:ext cx="1260000" cy="1440000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txBody>
          <a:bodyPr wrap="none" anchor="ctr" anchorCtr="0">
            <a:noAutofit/>
          </a:bodyPr>
          <a:lstStyle/>
          <a:p>
            <a:pPr lvl="0">
              <a:spcBef>
                <a:spcPct val="20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0012FF78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Line 49"/>
          <p:cNvSpPr>
            <a:spLocks noChangeShapeType="1"/>
          </p:cNvSpPr>
          <p:nvPr/>
        </p:nvSpPr>
        <p:spPr bwMode="auto">
          <a:xfrm>
            <a:off x="2411724" y="4149092"/>
            <a:ext cx="720092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sz="1600" b="0">
              <a:latin typeface="Lucida Console" panose="020B0609040504020204" pitchFamily="49" charset="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2000" y="3969000"/>
            <a:ext cx="5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&amp;p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51908" y="3248977"/>
            <a:ext cx="5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n-US" altLang="zh-TW" sz="1600" b="0" dirty="0" smtClean="0">
                <a:latin typeface="Lucida Console" panose="020B0609040504020204" pitchFamily="49" charset="0"/>
              </a:rPr>
              <a:t>&amp;a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>
            <a:off x="5652139" y="3429001"/>
            <a:ext cx="899862" cy="54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391977" y="2708908"/>
            <a:ext cx="1260000" cy="1440000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txBody>
          <a:bodyPr wrap="none" anchor="ctr" anchorCtr="0">
            <a:noAutofit/>
          </a:bodyPr>
          <a:lstStyle/>
          <a:p>
            <a:pPr lvl="0">
              <a:spcBef>
                <a:spcPct val="200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0012FF7C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11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286489"/>
              </p:ext>
            </p:extLst>
          </p:nvPr>
        </p:nvGraphicFramePr>
        <p:xfrm>
          <a:off x="6012000" y="3789000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792885"/>
              </p:ext>
            </p:extLst>
          </p:nvPr>
        </p:nvGraphicFramePr>
        <p:xfrm>
          <a:off x="2772000" y="450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0" marB="54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89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875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10;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2866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886536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2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10;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311255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64313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7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10;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40429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0932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>
              <a:defRPr/>
            </a:pPr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298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10;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7</a:t>
            </a:r>
            <a:endParaRPr lang="zh-TW" alt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473342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216223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>
              <a:defRPr/>
            </a:pPr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04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10;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  <a:endParaRPr lang="zh-TW" alt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445880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576058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>
              <a:defRPr/>
            </a:pPr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63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 kern="1200" dirty="0" smtClean="0">
                <a:solidFill>
                  <a:srgbClr val="0000FF"/>
                </a:solidFill>
              </a:rPr>
              <a:t>Pointer </a:t>
            </a:r>
            <a:r>
              <a:rPr lang="en-US" altLang="zh-TW" sz="3200" kern="1200" dirty="0">
                <a:solidFill>
                  <a:srgbClr val="0000FF"/>
                </a:solidFill>
              </a:rPr>
              <a:t>Variable Declarations and Initialization</a:t>
            </a:r>
            <a:endParaRPr lang="en-US" altLang="zh-TW" dirty="0" smtClean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400" dirty="0" smtClean="0">
                <a:ea typeface="新細明體" pitchFamily="18" charset="-120"/>
              </a:rPr>
              <a:t>Pointer variables contain memory addresses as their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10;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  <a:endParaRPr lang="zh-TW" alt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079062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69170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>
              <a:defRPr/>
            </a:pPr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64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10;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</a:p>
          <a:p>
            <a:pPr eaLnBrk="1" hangingPunct="1">
              <a:buFont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10</a:t>
            </a:r>
            <a:endParaRPr lang="zh-TW" alt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602568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18094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>
              <a:defRPr/>
            </a:pPr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8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2913" lvl="0" indent="-442913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dirty="0">
                <a:solidFill>
                  <a:srgbClr val="0099FF"/>
                </a:solidFill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  <a:p>
            <a:pPr marL="442913" lvl="0" indent="-442913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10;</a:t>
            </a:r>
          </a:p>
          <a:p>
            <a:pPr marL="442913" lvl="0" indent="-442913" eaLnBrk="1" hangingPunct="1"/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&lt;&lt; a &lt;&lt; " ";</a:t>
            </a:r>
          </a:p>
          <a:p>
            <a:pPr marL="442913" lvl="0" indent="-442913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cout &lt;&lt;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&lt;&lt; "\n";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112069" y="4509138"/>
            <a:ext cx="3600000" cy="1800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zh-TW" altLang="en-US" sz="2400" b="0" kern="0" dirty="0" smtClean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</a:p>
          <a:p>
            <a:pPr eaLnBrk="1" hangingPunct="1">
              <a:buFontTx/>
              <a:buNone/>
            </a:pPr>
            <a:r>
              <a:rPr lang="en-US" altLang="zh-TW" sz="2000" kern="0" dirty="0" smtClean="0">
                <a:solidFill>
                  <a:srgbClr val="000000"/>
                </a:solidFill>
                <a:latin typeface="Courier New" panose="02070309020205020404" pitchFamily="49" charset="0"/>
                <a:ea typeface="新細明體" pitchFamily="18" charset="-120"/>
                <a:cs typeface="Courier New" panose="02070309020205020404" pitchFamily="49" charset="0"/>
              </a:rPr>
              <a:t>10 10</a:t>
            </a:r>
            <a:endParaRPr lang="zh-TW" altLang="en-US" sz="2000" kern="0" dirty="0" smtClean="0">
              <a:solidFill>
                <a:srgbClr val="000000"/>
              </a:solidFill>
              <a:latin typeface="Courier New" panose="020703090202050204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7" name="Text Box 24"/>
          <p:cNvSpPr txBox="1">
            <a:spLocks noChangeArrowheads="1"/>
          </p:cNvSpPr>
          <p:nvPr/>
        </p:nvSpPr>
        <p:spPr bwMode="auto">
          <a:xfrm>
            <a:off x="6192207" y="3789046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734122"/>
              </p:ext>
            </p:extLst>
          </p:nvPr>
        </p:nvGraphicFramePr>
        <p:xfrm>
          <a:off x="4752023" y="368609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37551"/>
              </p:ext>
            </p:extLst>
          </p:nvPr>
        </p:nvGraphicFramePr>
        <p:xfrm>
          <a:off x="1151563" y="368609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3131816" y="1808793"/>
            <a:ext cx="25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>
              <a:defRPr/>
            </a:pPr>
            <a:r>
              <a:rPr lang="en-US" altLang="zh-TW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b="0" dirty="0" smtClean="0">
                <a:solidFill>
                  <a:srgbClr val="FF0000"/>
                </a:solidFill>
              </a:rPr>
              <a:t> </a:t>
            </a:r>
            <a:r>
              <a:rPr lang="en-US" altLang="zh-TW" sz="2400" b="0" dirty="0">
                <a:solidFill>
                  <a:srgbClr val="FF0000"/>
                </a:solidFill>
                <a:latin typeface="Times New Roman" pitchFamily="18" charset="0"/>
              </a:rPr>
              <a:t>points to</a:t>
            </a:r>
            <a:r>
              <a:rPr lang="en-US" altLang="zh-TW" b="0" dirty="0">
                <a:solidFill>
                  <a:srgbClr val="FF0000"/>
                </a:solidFill>
              </a:rPr>
              <a:t> </a:t>
            </a:r>
            <a:r>
              <a:rPr lang="en-US" altLang="zh-TW" b="0" dirty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 flipV="1">
            <a:off x="3131815" y="548630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94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600" dirty="0" smtClean="0"/>
              <a:t>Three </a:t>
            </a:r>
            <a:r>
              <a:rPr lang="en-US" altLang="zh-TW" sz="3600" dirty="0"/>
              <a:t>ways to pass arguments to function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Pass-by-value</a:t>
            </a:r>
          </a:p>
          <a:p>
            <a:r>
              <a:rPr lang="en-US" altLang="zh-TW" dirty="0"/>
              <a:t>Pass-by-reference</a:t>
            </a:r>
          </a:p>
          <a:p>
            <a:r>
              <a:rPr lang="en-US" altLang="zh-TW" dirty="0" smtClean="0"/>
              <a:t>Pass-by-address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847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431999" y="549000"/>
            <a:ext cx="3420001" cy="5040000"/>
          </a:xfrm>
          <a:noFill/>
        </p:spPr>
        <p:txBody>
          <a:bodyPr tIns="90000" bIns="90000"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&amp;number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&amp;number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748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568633"/>
              </p:ext>
            </p:extLst>
          </p:nvPr>
        </p:nvGraphicFramePr>
        <p:xfrm>
          <a:off x="5112483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54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&amp;number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748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568633"/>
              </p:ext>
            </p:extLst>
          </p:nvPr>
        </p:nvGraphicFramePr>
        <p:xfrm>
          <a:off x="5112483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554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&amp;number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37484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568633"/>
              </p:ext>
            </p:extLst>
          </p:nvPr>
        </p:nvGraphicFramePr>
        <p:xfrm>
          <a:off x="5112483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74805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225812"/>
              </p:ext>
            </p:extLst>
          </p:nvPr>
        </p:nvGraphicFramePr>
        <p:xfrm>
          <a:off x="133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8643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&amp;number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790393"/>
              </p:ext>
            </p:extLst>
          </p:nvPr>
        </p:nvGraphicFramePr>
        <p:xfrm>
          <a:off x="5112483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12842"/>
              </p:ext>
            </p:extLst>
          </p:nvPr>
        </p:nvGraphicFramePr>
        <p:xfrm>
          <a:off x="133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Line 46"/>
          <p:cNvSpPr>
            <a:spLocks noChangeShapeType="1"/>
          </p:cNvSpPr>
          <p:nvPr/>
        </p:nvSpPr>
        <p:spPr bwMode="auto">
          <a:xfrm flipV="1">
            <a:off x="3132231" y="729022"/>
            <a:ext cx="3060390" cy="54006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67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&amp;number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17055"/>
              </p:ext>
            </p:extLst>
          </p:nvPr>
        </p:nvGraphicFramePr>
        <p:xfrm>
          <a:off x="5112483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12842"/>
              </p:ext>
            </p:extLst>
          </p:nvPr>
        </p:nvGraphicFramePr>
        <p:xfrm>
          <a:off x="133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Line 46"/>
          <p:cNvSpPr>
            <a:spLocks noChangeShapeType="1"/>
          </p:cNvSpPr>
          <p:nvPr/>
        </p:nvSpPr>
        <p:spPr bwMode="auto">
          <a:xfrm flipV="1">
            <a:off x="3132231" y="729022"/>
            <a:ext cx="3060390" cy="54006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996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 tIns="90000" bIns="90000"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 is a pointer to an integer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7;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 = &amp;a;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assign the address of a to p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&amp;number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293501"/>
              </p:ext>
            </p:extLst>
          </p:nvPr>
        </p:nvGraphicFramePr>
        <p:xfrm>
          <a:off x="511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44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&amp;number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3</a:t>
            </a:r>
          </a:p>
          <a:p>
            <a:pPr algn="l">
              <a:spcBef>
                <a:spcPts val="60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27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6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05865"/>
              </p:ext>
            </p:extLst>
          </p:nvPr>
        </p:nvGraphicFramePr>
        <p:xfrm>
          <a:off x="511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90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*n = &amp;number;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*n = *n * *n * *n;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600"/>
              </a:spcBef>
            </a:pP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93322"/>
              </p:ext>
            </p:extLst>
          </p:nvPr>
        </p:nvGraphicFramePr>
        <p:xfrm>
          <a:off x="5112483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70536"/>
              </p:ext>
            </p:extLst>
          </p:nvPr>
        </p:nvGraphicFramePr>
        <p:xfrm>
          <a:off x="133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52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*n = &amp;number;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*n = *n * *n * *n;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193322"/>
              </p:ext>
            </p:extLst>
          </p:nvPr>
        </p:nvGraphicFramePr>
        <p:xfrm>
          <a:off x="5112483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70536"/>
              </p:ext>
            </p:extLst>
          </p:nvPr>
        </p:nvGraphicFramePr>
        <p:xfrm>
          <a:off x="133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08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*n = &amp;number;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*n = *n * *n * *n;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168074"/>
              </p:ext>
            </p:extLst>
          </p:nvPr>
        </p:nvGraphicFramePr>
        <p:xfrm>
          <a:off x="5112483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58531"/>
              </p:ext>
            </p:extLst>
          </p:nvPr>
        </p:nvGraphicFramePr>
        <p:xfrm>
          <a:off x="133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Line 46"/>
          <p:cNvSpPr>
            <a:spLocks noChangeShapeType="1"/>
          </p:cNvSpPr>
          <p:nvPr/>
        </p:nvSpPr>
        <p:spPr bwMode="auto">
          <a:xfrm flipV="1">
            <a:off x="3132231" y="729022"/>
            <a:ext cx="3060390" cy="54006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2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*n = &amp;number;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*n = *n * *n * *n;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5784"/>
              </p:ext>
            </p:extLst>
          </p:nvPr>
        </p:nvGraphicFramePr>
        <p:xfrm>
          <a:off x="5112483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58531"/>
              </p:ext>
            </p:extLst>
          </p:nvPr>
        </p:nvGraphicFramePr>
        <p:xfrm>
          <a:off x="133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Line 46"/>
          <p:cNvSpPr>
            <a:spLocks noChangeShapeType="1"/>
          </p:cNvSpPr>
          <p:nvPr/>
        </p:nvSpPr>
        <p:spPr bwMode="auto">
          <a:xfrm flipV="1">
            <a:off x="3132231" y="729022"/>
            <a:ext cx="3060390" cy="54006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78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*n = &amp;number;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*n = *n * *n * *n;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>
              <a:ea typeface="新細明體" pitchFamily="18" charset="-120"/>
            </a:endParaRPr>
          </a:p>
        </p:txBody>
      </p:sp>
      <p:sp>
        <p:nvSpPr>
          <p:cNvPr id="19490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</a:p>
          <a:p>
            <a:pPr algn="l">
              <a:spcBef>
                <a:spcPts val="6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27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15784"/>
              </p:ext>
            </p:extLst>
          </p:nvPr>
        </p:nvGraphicFramePr>
        <p:xfrm>
          <a:off x="5112483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358531"/>
              </p:ext>
            </p:extLst>
          </p:nvPr>
        </p:nvGraphicFramePr>
        <p:xfrm>
          <a:off x="133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Line 46"/>
          <p:cNvSpPr>
            <a:spLocks noChangeShapeType="1"/>
          </p:cNvSpPr>
          <p:nvPr/>
        </p:nvSpPr>
        <p:spPr bwMode="auto">
          <a:xfrm flipV="1">
            <a:off x="3132231" y="729022"/>
            <a:ext cx="3060390" cy="54006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892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en-US" altLang="zh-TW" b="1" dirty="0" smtClean="0">
              <a:solidFill>
                <a:srgbClr val="0099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92000" y="2709000"/>
            <a:ext cx="3420000" cy="3060000"/>
          </a:xfrm>
          <a:ln w="19050">
            <a:solidFill>
              <a:schemeClr val="tx1"/>
            </a:solidFill>
          </a:ln>
        </p:spPr>
        <p:txBody>
          <a:bodyPr tIns="90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&amp;number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32000" y="2709000"/>
            <a:ext cx="3420000" cy="2520000"/>
          </a:xfrm>
          <a:ln w="19050">
            <a:solidFill>
              <a:schemeClr val="tx1"/>
            </a:solidFill>
          </a:ln>
        </p:spPr>
        <p:txBody>
          <a:bodyPr t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*n = &amp;number;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*n = *n * *n * *n;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110288"/>
              </p:ext>
            </p:extLst>
          </p:nvPr>
        </p:nvGraphicFramePr>
        <p:xfrm>
          <a:off x="5112483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194552"/>
              </p:ext>
            </p:extLst>
          </p:nvPr>
        </p:nvGraphicFramePr>
        <p:xfrm>
          <a:off x="133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127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en-US" altLang="zh-TW" b="1" dirty="0" smtClean="0">
              <a:solidFill>
                <a:srgbClr val="0099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92000" y="2709000"/>
            <a:ext cx="3420000" cy="3060000"/>
          </a:xfrm>
          <a:ln w="19050">
            <a:solidFill>
              <a:schemeClr val="tx1"/>
            </a:solidFill>
          </a:ln>
        </p:spPr>
        <p:txBody>
          <a:bodyPr tIns="90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&amp;number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32000" y="2709000"/>
            <a:ext cx="3420000" cy="2520000"/>
          </a:xfrm>
          <a:ln w="19050">
            <a:solidFill>
              <a:schemeClr val="tx1"/>
            </a:solidFill>
          </a:ln>
        </p:spPr>
        <p:txBody>
          <a:bodyPr t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*n = &amp;number;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*n = *n * *n * *n;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916478"/>
              </p:ext>
            </p:extLst>
          </p:nvPr>
        </p:nvGraphicFramePr>
        <p:xfrm>
          <a:off x="5112483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86815"/>
              </p:ext>
            </p:extLst>
          </p:nvPr>
        </p:nvGraphicFramePr>
        <p:xfrm>
          <a:off x="133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Line 46"/>
          <p:cNvSpPr>
            <a:spLocks noChangeShapeType="1"/>
          </p:cNvSpPr>
          <p:nvPr/>
        </p:nvSpPr>
        <p:spPr bwMode="auto">
          <a:xfrm flipV="1">
            <a:off x="3132231" y="729022"/>
            <a:ext cx="3060390" cy="54006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37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en-US" altLang="zh-TW" b="1" dirty="0" smtClean="0">
              <a:solidFill>
                <a:srgbClr val="0099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792000" y="2709000"/>
            <a:ext cx="3420000" cy="3060000"/>
          </a:xfrm>
          <a:ln w="19050">
            <a:solidFill>
              <a:schemeClr val="tx1"/>
            </a:solidFill>
          </a:ln>
        </p:spPr>
        <p:txBody>
          <a:bodyPr tIns="90000"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&amp;number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932000" y="2709000"/>
            <a:ext cx="3420000" cy="2520000"/>
          </a:xfrm>
          <a:ln w="19050">
            <a:solidFill>
              <a:schemeClr val="tx1"/>
            </a:solidFill>
          </a:ln>
        </p:spPr>
        <p:txBody>
          <a:bodyPr tIns="90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*n = &amp;number;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*n = *n * *n * *n;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387818"/>
              </p:ext>
            </p:extLst>
          </p:nvPr>
        </p:nvGraphicFramePr>
        <p:xfrm>
          <a:off x="5112483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86815"/>
              </p:ext>
            </p:extLst>
          </p:nvPr>
        </p:nvGraphicFramePr>
        <p:xfrm>
          <a:off x="133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Line 46"/>
          <p:cNvSpPr>
            <a:spLocks noChangeShapeType="1"/>
          </p:cNvSpPr>
          <p:nvPr/>
        </p:nvSpPr>
        <p:spPr bwMode="auto">
          <a:xfrm flipV="1">
            <a:off x="3132231" y="729022"/>
            <a:ext cx="3060390" cy="54006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94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7;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 = &amp;a;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832000" y="4149000"/>
            <a:ext cx="2880069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552001" y="342886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882736"/>
              </p:ext>
            </p:extLst>
          </p:nvPr>
        </p:nvGraphicFramePr>
        <p:xfrm>
          <a:off x="5112000" y="729000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65712"/>
              </p:ext>
            </p:extLst>
          </p:nvPr>
        </p:nvGraphicFramePr>
        <p:xfrm>
          <a:off x="1512000" y="72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67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number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1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964"/>
              </p:ext>
            </p:extLst>
          </p:nvPr>
        </p:nvGraphicFramePr>
        <p:xfrm>
          <a:off x="511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270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number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1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964"/>
              </p:ext>
            </p:extLst>
          </p:nvPr>
        </p:nvGraphicFramePr>
        <p:xfrm>
          <a:off x="511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1753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number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1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26482"/>
              </p:ext>
            </p:extLst>
          </p:nvPr>
        </p:nvGraphicFramePr>
        <p:xfrm>
          <a:off x="511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818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number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1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293087"/>
              </p:ext>
            </p:extLst>
          </p:nvPr>
        </p:nvGraphicFramePr>
        <p:xfrm>
          <a:off x="511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/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62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number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>
              <a:ea typeface="新細明體" pitchFamily="18" charset="-120"/>
            </a:endParaRPr>
          </a:p>
        </p:txBody>
      </p:sp>
      <p:graphicFrame>
        <p:nvGraphicFramePr>
          <p:cNvPr id="1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96579"/>
              </p:ext>
            </p:extLst>
          </p:nvPr>
        </p:nvGraphicFramePr>
        <p:xfrm>
          <a:off x="511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62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number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 smtClean="0">
              <a:ea typeface="新細明體" pitchFamily="18" charset="-120"/>
            </a:endParaRPr>
          </a:p>
        </p:txBody>
      </p:sp>
      <p:graphicFrame>
        <p:nvGraphicFramePr>
          <p:cNvPr id="1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96579"/>
              </p:ext>
            </p:extLst>
          </p:nvPr>
        </p:nvGraphicFramePr>
        <p:xfrm>
          <a:off x="511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41"/>
          <p:cNvSpPr>
            <a:spLocks noChangeArrowheads="1"/>
          </p:cNvSpPr>
          <p:nvPr/>
        </p:nvSpPr>
        <p:spPr bwMode="auto">
          <a:xfrm>
            <a:off x="6012184" y="4869184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</a:p>
          <a:p>
            <a:pPr algn="l">
              <a:spcBef>
                <a:spcPts val="6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27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56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&amp;n = number;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 = n * n * 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41102"/>
              </p:ext>
            </p:extLst>
          </p:nvPr>
        </p:nvGraphicFramePr>
        <p:xfrm>
          <a:off x="5112000" y="5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6012000" y="4869000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600"/>
              </a:spcBef>
            </a:pP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98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&amp;n = number;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 = n * n * 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141102"/>
              </p:ext>
            </p:extLst>
          </p:nvPr>
        </p:nvGraphicFramePr>
        <p:xfrm>
          <a:off x="5112000" y="5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6012000" y="4869000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208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&amp;n = number;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 = n * n * 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899163"/>
              </p:ext>
            </p:extLst>
          </p:nvPr>
        </p:nvGraphicFramePr>
        <p:xfrm>
          <a:off x="5112000" y="5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6012000" y="4869000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19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&amp;n = number;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 = n * n * 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64592"/>
              </p:ext>
            </p:extLst>
          </p:nvPr>
        </p:nvGraphicFramePr>
        <p:xfrm>
          <a:off x="5112000" y="5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6012000" y="4869000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51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7;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 = &amp;a;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832000" y="4149000"/>
            <a:ext cx="2880069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552001" y="342886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08605"/>
              </p:ext>
            </p:extLst>
          </p:nvPr>
        </p:nvGraphicFramePr>
        <p:xfrm>
          <a:off x="5112000" y="729000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65712"/>
              </p:ext>
            </p:extLst>
          </p:nvPr>
        </p:nvGraphicFramePr>
        <p:xfrm>
          <a:off x="1512000" y="72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3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&amp;n = number;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 = n * n * 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dirty="0" smtClean="0">
              <a:ea typeface="新細明體" pitchFamily="18" charset="-120"/>
            </a:endParaRPr>
          </a:p>
        </p:txBody>
      </p:sp>
      <p:graphicFrame>
        <p:nvGraphicFramePr>
          <p:cNvPr id="4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277736"/>
              </p:ext>
            </p:extLst>
          </p:nvPr>
        </p:nvGraphicFramePr>
        <p:xfrm>
          <a:off x="5112000" y="5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1"/>
          <p:cNvSpPr>
            <a:spLocks noChangeArrowheads="1"/>
          </p:cNvSpPr>
          <p:nvPr/>
        </p:nvSpPr>
        <p:spPr bwMode="auto">
          <a:xfrm>
            <a:off x="6012000" y="4869000"/>
            <a:ext cx="2520000" cy="144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 algn="l">
              <a:spcBef>
                <a:spcPts val="6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</a:p>
          <a:p>
            <a:pPr algn="l">
              <a:spcBef>
                <a:spcPts val="600"/>
              </a:spcBef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27</a:t>
            </a:r>
            <a:endParaRPr lang="zh-TW" altLang="en-US" sz="1600" b="0" dirty="0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6552253" y="414909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solidFill>
                  <a:srgbClr val="000000"/>
                </a:solidFill>
                <a:latin typeface="Times New Roman"/>
              </a:rPr>
              <a:t>Output</a:t>
            </a:r>
            <a:endParaRPr lang="zh-TW" altLang="en-US" sz="3200" b="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63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cube( number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int &amp;n =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 = n * n * n;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04312"/>
              </p:ext>
            </p:extLst>
          </p:nvPr>
        </p:nvGraphicFramePr>
        <p:xfrm>
          <a:off x="5112000" y="5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763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cube( number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int &amp;n =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 = n * n * n;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291191"/>
              </p:ext>
            </p:extLst>
          </p:nvPr>
        </p:nvGraphicFramePr>
        <p:xfrm>
          <a:off x="5112000" y="5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36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en-US" altLang="zh-TW" dirty="0" smtClean="0">
              <a:ea typeface="新細明體" pitchFamily="18" charset="-12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cube( number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4580" name="Rectangle 4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int &amp;n = number;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 = n * n * n;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5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241752"/>
              </p:ext>
            </p:extLst>
          </p:nvPr>
        </p:nvGraphicFramePr>
        <p:xfrm>
          <a:off x="5112000" y="5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3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zh-TW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&amp;number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*n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*n = *n * *n * *n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cube( number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&amp;n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n = n * n * 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1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45173"/>
              </p:ext>
            </p:extLst>
          </p:nvPr>
        </p:nvGraphicFramePr>
        <p:xfrm>
          <a:off x="4932000" y="1809000"/>
          <a:ext cx="3060000" cy="144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56312"/>
              </p:ext>
            </p:extLst>
          </p:nvPr>
        </p:nvGraphicFramePr>
        <p:xfrm>
          <a:off x="4932000" y="189000"/>
          <a:ext cx="3060000" cy="144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912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zh-TW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&amp;number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*n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*n = *n * *n * *n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cube( number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&amp;n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n = n * n * 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1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345173"/>
              </p:ext>
            </p:extLst>
          </p:nvPr>
        </p:nvGraphicFramePr>
        <p:xfrm>
          <a:off x="4932000" y="1809000"/>
          <a:ext cx="3060000" cy="144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28902"/>
              </p:ext>
            </p:extLst>
          </p:nvPr>
        </p:nvGraphicFramePr>
        <p:xfrm>
          <a:off x="1332000" y="1809000"/>
          <a:ext cx="2880000" cy="144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856312"/>
              </p:ext>
            </p:extLst>
          </p:nvPr>
        </p:nvGraphicFramePr>
        <p:xfrm>
          <a:off x="4932000" y="189000"/>
          <a:ext cx="3060000" cy="144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4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30035"/>
              </p:ext>
            </p:extLst>
          </p:nvPr>
        </p:nvGraphicFramePr>
        <p:xfrm>
          <a:off x="1692000" y="2349000"/>
          <a:ext cx="126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zh-TW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&amp;number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*n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*n = *n * *n * *n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cube( number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&amp;n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n = n * n * 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1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39550"/>
              </p:ext>
            </p:extLst>
          </p:nvPr>
        </p:nvGraphicFramePr>
        <p:xfrm>
          <a:off x="4932000" y="1809000"/>
          <a:ext cx="3060000" cy="144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7661"/>
              </p:ext>
            </p:extLst>
          </p:nvPr>
        </p:nvGraphicFramePr>
        <p:xfrm>
          <a:off x="1332000" y="1809000"/>
          <a:ext cx="2880000" cy="144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Line 46"/>
          <p:cNvSpPr>
            <a:spLocks noChangeShapeType="1"/>
          </p:cNvSpPr>
          <p:nvPr/>
        </p:nvSpPr>
        <p:spPr bwMode="auto">
          <a:xfrm flipV="1">
            <a:off x="2952000" y="1988999"/>
            <a:ext cx="3060000" cy="539999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13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483768"/>
              </p:ext>
            </p:extLst>
          </p:nvPr>
        </p:nvGraphicFramePr>
        <p:xfrm>
          <a:off x="4932000" y="189000"/>
          <a:ext cx="3060000" cy="144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11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430035"/>
              </p:ext>
            </p:extLst>
          </p:nvPr>
        </p:nvGraphicFramePr>
        <p:xfrm>
          <a:off x="1692000" y="2349000"/>
          <a:ext cx="126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Comparison</a:t>
            </a:r>
            <a:endParaRPr lang="zh-TW" altLang="en-US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half" idx="1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cube(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&amp;number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*n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*n = *n * *n * *n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25604" name="Rectangle 4"/>
          <p:cNvSpPr>
            <a:spLocks noGrp="1" noChangeArrowheads="1"/>
          </p:cNvSpPr>
          <p:nvPr>
            <p:ph sz="half" idx="2"/>
          </p:nvPr>
        </p:nvSpPr>
        <p:spPr>
          <a:ln w="19050">
            <a:solidFill>
              <a:schemeClr val="tx1"/>
            </a:solidFill>
          </a:ln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3;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cube( number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cube(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&amp;n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n = n * n * 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10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790400"/>
              </p:ext>
            </p:extLst>
          </p:nvPr>
        </p:nvGraphicFramePr>
        <p:xfrm>
          <a:off x="4932000" y="1809000"/>
          <a:ext cx="3060000" cy="144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87661"/>
              </p:ext>
            </p:extLst>
          </p:nvPr>
        </p:nvGraphicFramePr>
        <p:xfrm>
          <a:off x="1332000" y="1809000"/>
          <a:ext cx="2880000" cy="144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8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0012FF2F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Line 46"/>
          <p:cNvSpPr>
            <a:spLocks noChangeShapeType="1"/>
          </p:cNvSpPr>
          <p:nvPr/>
        </p:nvSpPr>
        <p:spPr bwMode="auto">
          <a:xfrm flipV="1">
            <a:off x="2952000" y="1988999"/>
            <a:ext cx="3060000" cy="539999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13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833657"/>
              </p:ext>
            </p:extLst>
          </p:nvPr>
        </p:nvGraphicFramePr>
        <p:xfrm>
          <a:off x="4932000" y="189000"/>
          <a:ext cx="3060000" cy="144000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25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Pointer Arithmetic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increment (</a:t>
            </a:r>
            <a:r>
              <a:rPr lang="en-US" altLang="zh-TW" sz="2000" dirty="0">
                <a:latin typeface="Lucida Console" panose="020B0609040504020204" pitchFamily="49" charset="0"/>
              </a:rPr>
              <a:t>++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decremented (</a:t>
            </a:r>
            <a:r>
              <a:rPr lang="en-US" altLang="zh-TW" sz="2000" dirty="0">
                <a:latin typeface="Lucida Console" panose="020B0609040504020204" pitchFamily="49" charset="0"/>
              </a:rPr>
              <a:t>--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an integer may be added to a pointer (</a:t>
            </a:r>
            <a:r>
              <a:rPr lang="en-US" altLang="zh-TW" sz="2000" dirty="0">
                <a:latin typeface="Lucida Console" panose="020B0609040504020204" pitchFamily="49" charset="0"/>
              </a:rPr>
              <a:t>+</a:t>
            </a:r>
            <a:r>
              <a:rPr lang="en-US" altLang="zh-TW" dirty="0"/>
              <a:t> or </a:t>
            </a:r>
            <a:r>
              <a:rPr lang="en-US" altLang="zh-TW" sz="2000" dirty="0">
                <a:latin typeface="Lucida Console" panose="020B0609040504020204" pitchFamily="49" charset="0"/>
              </a:rPr>
              <a:t>+=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an integer may be subtracted from a pointer (</a:t>
            </a:r>
            <a:r>
              <a:rPr lang="en-US" altLang="zh-TW" sz="2000" dirty="0">
                <a:latin typeface="Lucida Console" panose="020B0609040504020204" pitchFamily="49" charset="0"/>
              </a:rPr>
              <a:t>-</a:t>
            </a:r>
            <a:r>
              <a:rPr lang="en-US" altLang="zh-TW" dirty="0"/>
              <a:t> or </a:t>
            </a:r>
            <a:r>
              <a:rPr lang="en-US" altLang="zh-TW" sz="2000" dirty="0">
                <a:latin typeface="Lucida Console" panose="020B0609040504020204" pitchFamily="49" charset="0"/>
              </a:rPr>
              <a:t>-=</a:t>
            </a:r>
            <a:r>
              <a:rPr lang="en-US" altLang="zh-TW" dirty="0"/>
              <a:t>) </a:t>
            </a:r>
          </a:p>
          <a:p>
            <a:r>
              <a:rPr lang="en-US" altLang="zh-TW" dirty="0"/>
              <a:t>one pointer may be subtracted from another of the same </a:t>
            </a:r>
            <a:r>
              <a:rPr lang="en-US" altLang="zh-TW" dirty="0" smtClean="0"/>
              <a:t>type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29364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a[ 4 ] = { 0, 2, 4, 6 };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*p = a;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+= 2;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*p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384210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025626"/>
              </p:ext>
            </p:extLst>
          </p:nvPr>
        </p:nvGraphicFramePr>
        <p:xfrm>
          <a:off x="529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420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842966"/>
              </p:ext>
            </p:extLst>
          </p:nvPr>
        </p:nvGraphicFramePr>
        <p:xfrm>
          <a:off x="1152000" y="14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38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7;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 = &amp;a;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832000" y="4149000"/>
            <a:ext cx="2880069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552001" y="342886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66150"/>
              </p:ext>
            </p:extLst>
          </p:nvPr>
        </p:nvGraphicFramePr>
        <p:xfrm>
          <a:off x="5112000" y="729000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50818"/>
              </p:ext>
            </p:extLst>
          </p:nvPr>
        </p:nvGraphicFramePr>
        <p:xfrm>
          <a:off x="1512000" y="72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852000" y="2169000"/>
            <a:ext cx="16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/>
            <a:r>
              <a:rPr lang="en-US" altLang="zh-TW" sz="1800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00" b="0" dirty="0" smtClean="0">
                <a:solidFill>
                  <a:srgbClr val="FF0000"/>
                </a:solidFill>
                <a:latin typeface="Times New Roman" pitchFamily="18" charset="0"/>
              </a:rPr>
              <a:t> points </a:t>
            </a:r>
            <a:r>
              <a:rPr lang="en-US" altLang="zh-TW" sz="2200" b="0" dirty="0">
                <a:solidFill>
                  <a:srgbClr val="FF0000"/>
                </a:solidFill>
                <a:latin typeface="Times New Roman" pitchFamily="18" charset="0"/>
              </a:rPr>
              <a:t>to</a:t>
            </a:r>
            <a:r>
              <a:rPr lang="en-US" altLang="zh-TW" sz="2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800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endParaRPr lang="en-US" altLang="zh-TW" sz="18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2252" y="909021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932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a[ 4 ] = { 0, 2, 4, 6 };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*p = a;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+= 2;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*p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384210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4608"/>
              </p:ext>
            </p:extLst>
          </p:nvPr>
        </p:nvGraphicFramePr>
        <p:xfrm>
          <a:off x="529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420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31764"/>
              </p:ext>
            </p:extLst>
          </p:nvPr>
        </p:nvGraphicFramePr>
        <p:xfrm>
          <a:off x="1152000" y="14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4214" name="Line 214"/>
          <p:cNvSpPr>
            <a:spLocks noChangeShapeType="1"/>
          </p:cNvSpPr>
          <p:nvPr/>
        </p:nvSpPr>
        <p:spPr bwMode="auto">
          <a:xfrm flipV="1">
            <a:off x="2951793" y="729000"/>
            <a:ext cx="3060207" cy="143984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88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a[ 4 ] = { 0, 2, 4, 6 };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*p = a;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+= 2;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*p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384210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48905"/>
              </p:ext>
            </p:extLst>
          </p:nvPr>
        </p:nvGraphicFramePr>
        <p:xfrm>
          <a:off x="529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420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79596"/>
              </p:ext>
            </p:extLst>
          </p:nvPr>
        </p:nvGraphicFramePr>
        <p:xfrm>
          <a:off x="1152000" y="14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4214" name="Line 214"/>
          <p:cNvSpPr>
            <a:spLocks noChangeShapeType="1"/>
          </p:cNvSpPr>
          <p:nvPr/>
        </p:nvSpPr>
        <p:spPr bwMode="auto">
          <a:xfrm>
            <a:off x="2951793" y="2168840"/>
            <a:ext cx="3060207" cy="144016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192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2205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a[ 4 ] = { 0, 2, 4, 6 };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*p = &amp;a[ 0 ];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+= 2;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p--;</a:t>
            </a:r>
            <a:endParaRPr lang="en-US" altLang="zh-TW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384210" name="Group 210"/>
          <p:cNvGraphicFramePr>
            <a:graphicFrameLocks noGrp="1"/>
          </p:cNvGraphicFramePr>
          <p:nvPr>
            <p:extLst/>
          </p:nvPr>
        </p:nvGraphicFramePr>
        <p:xfrm>
          <a:off x="529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4209" name="Group 209"/>
          <p:cNvGraphicFramePr>
            <a:graphicFrameLocks noGrp="1"/>
          </p:cNvGraphicFramePr>
          <p:nvPr>
            <p:extLst/>
          </p:nvPr>
        </p:nvGraphicFramePr>
        <p:xfrm>
          <a:off x="1152000" y="14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29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a[ 4 ] = { 0, 2, 4, 6 };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*p = &amp;a[ 0 ];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+= 2;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p--;</a:t>
            </a:r>
            <a:endParaRPr lang="en-US" altLang="zh-TW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384210" name="Group 210"/>
          <p:cNvGraphicFramePr>
            <a:graphicFrameLocks noGrp="1"/>
          </p:cNvGraphicFramePr>
          <p:nvPr>
            <p:extLst/>
          </p:nvPr>
        </p:nvGraphicFramePr>
        <p:xfrm>
          <a:off x="529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4209" name="Group 209"/>
          <p:cNvGraphicFramePr>
            <a:graphicFrameLocks noGrp="1"/>
          </p:cNvGraphicFramePr>
          <p:nvPr>
            <p:extLst/>
          </p:nvPr>
        </p:nvGraphicFramePr>
        <p:xfrm>
          <a:off x="1152000" y="14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4214" name="Line 214"/>
          <p:cNvSpPr>
            <a:spLocks noChangeShapeType="1"/>
          </p:cNvSpPr>
          <p:nvPr/>
        </p:nvSpPr>
        <p:spPr bwMode="auto">
          <a:xfrm flipV="1">
            <a:off x="2951793" y="729000"/>
            <a:ext cx="3060207" cy="143984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63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a[ 4 ] = { 0, 2, 4, 6 };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*p = &amp;a[ 0 ];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+= 2;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p--;</a:t>
            </a:r>
            <a:endParaRPr lang="en-US" altLang="zh-TW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384210" name="Group 210"/>
          <p:cNvGraphicFramePr>
            <a:graphicFrameLocks noGrp="1"/>
          </p:cNvGraphicFramePr>
          <p:nvPr>
            <p:extLst/>
          </p:nvPr>
        </p:nvGraphicFramePr>
        <p:xfrm>
          <a:off x="529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4209" name="Group 209"/>
          <p:cNvGraphicFramePr>
            <a:graphicFrameLocks noGrp="1"/>
          </p:cNvGraphicFramePr>
          <p:nvPr>
            <p:extLst/>
          </p:nvPr>
        </p:nvGraphicFramePr>
        <p:xfrm>
          <a:off x="1152000" y="14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4214" name="Line 214"/>
          <p:cNvSpPr>
            <a:spLocks noChangeShapeType="1"/>
          </p:cNvSpPr>
          <p:nvPr/>
        </p:nvSpPr>
        <p:spPr bwMode="auto">
          <a:xfrm>
            <a:off x="2951793" y="2168840"/>
            <a:ext cx="3060207" cy="144016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7439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a[ 4 ] = { 0, 2, 4, 6 };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*p = &amp;a[ 0 ];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+= 2;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p--;</a:t>
            </a:r>
            <a:endParaRPr lang="en-US" altLang="zh-TW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384210" name="Group 210"/>
          <p:cNvGraphicFramePr>
            <a:graphicFrameLocks noGrp="1"/>
          </p:cNvGraphicFramePr>
          <p:nvPr>
            <p:extLst/>
          </p:nvPr>
        </p:nvGraphicFramePr>
        <p:xfrm>
          <a:off x="529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420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79999"/>
              </p:ext>
            </p:extLst>
          </p:nvPr>
        </p:nvGraphicFramePr>
        <p:xfrm>
          <a:off x="1152000" y="14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4214" name="Line 214"/>
          <p:cNvSpPr>
            <a:spLocks noChangeShapeType="1"/>
          </p:cNvSpPr>
          <p:nvPr/>
        </p:nvSpPr>
        <p:spPr bwMode="auto">
          <a:xfrm>
            <a:off x="2951793" y="2168840"/>
            <a:ext cx="3060207" cy="16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309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38309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152000" y="3969000"/>
            <a:ext cx="3600000" cy="900000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a[ 4 ] = { 0, 2, 4, 6 };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*p = a;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*( p + 2 )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384210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4608"/>
              </p:ext>
            </p:extLst>
          </p:nvPr>
        </p:nvGraphicFramePr>
        <p:xfrm>
          <a:off x="529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420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019941"/>
              </p:ext>
            </p:extLst>
          </p:nvPr>
        </p:nvGraphicFramePr>
        <p:xfrm>
          <a:off x="1152000" y="14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2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152000" y="3969000"/>
            <a:ext cx="3600000" cy="900000"/>
          </a:xfrm>
        </p:spPr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a[ 4 ] = { 0, 2, 4, 6 };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*p = a;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*( p + 2 )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384210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54608"/>
              </p:ext>
            </p:extLst>
          </p:nvPr>
        </p:nvGraphicFramePr>
        <p:xfrm>
          <a:off x="529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420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531764"/>
              </p:ext>
            </p:extLst>
          </p:nvPr>
        </p:nvGraphicFramePr>
        <p:xfrm>
          <a:off x="1152000" y="14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4214" name="Line 214"/>
          <p:cNvSpPr>
            <a:spLocks noChangeShapeType="1"/>
          </p:cNvSpPr>
          <p:nvPr/>
        </p:nvSpPr>
        <p:spPr bwMode="auto">
          <a:xfrm flipV="1">
            <a:off x="2951793" y="729000"/>
            <a:ext cx="3060207" cy="143984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6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7;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 = &amp;a;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832000" y="4149000"/>
            <a:ext cx="2880069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err="1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 </a:t>
            </a:r>
            <a:r>
              <a:rPr lang="en-US" altLang="zh-TW" sz="1600" b="0" kern="0" dirty="0" err="1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552001" y="342886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66150"/>
              </p:ext>
            </p:extLst>
          </p:nvPr>
        </p:nvGraphicFramePr>
        <p:xfrm>
          <a:off x="5112000" y="729000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50818"/>
              </p:ext>
            </p:extLst>
          </p:nvPr>
        </p:nvGraphicFramePr>
        <p:xfrm>
          <a:off x="1512000" y="72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852000" y="2169000"/>
            <a:ext cx="16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/>
            <a:r>
              <a:rPr lang="en-US" altLang="zh-TW" sz="1800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00" b="0" dirty="0" smtClean="0">
                <a:solidFill>
                  <a:srgbClr val="FF0000"/>
                </a:solidFill>
                <a:latin typeface="Times New Roman" pitchFamily="18" charset="0"/>
              </a:rPr>
              <a:t> points </a:t>
            </a:r>
            <a:r>
              <a:rPr lang="en-US" altLang="zh-TW" sz="2200" b="0" dirty="0">
                <a:solidFill>
                  <a:srgbClr val="FF0000"/>
                </a:solidFill>
                <a:latin typeface="Times New Roman" pitchFamily="18" charset="0"/>
              </a:rPr>
              <a:t>to</a:t>
            </a:r>
            <a:r>
              <a:rPr lang="en-US" altLang="zh-TW" sz="2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800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endParaRPr lang="en-US" altLang="zh-TW" sz="18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2252" y="909021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722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2977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a[ 4 ] = { 0, 2, 4, 6 };</a:t>
            </a:r>
          </a:p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*p = &amp;a[ 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</a:p>
          <a:p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*p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384210" name="Group 210"/>
          <p:cNvGraphicFramePr>
            <a:graphicFrameLocks noGrp="1"/>
          </p:cNvGraphicFramePr>
          <p:nvPr>
            <p:extLst/>
          </p:nvPr>
        </p:nvGraphicFramePr>
        <p:xfrm>
          <a:off x="529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4209" name="Group 209"/>
          <p:cNvGraphicFramePr>
            <a:graphicFrameLocks noGrp="1"/>
          </p:cNvGraphicFramePr>
          <p:nvPr>
            <p:extLst/>
          </p:nvPr>
        </p:nvGraphicFramePr>
        <p:xfrm>
          <a:off x="1152000" y="14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10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a[ 4 ] = { 0, 2, 4, 6 };</a:t>
            </a:r>
          </a:p>
          <a:p>
            <a:pPr lvl="0"/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*p = &amp;a[ 2 ];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*p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384210" name="Group 210"/>
          <p:cNvGraphicFramePr>
            <a:graphicFrameLocks noGrp="1"/>
          </p:cNvGraphicFramePr>
          <p:nvPr>
            <p:extLst/>
          </p:nvPr>
        </p:nvGraphicFramePr>
        <p:xfrm>
          <a:off x="529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4209" name="Group 209"/>
          <p:cNvGraphicFramePr>
            <a:graphicFrameLocks noGrp="1"/>
          </p:cNvGraphicFramePr>
          <p:nvPr>
            <p:extLst/>
          </p:nvPr>
        </p:nvGraphicFramePr>
        <p:xfrm>
          <a:off x="1152000" y="1449000"/>
          <a:ext cx="306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4214" name="Line 214"/>
          <p:cNvSpPr>
            <a:spLocks noChangeShapeType="1"/>
          </p:cNvSpPr>
          <p:nvPr/>
        </p:nvSpPr>
        <p:spPr bwMode="auto">
          <a:xfrm>
            <a:off x="2951793" y="2168840"/>
            <a:ext cx="3060207" cy="144016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15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875070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a[ 4 ] = { 0, 2, 4, 6 };</a:t>
            </a:r>
          </a:p>
          <a:p>
            <a:pPr lvl="0"/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= &amp;a[ 0 ];</a:t>
            </a:r>
          </a:p>
          <a:p>
            <a:pPr lvl="0"/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= &amp;a[ 2 ];</a:t>
            </a:r>
          </a:p>
          <a:p>
            <a:pPr lvl="0"/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-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en-US" altLang="zh-TW" sz="16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graphicFrame>
        <p:nvGraphicFramePr>
          <p:cNvPr id="384210" name="Group 210"/>
          <p:cNvGraphicFramePr>
            <a:graphicFrameLocks noGrp="1"/>
          </p:cNvGraphicFramePr>
          <p:nvPr>
            <p:extLst/>
          </p:nvPr>
        </p:nvGraphicFramePr>
        <p:xfrm>
          <a:off x="5292000" y="549000"/>
          <a:ext cx="2700000" cy="57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38420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888829"/>
              </p:ext>
            </p:extLst>
          </p:nvPr>
        </p:nvGraphicFramePr>
        <p:xfrm>
          <a:off x="972000" y="549000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4214" name="Line 214"/>
          <p:cNvSpPr>
            <a:spLocks noChangeShapeType="1"/>
          </p:cNvSpPr>
          <p:nvPr/>
        </p:nvSpPr>
        <p:spPr bwMode="auto">
          <a:xfrm flipV="1">
            <a:off x="2952000" y="729000"/>
            <a:ext cx="3060000" cy="54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graphicFrame>
        <p:nvGraphicFramePr>
          <p:cNvPr id="8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19648"/>
              </p:ext>
            </p:extLst>
          </p:nvPr>
        </p:nvGraphicFramePr>
        <p:xfrm>
          <a:off x="972000" y="2889000"/>
          <a:ext cx="324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Line 214"/>
          <p:cNvSpPr>
            <a:spLocks noChangeShapeType="1"/>
          </p:cNvSpPr>
          <p:nvPr/>
        </p:nvSpPr>
        <p:spPr bwMode="auto">
          <a:xfrm flipV="1">
            <a:off x="2952000" y="3609000"/>
            <a:ext cx="3060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51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Relationship Between Pointers and Arrays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433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972000" y="909000"/>
            <a:ext cx="4320000" cy="900000"/>
          </a:xfrm>
        </p:spPr>
        <p:txBody>
          <a:bodyPr/>
          <a:lstStyle/>
          <a:p>
            <a:pPr marL="442913" lvl="0" indent="-442913" eaLnBrk="1" hangingPunct="1"/>
            <a:r>
              <a:rPr lang="en-US" altLang="zh-TW" sz="1600" dirty="0" err="1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a = </a:t>
            </a:r>
            <a:r>
              <a:rPr lang="en-US" altLang="zh-TW" sz="1600" dirty="0">
                <a:ea typeface="新細明體" pitchFamily="18" charset="-120"/>
                <a:cs typeface="Times New Roman" pitchFamily="18" charset="0"/>
              </a:rPr>
              <a:t>7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marL="442913" lvl="0" indent="-442913" eaLnBrk="1" hangingPunct="1"/>
            <a:r>
              <a:rPr lang="en-US" altLang="zh-TW" sz="1600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sz="1600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*p </a:t>
            </a:r>
            <a:r>
              <a:rPr lang="en-US" altLang="zh-TW" sz="1600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= &amp;a;</a:t>
            </a:r>
          </a:p>
          <a:p>
            <a:pPr marL="442913" lvl="0" indent="-442913" eaLnBrk="1" hangingPunct="1">
              <a:spcBef>
                <a:spcPct val="100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600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3" name="Line 49"/>
          <p:cNvSpPr>
            <a:spLocks noChangeShapeType="1"/>
          </p:cNvSpPr>
          <p:nvPr/>
        </p:nvSpPr>
        <p:spPr bwMode="auto">
          <a:xfrm flipV="1">
            <a:off x="4391977" y="3969000"/>
            <a:ext cx="2160023" cy="126023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51563" y="3429000"/>
            <a:ext cx="1260000" cy="1440000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txBody>
          <a:bodyPr wrap="non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0012FF78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6" name="Line 49"/>
          <p:cNvSpPr>
            <a:spLocks noChangeShapeType="1"/>
          </p:cNvSpPr>
          <p:nvPr/>
        </p:nvSpPr>
        <p:spPr bwMode="auto">
          <a:xfrm>
            <a:off x="2411724" y="4149092"/>
            <a:ext cx="720092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12000" y="3969000"/>
            <a:ext cx="5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&amp;p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3851908" y="3248977"/>
            <a:ext cx="54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&amp;a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>
            <a:off x="5652139" y="3429001"/>
            <a:ext cx="899862" cy="54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標楷體" pitchFamily="65" charset="-120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391977" y="2708908"/>
            <a:ext cx="1260000" cy="1440000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txBody>
          <a:bodyPr wrap="none" anchor="ctr" anchorCtr="0">
            <a:no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+mn-cs"/>
              </a:rPr>
              <a:t>0012FF7C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+mn-cs"/>
            </a:endParaRPr>
          </a:p>
        </p:txBody>
      </p:sp>
      <p:graphicFrame>
        <p:nvGraphicFramePr>
          <p:cNvPr id="11" name="Group 68"/>
          <p:cNvGraphicFramePr>
            <a:graphicFrameLocks noGrp="1"/>
          </p:cNvGraphicFramePr>
          <p:nvPr>
            <p:extLst/>
          </p:nvPr>
        </p:nvGraphicFramePr>
        <p:xfrm>
          <a:off x="6012000" y="3789000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6"/>
          <p:cNvGraphicFramePr>
            <a:graphicFrameLocks noGrp="1"/>
          </p:cNvGraphicFramePr>
          <p:nvPr>
            <p:extLst/>
          </p:nvPr>
        </p:nvGraphicFramePr>
        <p:xfrm>
          <a:off x="2772000" y="450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0" marB="54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0585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a[] = {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2, 4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dirty="0" smtClean="0"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2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83335"/>
              </p:ext>
            </p:extLst>
          </p:nvPr>
        </p:nvGraphicFramePr>
        <p:xfrm>
          <a:off x="791517" y="1988816"/>
          <a:ext cx="756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Line 73"/>
          <p:cNvSpPr>
            <a:spLocks noChangeShapeType="1"/>
          </p:cNvSpPr>
          <p:nvPr/>
        </p:nvSpPr>
        <p:spPr bwMode="auto">
          <a:xfrm>
            <a:off x="3672000" y="3249000"/>
            <a:ext cx="2520001" cy="360001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6" name="Line 73"/>
          <p:cNvSpPr>
            <a:spLocks noChangeShapeType="1"/>
          </p:cNvSpPr>
          <p:nvPr/>
        </p:nvSpPr>
        <p:spPr bwMode="auto">
          <a:xfrm flipV="1">
            <a:off x="3672000" y="5049000"/>
            <a:ext cx="2520001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412000" y="729000"/>
            <a:ext cx="1260000" cy="1440000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txBody>
          <a:bodyPr wrap="none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0012FF70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52000" y="12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12000" y="2529000"/>
            <a:ext cx="1260000" cy="1440000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txBody>
          <a:bodyPr wrap="none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0012FF74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692000" y="306900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r"/>
            <a:r>
              <a:rPr lang="en-US" altLang="zh-TW" sz="1600" b="0" spc="3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a+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1" name="Line 73"/>
          <p:cNvSpPr>
            <a:spLocks noChangeShapeType="1"/>
          </p:cNvSpPr>
          <p:nvPr/>
        </p:nvSpPr>
        <p:spPr bwMode="auto">
          <a:xfrm>
            <a:off x="3672000" y="1449000"/>
            <a:ext cx="2520001" cy="720001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412000" y="4329000"/>
            <a:ext cx="1260000" cy="1440000"/>
          </a:xfrm>
          <a:prstGeom prst="rect">
            <a:avLst/>
          </a:prstGeom>
          <a:ln w="28575">
            <a:solidFill>
              <a:schemeClr val="tx1"/>
            </a:solidFill>
            <a:prstDash val="sysDot"/>
          </a:ln>
        </p:spPr>
        <p:txBody>
          <a:bodyPr wrap="none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0012FF78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692000" y="4869000"/>
            <a:ext cx="720000" cy="3600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r"/>
            <a:r>
              <a:rPr lang="en-US" altLang="zh-TW" sz="1600" b="0" spc="30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a+</a:t>
            </a:r>
            <a:r>
              <a:rPr lang="en-US" altLang="zh-TW" sz="1600" b="0" dirty="0" err="1" smtClean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</a:rPr>
              <a:t>int</a:t>
            </a:r>
            <a:r>
              <a:rPr lang="en-US" altLang="zh-TW" dirty="0" smtClean="0">
                <a:ea typeface="新細明體" pitchFamily="18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a[] = {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0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2, 4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dirty="0" smtClean="0"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 *p = a;</a:t>
            </a:r>
          </a:p>
        </p:txBody>
      </p:sp>
      <p:graphicFrame>
        <p:nvGraphicFramePr>
          <p:cNvPr id="2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26717"/>
              </p:ext>
            </p:extLst>
          </p:nvPr>
        </p:nvGraphicFramePr>
        <p:xfrm>
          <a:off x="791517" y="1988816"/>
          <a:ext cx="756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11041"/>
              </p:ext>
            </p:extLst>
          </p:nvPr>
        </p:nvGraphicFramePr>
        <p:xfrm>
          <a:off x="972000" y="549000"/>
          <a:ext cx="34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37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a[] = {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0, 2, 4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*p = a;</a:t>
            </a:r>
          </a:p>
        </p:txBody>
      </p:sp>
      <p:graphicFrame>
        <p:nvGraphicFramePr>
          <p:cNvPr id="2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72199"/>
              </p:ext>
            </p:extLst>
          </p:nvPr>
        </p:nvGraphicFramePr>
        <p:xfrm>
          <a:off x="1332000" y="1989000"/>
          <a:ext cx="684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73945"/>
              </p:ext>
            </p:extLst>
          </p:nvPr>
        </p:nvGraphicFramePr>
        <p:xfrm>
          <a:off x="972000" y="549000"/>
          <a:ext cx="34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Line 73"/>
          <p:cNvSpPr>
            <a:spLocks noChangeShapeType="1"/>
          </p:cNvSpPr>
          <p:nvPr/>
        </p:nvSpPr>
        <p:spPr bwMode="auto">
          <a:xfrm>
            <a:off x="3131816" y="1268724"/>
            <a:ext cx="3060391" cy="90011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3917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7;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 = &amp;a;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832000" y="4149000"/>
            <a:ext cx="2880069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lang="en-US" altLang="zh-TW" sz="1600" b="0" kern="0" dirty="0" err="1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552001" y="342886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66150"/>
              </p:ext>
            </p:extLst>
          </p:nvPr>
        </p:nvGraphicFramePr>
        <p:xfrm>
          <a:off x="5112000" y="729000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50818"/>
              </p:ext>
            </p:extLst>
          </p:nvPr>
        </p:nvGraphicFramePr>
        <p:xfrm>
          <a:off x="1512000" y="72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852000" y="2169000"/>
            <a:ext cx="16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/>
            <a:r>
              <a:rPr lang="en-US" altLang="zh-TW" sz="1800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00" b="0" dirty="0" smtClean="0">
                <a:solidFill>
                  <a:srgbClr val="FF0000"/>
                </a:solidFill>
                <a:latin typeface="Times New Roman" pitchFamily="18" charset="0"/>
              </a:rPr>
              <a:t> points </a:t>
            </a:r>
            <a:r>
              <a:rPr lang="en-US" altLang="zh-TW" sz="2200" b="0" dirty="0">
                <a:solidFill>
                  <a:srgbClr val="FF0000"/>
                </a:solidFill>
                <a:latin typeface="Times New Roman" pitchFamily="18" charset="0"/>
              </a:rPr>
              <a:t>to</a:t>
            </a:r>
            <a:r>
              <a:rPr lang="en-US" altLang="zh-TW" sz="2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800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endParaRPr lang="en-US" altLang="zh-TW" sz="18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2252" y="909021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60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a[] = {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0, 2, 4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*p = a;</a:t>
            </a:r>
          </a:p>
        </p:txBody>
      </p:sp>
      <p:graphicFrame>
        <p:nvGraphicFramePr>
          <p:cNvPr id="2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80283"/>
              </p:ext>
            </p:extLst>
          </p:nvPr>
        </p:nvGraphicFramePr>
        <p:xfrm>
          <a:off x="1332000" y="1989000"/>
          <a:ext cx="684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20930"/>
              </p:ext>
            </p:extLst>
          </p:nvPr>
        </p:nvGraphicFramePr>
        <p:xfrm>
          <a:off x="972000" y="549000"/>
          <a:ext cx="34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Line 73"/>
          <p:cNvSpPr>
            <a:spLocks noChangeShapeType="1"/>
          </p:cNvSpPr>
          <p:nvPr/>
        </p:nvSpPr>
        <p:spPr bwMode="auto">
          <a:xfrm>
            <a:off x="3131816" y="1268724"/>
            <a:ext cx="3060391" cy="90011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4404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a[] = {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0, 2, 4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*p = a;</a:t>
            </a:r>
          </a:p>
        </p:txBody>
      </p:sp>
      <p:graphicFrame>
        <p:nvGraphicFramePr>
          <p:cNvPr id="2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64496"/>
              </p:ext>
            </p:extLst>
          </p:nvPr>
        </p:nvGraphicFramePr>
        <p:xfrm>
          <a:off x="1332000" y="1989000"/>
          <a:ext cx="684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&amp;a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&amp;a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33720"/>
              </p:ext>
            </p:extLst>
          </p:nvPr>
        </p:nvGraphicFramePr>
        <p:xfrm>
          <a:off x="972000" y="549000"/>
          <a:ext cx="34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Line 73"/>
          <p:cNvSpPr>
            <a:spLocks noChangeShapeType="1"/>
          </p:cNvSpPr>
          <p:nvPr/>
        </p:nvSpPr>
        <p:spPr bwMode="auto">
          <a:xfrm>
            <a:off x="3131816" y="1268724"/>
            <a:ext cx="3060391" cy="90011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6" name="Line 73"/>
          <p:cNvSpPr>
            <a:spLocks noChangeShapeType="1"/>
          </p:cNvSpPr>
          <p:nvPr/>
        </p:nvSpPr>
        <p:spPr bwMode="auto">
          <a:xfrm>
            <a:off x="5112069" y="3429000"/>
            <a:ext cx="1080138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sz="1600" b="0">
              <a:latin typeface="Lucida Console" panose="020B0609040504020204" pitchFamily="49" charset="0"/>
            </a:endParaRPr>
          </a:p>
        </p:txBody>
      </p:sp>
      <p:sp>
        <p:nvSpPr>
          <p:cNvPr id="7" name="Line 73"/>
          <p:cNvSpPr>
            <a:spLocks noChangeShapeType="1"/>
          </p:cNvSpPr>
          <p:nvPr/>
        </p:nvSpPr>
        <p:spPr bwMode="auto">
          <a:xfrm>
            <a:off x="5112069" y="4869184"/>
            <a:ext cx="1080138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sz="1600" b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8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a[] = {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0, 2, 4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 *p = a + 1;</a:t>
            </a:r>
          </a:p>
        </p:txBody>
      </p:sp>
      <p:graphicFrame>
        <p:nvGraphicFramePr>
          <p:cNvPr id="2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95408"/>
              </p:ext>
            </p:extLst>
          </p:nvPr>
        </p:nvGraphicFramePr>
        <p:xfrm>
          <a:off x="1332000" y="1989000"/>
          <a:ext cx="684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p-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&amp;a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*p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&amp;a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407354"/>
              </p:ext>
            </p:extLst>
          </p:nvPr>
        </p:nvGraphicFramePr>
        <p:xfrm>
          <a:off x="972000" y="549000"/>
          <a:ext cx="34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Line 73"/>
          <p:cNvSpPr>
            <a:spLocks noChangeShapeType="1"/>
          </p:cNvSpPr>
          <p:nvPr/>
        </p:nvSpPr>
        <p:spPr bwMode="auto">
          <a:xfrm>
            <a:off x="3131816" y="1268723"/>
            <a:ext cx="3060391" cy="2340299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6" name="Line 73"/>
          <p:cNvSpPr>
            <a:spLocks noChangeShapeType="1"/>
          </p:cNvSpPr>
          <p:nvPr/>
        </p:nvSpPr>
        <p:spPr bwMode="auto">
          <a:xfrm>
            <a:off x="5112069" y="3429000"/>
            <a:ext cx="1080138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sz="1600" b="0"/>
          </a:p>
        </p:txBody>
      </p:sp>
      <p:sp>
        <p:nvSpPr>
          <p:cNvPr id="7" name="Line 73"/>
          <p:cNvSpPr>
            <a:spLocks noChangeShapeType="1"/>
          </p:cNvSpPr>
          <p:nvPr/>
        </p:nvSpPr>
        <p:spPr bwMode="auto">
          <a:xfrm>
            <a:off x="5112069" y="4869184"/>
            <a:ext cx="1080138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sz="1600" b="0"/>
          </a:p>
        </p:txBody>
      </p:sp>
    </p:spTree>
    <p:extLst>
      <p:ext uri="{BB962C8B-B14F-4D97-AF65-F5344CB8AC3E}">
        <p14:creationId xmlns:p14="http://schemas.microsoft.com/office/powerpoint/2010/main" val="9589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a[] = {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0, 2, 4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*p 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a - 1;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</p:txBody>
      </p:sp>
      <p:graphicFrame>
        <p:nvGraphicFramePr>
          <p:cNvPr id="2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05008"/>
              </p:ext>
            </p:extLst>
          </p:nvPr>
        </p:nvGraphicFramePr>
        <p:xfrm>
          <a:off x="1332000" y="1989000"/>
          <a:ext cx="684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&amp;a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&amp;a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[3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33720"/>
              </p:ext>
            </p:extLst>
          </p:nvPr>
        </p:nvGraphicFramePr>
        <p:xfrm>
          <a:off x="972000" y="549000"/>
          <a:ext cx="34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Line 73"/>
          <p:cNvSpPr>
            <a:spLocks noChangeShapeType="1"/>
          </p:cNvSpPr>
          <p:nvPr/>
        </p:nvSpPr>
        <p:spPr bwMode="auto">
          <a:xfrm>
            <a:off x="3131817" y="1268725"/>
            <a:ext cx="3060184" cy="36027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6" name="Line 73"/>
          <p:cNvSpPr>
            <a:spLocks noChangeShapeType="1"/>
          </p:cNvSpPr>
          <p:nvPr/>
        </p:nvSpPr>
        <p:spPr bwMode="auto">
          <a:xfrm>
            <a:off x="5112069" y="3429000"/>
            <a:ext cx="1080138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sz="1600" b="0">
              <a:latin typeface="Lucida Console" panose="020B0609040504020204" pitchFamily="49" charset="0"/>
            </a:endParaRPr>
          </a:p>
        </p:txBody>
      </p:sp>
      <p:sp>
        <p:nvSpPr>
          <p:cNvPr id="7" name="Line 73"/>
          <p:cNvSpPr>
            <a:spLocks noChangeShapeType="1"/>
          </p:cNvSpPr>
          <p:nvPr/>
        </p:nvSpPr>
        <p:spPr bwMode="auto">
          <a:xfrm>
            <a:off x="5112069" y="4869184"/>
            <a:ext cx="1080138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sz="1600" b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532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a[] = {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0, 2, 4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};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 smtClean="0">
                <a:ea typeface="新細明體" pitchFamily="18" charset="-120"/>
                <a:cs typeface="Times New Roman" pitchFamily="18" charset="0"/>
              </a:rPr>
              <a:t> *p = a + 3;</a:t>
            </a:r>
          </a:p>
        </p:txBody>
      </p:sp>
      <p:graphicFrame>
        <p:nvGraphicFramePr>
          <p:cNvPr id="2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692595"/>
              </p:ext>
            </p:extLst>
          </p:nvPr>
        </p:nvGraphicFramePr>
        <p:xfrm>
          <a:off x="1332000" y="549000"/>
          <a:ext cx="684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p-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p-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&amp;a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p-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p-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&amp;a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p-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1)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p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[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30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*(</a:t>
                      </a:r>
                      <a:r>
                        <a:rPr kumimoji="0" lang="en-US" altLang="zh-TW" sz="1600" b="0" i="0" u="none" strike="noStrike" kern="1200" cap="none" spc="30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a+</a:t>
                      </a: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r>
                        <a:rPr kumimoji="0" lang="en-US" altLang="zh-TW" sz="16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]</a:t>
                      </a: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24625"/>
              </p:ext>
            </p:extLst>
          </p:nvPr>
        </p:nvGraphicFramePr>
        <p:xfrm>
          <a:off x="972000" y="4869000"/>
          <a:ext cx="34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Line 73"/>
          <p:cNvSpPr>
            <a:spLocks noChangeShapeType="1"/>
          </p:cNvSpPr>
          <p:nvPr/>
        </p:nvSpPr>
        <p:spPr bwMode="auto">
          <a:xfrm flipV="1">
            <a:off x="3132001" y="5049000"/>
            <a:ext cx="3059999" cy="54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6" name="Line 73"/>
          <p:cNvSpPr>
            <a:spLocks noChangeShapeType="1"/>
          </p:cNvSpPr>
          <p:nvPr/>
        </p:nvSpPr>
        <p:spPr bwMode="auto">
          <a:xfrm>
            <a:off x="5112552" y="1989184"/>
            <a:ext cx="1080138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sz="1600" b="0"/>
          </a:p>
        </p:txBody>
      </p:sp>
      <p:sp>
        <p:nvSpPr>
          <p:cNvPr id="7" name="Line 73"/>
          <p:cNvSpPr>
            <a:spLocks noChangeShapeType="1"/>
          </p:cNvSpPr>
          <p:nvPr/>
        </p:nvSpPr>
        <p:spPr bwMode="auto">
          <a:xfrm>
            <a:off x="5112552" y="3429368"/>
            <a:ext cx="1080138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sz="1600" b="0"/>
          </a:p>
        </p:txBody>
      </p:sp>
    </p:spTree>
    <p:extLst>
      <p:ext uri="{BB962C8B-B14F-4D97-AF65-F5344CB8AC3E}">
        <p14:creationId xmlns:p14="http://schemas.microsoft.com/office/powerpoint/2010/main" val="1716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431999" y="549000"/>
            <a:ext cx="4860001" cy="5760000"/>
          </a:xfrm>
          <a:noFill/>
        </p:spPr>
        <p:txBody>
          <a:bodyPr tIns="90000" bIns="90000"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a[] = { 0, 2, 4, 6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*( a + i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a;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4;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*( p + i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 smtClean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12000" y="2349000"/>
            <a:ext cx="2160000" cy="1440000"/>
          </a:xfrm>
          <a:prstGeom prst="rect">
            <a:avLst/>
          </a:prstGeom>
          <a:solidFill>
            <a:srgbClr val="CCECFF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 vert="horz" wrap="square" lIns="91440" tIns="9000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FontTx/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541338" indent="-2700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TW" altLang="en-US" b="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0  2  4  6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0  2  4  6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0  2  4  6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TW" b="0" kern="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0  2  4  </a:t>
            </a:r>
            <a:r>
              <a:rPr lang="en-US" altLang="zh-TW" b="0" kern="0" dirty="0" smtClean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6</a:t>
            </a:r>
            <a:endParaRPr lang="en-US" altLang="zh-TW" b="0" kern="0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Pointers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/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69439"/>
              </p:ext>
            </p:extLst>
          </p:nvPr>
        </p:nvGraphicFramePr>
        <p:xfrm>
          <a:off x="5832000" y="1809000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08941"/>
              </p:ext>
            </p:extLst>
          </p:nvPr>
        </p:nvGraphicFramePr>
        <p:xfrm>
          <a:off x="3672000" y="1449000"/>
          <a:ext cx="180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00FCFD30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214"/>
          <p:cNvSpPr>
            <a:spLocks noChangeShapeType="1"/>
          </p:cNvSpPr>
          <p:nvPr/>
        </p:nvSpPr>
        <p:spPr bwMode="auto">
          <a:xfrm flipV="1">
            <a:off x="5472000" y="1989000"/>
            <a:ext cx="1260000" cy="18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75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Pointers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/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469439"/>
              </p:ext>
            </p:extLst>
          </p:nvPr>
        </p:nvGraphicFramePr>
        <p:xfrm>
          <a:off x="5832000" y="1809000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a1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708941"/>
              </p:ext>
            </p:extLst>
          </p:nvPr>
        </p:nvGraphicFramePr>
        <p:xfrm>
          <a:off x="3672000" y="1449000"/>
          <a:ext cx="180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00FCFD30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214"/>
          <p:cNvSpPr>
            <a:spLocks noChangeShapeType="1"/>
          </p:cNvSpPr>
          <p:nvPr/>
        </p:nvSpPr>
        <p:spPr bwMode="auto">
          <a:xfrm>
            <a:off x="5472000" y="2169000"/>
            <a:ext cx="1260000" cy="18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3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Pointers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/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31681"/>
              </p:ext>
            </p:extLst>
          </p:nvPr>
        </p:nvGraphicFramePr>
        <p:xfrm>
          <a:off x="5832000" y="1989000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94443"/>
              </p:ext>
            </p:extLst>
          </p:nvPr>
        </p:nvGraphicFramePr>
        <p:xfrm>
          <a:off x="3672000" y="1449000"/>
          <a:ext cx="180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00FCFD34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Line 214"/>
          <p:cNvSpPr>
            <a:spLocks noChangeShapeType="1"/>
          </p:cNvSpPr>
          <p:nvPr/>
        </p:nvSpPr>
        <p:spPr bwMode="auto">
          <a:xfrm flipV="1">
            <a:off x="5472000" y="2169000"/>
            <a:ext cx="12600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904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Pointers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/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831681"/>
              </p:ext>
            </p:extLst>
          </p:nvPr>
        </p:nvGraphicFramePr>
        <p:xfrm>
          <a:off x="5832000" y="1989000"/>
          <a:ext cx="288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a2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994443"/>
              </p:ext>
            </p:extLst>
          </p:nvPr>
        </p:nvGraphicFramePr>
        <p:xfrm>
          <a:off x="3672000" y="1449000"/>
          <a:ext cx="180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00FCFD34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Line 214"/>
          <p:cNvSpPr>
            <a:spLocks noChangeShapeType="1"/>
          </p:cNvSpPr>
          <p:nvPr/>
        </p:nvSpPr>
        <p:spPr bwMode="auto">
          <a:xfrm>
            <a:off x="5472000" y="2169000"/>
            <a:ext cx="126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11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7;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p = &amp;a;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&amp;*p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*&amp;p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5832000" y="4149000"/>
            <a:ext cx="2880069" cy="18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 </a:t>
            </a:r>
            <a:r>
              <a:rPr lang="en-US" altLang="zh-TW" sz="1600" b="0" kern="0" dirty="0" err="1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0012FF7C</a:t>
            </a: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zh-TW" sz="1600" b="0" kern="0" dirty="0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7 7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 err="1" smtClean="0">
                <a:latin typeface="Lucida Console" panose="020B0609040504020204" pitchFamily="49" charset="0"/>
                <a:ea typeface="新細明體" pitchFamily="18" charset="-120"/>
                <a:cs typeface="Courier New" panose="02070309020205020404" pitchFamily="49" charset="0"/>
              </a:rPr>
              <a:t>0012FF78</a:t>
            </a:r>
            <a:endParaRPr lang="en-US" altLang="zh-TW" sz="1600" b="0" kern="0" dirty="0" smtClean="0">
              <a:latin typeface="Lucida Console" panose="020B0609040504020204" pitchFamily="49" charset="0"/>
              <a:ea typeface="新細明體" pitchFamily="18" charset="-120"/>
              <a:cs typeface="Courier New" panose="02070309020205020404" pitchFamily="49" charset="0"/>
            </a:endParaRP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552001" y="3428862"/>
            <a:ext cx="1440000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 smtClean="0">
                <a:latin typeface="+mn-lt"/>
              </a:rPr>
              <a:t>Output</a:t>
            </a:r>
            <a:endParaRPr lang="zh-TW" altLang="en-US" sz="3200" b="0" dirty="0">
              <a:latin typeface="+mn-lt"/>
            </a:endParaRPr>
          </a:p>
        </p:txBody>
      </p:sp>
      <p:graphicFrame>
        <p:nvGraphicFramePr>
          <p:cNvPr id="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066150"/>
              </p:ext>
            </p:extLst>
          </p:nvPr>
        </p:nvGraphicFramePr>
        <p:xfrm>
          <a:off x="5112000" y="729000"/>
          <a:ext cx="252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*p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Group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50818"/>
              </p:ext>
            </p:extLst>
          </p:nvPr>
        </p:nvGraphicFramePr>
        <p:xfrm>
          <a:off x="1512000" y="72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3852000" y="2169000"/>
            <a:ext cx="162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1">
            <a:noAutofit/>
          </a:bodyPr>
          <a:lstStyle/>
          <a:p>
            <a:pPr lvl="0"/>
            <a:r>
              <a:rPr lang="en-US" altLang="zh-TW" sz="1800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p</a:t>
            </a:r>
            <a:r>
              <a:rPr lang="en-US" altLang="zh-TW" sz="2200" b="0" dirty="0" smtClean="0">
                <a:solidFill>
                  <a:srgbClr val="FF0000"/>
                </a:solidFill>
                <a:latin typeface="Times New Roman" pitchFamily="18" charset="0"/>
              </a:rPr>
              <a:t> points </a:t>
            </a:r>
            <a:r>
              <a:rPr lang="en-US" altLang="zh-TW" sz="2200" b="0" dirty="0">
                <a:solidFill>
                  <a:srgbClr val="FF0000"/>
                </a:solidFill>
                <a:latin typeface="Times New Roman" pitchFamily="18" charset="0"/>
              </a:rPr>
              <a:t>to</a:t>
            </a:r>
            <a:r>
              <a:rPr lang="en-US" altLang="zh-TW" sz="2200" b="0" dirty="0" smtClean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altLang="zh-TW" sz="1800" b="0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a</a:t>
            </a:r>
            <a:endParaRPr lang="en-US" altLang="zh-TW" sz="1800" b="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12" name="Line 45"/>
          <p:cNvSpPr>
            <a:spLocks noChangeShapeType="1"/>
          </p:cNvSpPr>
          <p:nvPr/>
        </p:nvSpPr>
        <p:spPr bwMode="auto">
          <a:xfrm flipV="1">
            <a:off x="3132252" y="909021"/>
            <a:ext cx="2520323" cy="54007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45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Pointers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/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74111"/>
              </p:ext>
            </p:extLst>
          </p:nvPr>
        </p:nvGraphicFramePr>
        <p:xfrm>
          <a:off x="5832000" y="1449000"/>
          <a:ext cx="2880000" cy="28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a3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00FCFD3B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a3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9371"/>
              </p:ext>
            </p:extLst>
          </p:nvPr>
        </p:nvGraphicFramePr>
        <p:xfrm>
          <a:off x="3672000" y="1449000"/>
          <a:ext cx="180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00FCFD38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Line 214"/>
          <p:cNvSpPr>
            <a:spLocks noChangeShapeType="1"/>
          </p:cNvSpPr>
          <p:nvPr/>
        </p:nvSpPr>
        <p:spPr bwMode="auto">
          <a:xfrm flipV="1">
            <a:off x="5472000" y="1629000"/>
            <a:ext cx="1260000" cy="54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751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Pointers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/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874111"/>
              </p:ext>
            </p:extLst>
          </p:nvPr>
        </p:nvGraphicFramePr>
        <p:xfrm>
          <a:off x="5832000" y="1449000"/>
          <a:ext cx="2880000" cy="288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a3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00FCFD3B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a3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00FCFD3F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39371"/>
              </p:ext>
            </p:extLst>
          </p:nvPr>
        </p:nvGraphicFramePr>
        <p:xfrm>
          <a:off x="3672000" y="1449000"/>
          <a:ext cx="180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p3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00FCFD38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Line 214"/>
          <p:cNvSpPr>
            <a:spLocks noChangeShapeType="1"/>
          </p:cNvSpPr>
          <p:nvPr/>
        </p:nvSpPr>
        <p:spPr bwMode="auto">
          <a:xfrm>
            <a:off x="5472000" y="2169000"/>
            <a:ext cx="1260000" cy="90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36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Pointers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/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80257"/>
              </p:ext>
            </p:extLst>
          </p:nvPr>
        </p:nvGraphicFramePr>
        <p:xfrm>
          <a:off x="5832000" y="549000"/>
          <a:ext cx="2880000" cy="57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8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a4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8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a4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00FCFD2B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96900"/>
              </p:ext>
            </p:extLst>
          </p:nvPr>
        </p:nvGraphicFramePr>
        <p:xfrm>
          <a:off x="3672000" y="1449000"/>
          <a:ext cx="180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00FCFD20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Line 214"/>
          <p:cNvSpPr>
            <a:spLocks noChangeShapeType="1"/>
          </p:cNvSpPr>
          <p:nvPr/>
        </p:nvSpPr>
        <p:spPr bwMode="auto">
          <a:xfrm flipV="1">
            <a:off x="5472000" y="729000"/>
            <a:ext cx="1260000" cy="144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795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Pointers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[ 2 ] = {};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short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p3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a4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p4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++;</a:t>
            </a:r>
          </a:p>
          <a:p>
            <a:endParaRPr lang="zh-TW" altLang="en-US" dirty="0"/>
          </a:p>
        </p:txBody>
      </p:sp>
      <p:graphicFrame>
        <p:nvGraphicFramePr>
          <p:cNvPr id="4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380257"/>
              </p:ext>
            </p:extLst>
          </p:nvPr>
        </p:nvGraphicFramePr>
        <p:xfrm>
          <a:off x="5832000" y="549000"/>
          <a:ext cx="2880000" cy="57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8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a4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8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a4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[1]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00FCFD2B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00FCFD2D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00FCFD2F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5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771282"/>
              </p:ext>
            </p:extLst>
          </p:nvPr>
        </p:nvGraphicFramePr>
        <p:xfrm>
          <a:off x="3672000" y="1449000"/>
          <a:ext cx="1800000" cy="144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Line 214"/>
          <p:cNvSpPr>
            <a:spLocks noChangeShapeType="1"/>
          </p:cNvSpPr>
          <p:nvPr/>
        </p:nvSpPr>
        <p:spPr bwMode="auto">
          <a:xfrm>
            <a:off x="5472000" y="2169000"/>
            <a:ext cx="1260000" cy="144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57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0000FF"/>
                </a:solidFill>
              </a:rPr>
              <a:t>Relationship Between Pointers and Arrays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[ 3 ]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{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0, 2, 4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*p = a;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[ 1 ]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a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[ 1 ]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&lt;&lt; endl;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p++;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*p &lt;&lt; endl;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  <a:sym typeface="Symbol" pitchFamily="18" charset="2"/>
            </a:endParaRPr>
          </a:p>
        </p:txBody>
      </p:sp>
      <p:graphicFrame>
        <p:nvGraphicFramePr>
          <p:cNvPr id="6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054662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row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56045"/>
              </p:ext>
            </p:extLst>
          </p:nvPr>
        </p:nvGraphicFramePr>
        <p:xfrm>
          <a:off x="1152000" y="5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335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0000FF"/>
                </a:solidFill>
              </a:rPr>
              <a:t>Relationship Between Pointers and Arrays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a[ 3 ] = {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0, 2, 4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*p = a;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p[ 1 ] 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a[ 1 ] &lt;&lt; endl;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p++;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*p &lt;&lt; endl;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  <a:sym typeface="Symbol" pitchFamily="18" charset="2"/>
            </a:endParaRPr>
          </a:p>
        </p:txBody>
      </p:sp>
      <p:graphicFrame>
        <p:nvGraphicFramePr>
          <p:cNvPr id="6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066295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348651"/>
              </p:ext>
            </p:extLst>
          </p:nvPr>
        </p:nvGraphicFramePr>
        <p:xfrm>
          <a:off x="1152000" y="5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214"/>
          <p:cNvSpPr>
            <a:spLocks noChangeShapeType="1"/>
          </p:cNvSpPr>
          <p:nvPr/>
        </p:nvSpPr>
        <p:spPr bwMode="auto">
          <a:xfrm flipV="1">
            <a:off x="2771770" y="728999"/>
            <a:ext cx="2880230" cy="53972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48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0000FF"/>
                </a:solidFill>
              </a:rPr>
              <a:t>Relationship Between Pointers and Arrays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a[ 3 ] = {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0, 2, 4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*p = a;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p[ 1 ] 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a[ 1 ] &lt;&lt; endl;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p++;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*p &lt;&lt; endl;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  <a:sym typeface="Symbol" pitchFamily="18" charset="2"/>
            </a:endParaRPr>
          </a:p>
        </p:txBody>
      </p:sp>
      <p:graphicFrame>
        <p:nvGraphicFramePr>
          <p:cNvPr id="6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491594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209173"/>
              </p:ext>
            </p:extLst>
          </p:nvPr>
        </p:nvGraphicFramePr>
        <p:xfrm>
          <a:off x="1152000" y="5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214"/>
          <p:cNvSpPr>
            <a:spLocks noChangeShapeType="1"/>
          </p:cNvSpPr>
          <p:nvPr/>
        </p:nvSpPr>
        <p:spPr bwMode="auto">
          <a:xfrm flipV="1">
            <a:off x="2771770" y="728999"/>
            <a:ext cx="2880230" cy="53972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6320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1200" dirty="0">
                <a:solidFill>
                  <a:srgbClr val="0000FF"/>
                </a:solidFill>
              </a:rPr>
              <a:t>Relationship Between Pointers and Arrays</a:t>
            </a:r>
            <a:endParaRPr lang="zh-TW" altLang="en-US" dirty="0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a[ 3 ] = {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0, 2, 4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*p = a;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p[ 1 ] =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3;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a[ 1 ] &lt;&lt; endl;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p++;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cout &lt;&lt; *p &lt;&lt; endl;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  <a:sym typeface="Symbol" pitchFamily="18" charset="2"/>
            </a:endParaRPr>
          </a:p>
        </p:txBody>
      </p:sp>
      <p:graphicFrame>
        <p:nvGraphicFramePr>
          <p:cNvPr id="6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021411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p[-1]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78964"/>
              </p:ext>
            </p:extLst>
          </p:nvPr>
        </p:nvGraphicFramePr>
        <p:xfrm>
          <a:off x="1152000" y="54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Line 214"/>
          <p:cNvSpPr>
            <a:spLocks noChangeShapeType="1"/>
          </p:cNvSpPr>
          <p:nvPr/>
        </p:nvSpPr>
        <p:spPr bwMode="auto">
          <a:xfrm>
            <a:off x="2771770" y="1268722"/>
            <a:ext cx="2880230" cy="90027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143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971540" y="4149092"/>
            <a:ext cx="3780483" cy="2520322"/>
          </a:xfrm>
        </p:spPr>
        <p:txBody>
          <a:bodyPr/>
          <a:lstStyle/>
          <a:p>
            <a:pPr lvl="0" eaLnBrk="1" hangingPunct="1"/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a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[ 3 ]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= { </a:t>
            </a: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0, 2, 4 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};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*p = a;</a:t>
            </a:r>
          </a:p>
          <a:p>
            <a:pPr lvl="0" eaLnBrk="1" hangingPunct="1"/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</a:rPr>
              <a:t>}</a:t>
            </a:r>
            <a:endParaRPr lang="en-US" altLang="zh-TW" sz="1800" dirty="0">
              <a:solidFill>
                <a:srgbClr val="FF0000"/>
              </a:solidFill>
              <a:ea typeface="新細明體" pitchFamily="18" charset="-120"/>
              <a:sym typeface="Symbol" pitchFamily="18" charset="2"/>
            </a:endParaRPr>
          </a:p>
        </p:txBody>
      </p:sp>
      <p:graphicFrame>
        <p:nvGraphicFramePr>
          <p:cNvPr id="6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82908"/>
              </p:ext>
            </p:extLst>
          </p:nvPr>
        </p:nvGraphicFramePr>
        <p:xfrm>
          <a:off x="4932046" y="1808793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23244"/>
              </p:ext>
            </p:extLst>
          </p:nvPr>
        </p:nvGraphicFramePr>
        <p:xfrm>
          <a:off x="1332000" y="369000"/>
          <a:ext cx="2160000" cy="144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&amp;a[0]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Line 214"/>
          <p:cNvSpPr>
            <a:spLocks noChangeShapeType="1"/>
          </p:cNvSpPr>
          <p:nvPr/>
        </p:nvSpPr>
        <p:spPr bwMode="auto">
          <a:xfrm>
            <a:off x="3491862" y="1088700"/>
            <a:ext cx="2160138" cy="900299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Group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57614"/>
              </p:ext>
            </p:extLst>
          </p:nvPr>
        </p:nvGraphicFramePr>
        <p:xfrm>
          <a:off x="1872000" y="2169000"/>
          <a:ext cx="2880000" cy="144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0012FF6D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0012FF6E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0012FF6F</a:t>
                      </a: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Line 214"/>
          <p:cNvSpPr>
            <a:spLocks noChangeShapeType="1"/>
          </p:cNvSpPr>
          <p:nvPr/>
        </p:nvSpPr>
        <p:spPr bwMode="auto">
          <a:xfrm flipV="1">
            <a:off x="3491862" y="1989000"/>
            <a:ext cx="2160138" cy="89993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827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9" name="Rectangle 37"/>
          <p:cNvSpPr>
            <a:spLocks noGrp="1" noChangeArrowheads="1"/>
          </p:cNvSpPr>
          <p:nvPr>
            <p:ph type="title"/>
          </p:nvPr>
        </p:nvSpPr>
        <p:spPr>
          <a:xfrm>
            <a:off x="4572000" y="5409254"/>
            <a:ext cx="4140530" cy="1260160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  <a:cs typeface="Arial" pitchFamily="34" charset="0"/>
              </a:rPr>
              <a:t>Array Argument</a:t>
            </a:r>
            <a:endParaRPr lang="zh-TW" altLang="en-US" dirty="0" smtClean="0">
              <a:solidFill>
                <a:srgbClr val="0000FF"/>
              </a:solidFill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2528885"/>
            <a:ext cx="3780484" cy="378048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a[ 3 ] = { 0, 2, 4 };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fun( a );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cout &lt;&lt; a[ 1 ] &lt;&lt; endl;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pitchFamily="18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void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fun( </a:t>
            </a:r>
            <a:r>
              <a:rPr lang="en-US" altLang="zh-TW" dirty="0" err="1" smtClean="0">
                <a:solidFill>
                  <a:schemeClr val="hlink"/>
                </a:solidFill>
                <a:latin typeface="Lucida Console" pitchFamily="49" charset="0"/>
                <a:ea typeface="新細明體" pitchFamily="18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*p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   p[ 1 ] = 3;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2" name="Group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359666"/>
              </p:ext>
            </p:extLst>
          </p:nvPr>
        </p:nvGraphicFramePr>
        <p:xfrm>
          <a:off x="4932046" y="548632"/>
          <a:ext cx="2700000" cy="43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741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6">
      <a:majorFont>
        <a:latin typeface="Times New Roman"/>
        <a:ea typeface="Times New Roman"/>
        <a:cs typeface=""/>
      </a:majorFont>
      <a:minorFont>
        <a:latin typeface="Times New Roman"/>
        <a:ea typeface="Lucida Console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Settings\audrey\Application Data\Microsoft\Templates\ppt_template_07-25-2002.pot</Template>
  <TotalTime>8431</TotalTime>
  <Words>8545</Words>
  <Application>Microsoft Office PowerPoint</Application>
  <PresentationFormat>如螢幕大小 (4:3)</PresentationFormat>
  <Paragraphs>2954</Paragraphs>
  <Slides>115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115</vt:i4>
      </vt:variant>
    </vt:vector>
  </HeadingPairs>
  <TitlesOfParts>
    <vt:vector size="128" baseType="lpstr">
      <vt:lpstr>Courier</vt:lpstr>
      <vt:lpstr>LucidaSansTypewriter</vt:lpstr>
      <vt:lpstr>細明體</vt:lpstr>
      <vt:lpstr>新細明體</vt:lpstr>
      <vt:lpstr>標楷體</vt:lpstr>
      <vt:lpstr>Arial</vt:lpstr>
      <vt:lpstr>Courier New</vt:lpstr>
      <vt:lpstr>Helvetica</vt:lpstr>
      <vt:lpstr>Lucida Console</vt:lpstr>
      <vt:lpstr>MT Extra</vt:lpstr>
      <vt:lpstr>Symbol</vt:lpstr>
      <vt:lpstr>Times New Roman</vt:lpstr>
      <vt:lpstr>ppt_template_07-25-2002</vt:lpstr>
      <vt:lpstr>Pointers</vt:lpstr>
      <vt:lpstr>Pointer Variable Declarations and Initialization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Three ways to pass arguments to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Comparison</vt:lpstr>
      <vt:lpstr>Comparison</vt:lpstr>
      <vt:lpstr>Comparison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Comparison</vt:lpstr>
      <vt:lpstr>Comparison</vt:lpstr>
      <vt:lpstr>Comparison</vt:lpstr>
      <vt:lpstr>Comparison</vt:lpstr>
      <vt:lpstr>Comparison</vt:lpstr>
      <vt:lpstr>Comparison</vt:lpstr>
      <vt:lpstr>Comparison</vt:lpstr>
      <vt:lpstr>Pointer Arithmetic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Relationship Between Pointers and Arrays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Types of Pointers</vt:lpstr>
      <vt:lpstr>Types of Pointers</vt:lpstr>
      <vt:lpstr>Types of Pointers</vt:lpstr>
      <vt:lpstr>Types of Pointers</vt:lpstr>
      <vt:lpstr>Types of Pointers</vt:lpstr>
      <vt:lpstr>Types of Pointers</vt:lpstr>
      <vt:lpstr>Types of Pointers</vt:lpstr>
      <vt:lpstr>Types of Pointers</vt:lpstr>
      <vt:lpstr>Relationship Between Pointers and Arrays</vt:lpstr>
      <vt:lpstr>Relationship Between Pointers and Arrays</vt:lpstr>
      <vt:lpstr>Relationship Between Pointers and Arrays</vt:lpstr>
      <vt:lpstr>Relationship Between Pointers and Arrays</vt:lpstr>
      <vt:lpstr>PowerPoint 簡報</vt:lpstr>
      <vt:lpstr>Array Argument</vt:lpstr>
      <vt:lpstr>Array Argument</vt:lpstr>
      <vt:lpstr>Array Argument</vt:lpstr>
      <vt:lpstr>Array Argument</vt:lpstr>
      <vt:lpstr>Array Argument</vt:lpstr>
      <vt:lpstr>Array Argument</vt:lpstr>
      <vt:lpstr>Comparison</vt:lpstr>
      <vt:lpstr>Comparison</vt:lpstr>
      <vt:lpstr>7.7  sizeof Operator</vt:lpstr>
      <vt:lpstr>PowerPoint 簡報</vt:lpstr>
      <vt:lpstr>PowerPoint 簡報</vt:lpstr>
      <vt:lpstr>PowerPoint 簡報</vt:lpstr>
      <vt:lpstr>Arrays of Pointers</vt:lpstr>
      <vt:lpstr>PowerPoint 簡報</vt:lpstr>
      <vt:lpstr>PowerPoint 簡報</vt:lpstr>
      <vt:lpstr>PowerPoint 簡報</vt:lpstr>
      <vt:lpstr>PowerPoint 簡報</vt:lpstr>
    </vt:vector>
  </TitlesOfParts>
  <Company>Deitel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5 - Pointers and Strings</dc:title>
  <dc:creator>Audrey Lee</dc:creator>
  <cp:lastModifiedBy>james</cp:lastModifiedBy>
  <cp:revision>669</cp:revision>
  <dcterms:created xsi:type="dcterms:W3CDTF">2002-07-31T13:16:45Z</dcterms:created>
  <dcterms:modified xsi:type="dcterms:W3CDTF">2023-10-25T02:50:27Z</dcterms:modified>
</cp:coreProperties>
</file>