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33" r:id="rId2"/>
    <p:sldId id="838" r:id="rId3"/>
    <p:sldId id="837" r:id="rId4"/>
    <p:sldId id="839" r:id="rId5"/>
    <p:sldId id="840" r:id="rId6"/>
    <p:sldId id="841" r:id="rId7"/>
    <p:sldId id="842" r:id="rId8"/>
    <p:sldId id="843" r:id="rId9"/>
    <p:sldId id="844" r:id="rId10"/>
    <p:sldId id="845" r:id="rId11"/>
    <p:sldId id="846" r:id="rId12"/>
    <p:sldId id="847" r:id="rId13"/>
    <p:sldId id="848" r:id="rId14"/>
    <p:sldId id="849" r:id="rId15"/>
    <p:sldId id="484" r:id="rId16"/>
    <p:sldId id="806" r:id="rId17"/>
    <p:sldId id="807" r:id="rId18"/>
    <p:sldId id="808" r:id="rId19"/>
    <p:sldId id="809" r:id="rId20"/>
    <p:sldId id="810" r:id="rId21"/>
    <p:sldId id="811" r:id="rId22"/>
    <p:sldId id="805" r:id="rId23"/>
    <p:sldId id="813" r:id="rId24"/>
    <p:sldId id="814" r:id="rId25"/>
    <p:sldId id="815" r:id="rId26"/>
    <p:sldId id="816" r:id="rId27"/>
    <p:sldId id="817" r:id="rId28"/>
    <p:sldId id="818" r:id="rId29"/>
    <p:sldId id="812" r:id="rId30"/>
    <p:sldId id="823" r:id="rId31"/>
    <p:sldId id="820" r:id="rId32"/>
    <p:sldId id="825" r:id="rId33"/>
    <p:sldId id="826" r:id="rId34"/>
    <p:sldId id="827" r:id="rId35"/>
    <p:sldId id="828" r:id="rId36"/>
    <p:sldId id="819" r:id="rId37"/>
    <p:sldId id="824" r:id="rId38"/>
    <p:sldId id="822" r:id="rId39"/>
    <p:sldId id="829" r:id="rId40"/>
    <p:sldId id="830" r:id="rId41"/>
    <p:sldId id="831" r:id="rId42"/>
    <p:sldId id="832" r:id="rId43"/>
    <p:sldId id="821" r:id="rId44"/>
    <p:sldId id="833" r:id="rId45"/>
    <p:sldId id="834" r:id="rId46"/>
    <p:sldId id="835" r:id="rId47"/>
    <p:sldId id="801" r:id="rId48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Courier New" pitchFamily="49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1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E1F4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0" autoAdjust="0"/>
    <p:restoredTop sz="95046" autoAdjust="0"/>
  </p:normalViewPr>
  <p:slideViewPr>
    <p:cSldViewPr showGuides="1">
      <p:cViewPr varScale="1">
        <p:scale>
          <a:sx n="110" d="100"/>
          <a:sy n="110" d="100"/>
        </p:scale>
        <p:origin x="1328" y="184"/>
      </p:cViewPr>
      <p:guideLst>
        <p:guide orient="horz" pos="4201"/>
        <p:guide pos="1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540" y="2708909"/>
            <a:ext cx="7200901" cy="1440184"/>
          </a:xfrm>
        </p:spPr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29142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11609" y="548632"/>
            <a:ext cx="3960506" cy="1440185"/>
          </a:xfrm>
        </p:spPr>
        <p:txBody>
          <a:bodyPr rIns="7200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301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11723" y="548632"/>
            <a:ext cx="2340299" cy="1620207"/>
          </a:xfrm>
        </p:spPr>
        <p:txBody>
          <a:bodyPr rIns="72000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215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548631"/>
            <a:ext cx="8641104" cy="5760737"/>
          </a:xfr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6664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869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1549" y="188585"/>
            <a:ext cx="7200901" cy="1260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49" y="1628770"/>
            <a:ext cx="7200901" cy="4680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64" r:id="rId3"/>
    <p:sldLayoutId id="2147483659" r:id="rId4"/>
    <p:sldLayoutId id="2147483656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pitchFamily="18" charset="-12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None/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getline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7984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str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>
                <a:latin typeface="Lucida Console"/>
              </a:rPr>
              <a:t>4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dirty="0">
                <a:latin typeface="Lucida Console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4,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  <a:endParaRPr lang="en-US" altLang="zh-TW" dirty="0"/>
          </a:p>
          <a:p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4,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4,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4,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072484"/>
              </p:ext>
            </p:extLst>
          </p:nvPr>
        </p:nvGraphicFramePr>
        <p:xfrm>
          <a:off x="611494" y="3248977"/>
          <a:ext cx="5223432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/>
        </p:nvGraphicFramePr>
        <p:xfrm>
          <a:off x="1331586" y="2528885"/>
          <a:ext cx="198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11724" y="4509138"/>
            <a:ext cx="216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951793" y="5589276"/>
            <a:ext cx="1080138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652138" y="4329115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sp>
        <p:nvSpPr>
          <p:cNvPr id="16" name="Text Box 86"/>
          <p:cNvSpPr txBox="1">
            <a:spLocks noChangeArrowheads="1"/>
          </p:cNvSpPr>
          <p:nvPr/>
        </p:nvSpPr>
        <p:spPr bwMode="auto">
          <a:xfrm>
            <a:off x="3131816" y="3609023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1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</p:spTree>
    <p:extLst>
      <p:ext uri="{BB962C8B-B14F-4D97-AF65-F5344CB8AC3E}">
        <p14:creationId xmlns:p14="http://schemas.microsoft.com/office/powerpoint/2010/main" val="4080865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str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>
                <a:latin typeface="Lucida Console"/>
              </a:rPr>
              <a:t>4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dirty="0">
                <a:latin typeface="Lucida Console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4,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  <a:endParaRPr lang="en-US" altLang="zh-TW" dirty="0"/>
          </a:p>
          <a:p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4,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4,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4,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22360"/>
              </p:ext>
            </p:extLst>
          </p:nvPr>
        </p:nvGraphicFramePr>
        <p:xfrm>
          <a:off x="611494" y="3248977"/>
          <a:ext cx="5223432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/>
        </p:nvGraphicFramePr>
        <p:xfrm>
          <a:off x="1331586" y="2528885"/>
          <a:ext cx="198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11724" y="4509138"/>
            <a:ext cx="216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951793" y="5589276"/>
            <a:ext cx="1080138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652138" y="4329115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15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str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>
                <a:latin typeface="Lucida Console"/>
              </a:rPr>
              <a:t>4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dirty="0">
                <a:latin typeface="Lucida Console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4,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  <a:endParaRPr lang="en-US" altLang="zh-TW" dirty="0"/>
          </a:p>
          <a:p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4,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4,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4,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480327"/>
              </p:ext>
            </p:extLst>
          </p:nvPr>
        </p:nvGraphicFramePr>
        <p:xfrm>
          <a:off x="611494" y="3248977"/>
          <a:ext cx="5223432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/>
        </p:nvGraphicFramePr>
        <p:xfrm>
          <a:off x="1331586" y="2528885"/>
          <a:ext cx="198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11724" y="4509138"/>
            <a:ext cx="216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951793" y="5589276"/>
            <a:ext cx="1080138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652138" y="4329115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896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str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>
                <a:latin typeface="Lucida Console"/>
              </a:rPr>
              <a:t>4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dirty="0">
                <a:latin typeface="Lucida Console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4,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  <a:endParaRPr lang="en-US" altLang="zh-TW" dirty="0"/>
          </a:p>
          <a:p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4,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4,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4,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/>
        </p:nvGraphicFramePr>
        <p:xfrm>
          <a:off x="611494" y="3248977"/>
          <a:ext cx="5223432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/>
        </p:nvGraphicFramePr>
        <p:xfrm>
          <a:off x="1331586" y="2528885"/>
          <a:ext cx="198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11724" y="4509138"/>
            <a:ext cx="216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951793" y="5589276"/>
            <a:ext cx="1080138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636719"/>
              </p:ext>
            </p:extLst>
          </p:nvPr>
        </p:nvGraphicFramePr>
        <p:xfrm>
          <a:off x="5652138" y="4329115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331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str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>
                <a:latin typeface="Lucida Console"/>
              </a:rPr>
              <a:t>4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dirty="0">
                <a:latin typeface="Lucida Console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4,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  <a:endParaRPr lang="en-US" altLang="zh-TW" dirty="0"/>
          </a:p>
          <a:p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4,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4,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4,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/>
        </p:nvGraphicFramePr>
        <p:xfrm>
          <a:off x="611494" y="3248977"/>
          <a:ext cx="5223432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/>
        </p:nvGraphicFramePr>
        <p:xfrm>
          <a:off x="1331586" y="2528885"/>
          <a:ext cx="198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TW" altLang="zh-TW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11724" y="4509138"/>
            <a:ext cx="216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951793" y="5589276"/>
            <a:ext cx="1080138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652138" y="4329115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223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Extraction Operator </a:t>
            </a:r>
            <a:r>
              <a:rPr lang="en-US" altLang="zh-TW" dirty="0">
                <a:latin typeface="Lucida Console" panose="020B0609040504020204" pitchFamily="49" charset="0"/>
                <a:cs typeface="Times New Roman" panose="02020603050405020304" pitchFamily="18" charset="0"/>
              </a:rPr>
              <a:t>&gt;&gt;</a:t>
            </a:r>
            <a:endParaRPr lang="zh-TW" altLang="en-US" dirty="0"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str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>
                <a:latin typeface="Lucida Console"/>
              </a:rPr>
              <a:t>4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dirty="0">
                <a:latin typeface="Lucida Console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  <a:endParaRPr lang="en-US" altLang="zh-TW" dirty="0"/>
          </a:p>
          <a:p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335766"/>
              </p:ext>
            </p:extLst>
          </p:nvPr>
        </p:nvGraphicFramePr>
        <p:xfrm>
          <a:off x="611494" y="3248977"/>
          <a:ext cx="5223432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60903"/>
              </p:ext>
            </p:extLst>
          </p:nvPr>
        </p:nvGraphicFramePr>
        <p:xfrm>
          <a:off x="1331586" y="2528885"/>
          <a:ext cx="198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11724" y="4509138"/>
            <a:ext cx="216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951793" y="5589276"/>
            <a:ext cx="1080138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652138" y="4329115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968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str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>
                <a:latin typeface="Lucida Console"/>
              </a:rPr>
              <a:t>4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dirty="0">
                <a:latin typeface="Lucida Console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  <a:endParaRPr lang="en-US" altLang="zh-TW" dirty="0"/>
          </a:p>
          <a:p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58339"/>
              </p:ext>
            </p:extLst>
          </p:nvPr>
        </p:nvGraphicFramePr>
        <p:xfrm>
          <a:off x="611494" y="3248977"/>
          <a:ext cx="5223432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099890"/>
              </p:ext>
            </p:extLst>
          </p:nvPr>
        </p:nvGraphicFramePr>
        <p:xfrm>
          <a:off x="1331586" y="2528885"/>
          <a:ext cx="198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11724" y="4509138"/>
            <a:ext cx="216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951793" y="5589276"/>
            <a:ext cx="1080138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652138" y="4329115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sp>
        <p:nvSpPr>
          <p:cNvPr id="16" name="Text Box 86"/>
          <p:cNvSpPr txBox="1">
            <a:spLocks noChangeArrowheads="1"/>
          </p:cNvSpPr>
          <p:nvPr/>
        </p:nvSpPr>
        <p:spPr bwMode="auto">
          <a:xfrm>
            <a:off x="3131816" y="3609023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1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6600" b="0" dirty="0">
                <a:solidFill>
                  <a:srgbClr val="0000FF"/>
                </a:solidFill>
                <a:sym typeface="Wingdings" pitchFamily="2" charset="2"/>
              </a:rPr>
              <a:t></a:t>
            </a:r>
          </a:p>
        </p:txBody>
      </p:sp>
    </p:spTree>
    <p:extLst>
      <p:ext uri="{BB962C8B-B14F-4D97-AF65-F5344CB8AC3E}">
        <p14:creationId xmlns:p14="http://schemas.microsoft.com/office/powerpoint/2010/main" val="1796497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str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>
                <a:latin typeface="Lucida Console"/>
              </a:rPr>
              <a:t>4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dirty="0">
                <a:latin typeface="Lucida Console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  <a:endParaRPr lang="en-US" altLang="zh-TW" dirty="0"/>
          </a:p>
          <a:p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348711"/>
              </p:ext>
            </p:extLst>
          </p:nvPr>
        </p:nvGraphicFramePr>
        <p:xfrm>
          <a:off x="611494" y="3248977"/>
          <a:ext cx="5223432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226527"/>
              </p:ext>
            </p:extLst>
          </p:nvPr>
        </p:nvGraphicFramePr>
        <p:xfrm>
          <a:off x="1331586" y="2528885"/>
          <a:ext cx="198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11724" y="4509138"/>
            <a:ext cx="216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951793" y="5589276"/>
            <a:ext cx="1080138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652138" y="4329115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197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str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>
                <a:latin typeface="Lucida Console"/>
              </a:rPr>
              <a:t>4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dirty="0">
                <a:latin typeface="Lucida Console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  <a:endParaRPr lang="en-US" altLang="zh-TW" dirty="0"/>
          </a:p>
          <a:p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283130"/>
              </p:ext>
            </p:extLst>
          </p:nvPr>
        </p:nvGraphicFramePr>
        <p:xfrm>
          <a:off x="611494" y="3248977"/>
          <a:ext cx="5223432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337688"/>
              </p:ext>
            </p:extLst>
          </p:nvPr>
        </p:nvGraphicFramePr>
        <p:xfrm>
          <a:off x="1331586" y="2528885"/>
          <a:ext cx="198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11724" y="4509138"/>
            <a:ext cx="216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951793" y="5589276"/>
            <a:ext cx="1080138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652138" y="4329115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04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str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>
                <a:latin typeface="Lucida Console"/>
              </a:rPr>
              <a:t>4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dirty="0">
                <a:latin typeface="Lucida Console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4,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  <a:endParaRPr lang="en-US" altLang="zh-TW" dirty="0"/>
          </a:p>
          <a:p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4,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4,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4,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188497"/>
              </p:ext>
            </p:extLst>
          </p:nvPr>
        </p:nvGraphicFramePr>
        <p:xfrm>
          <a:off x="611494" y="3248977"/>
          <a:ext cx="5223432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/>
        </p:nvGraphicFramePr>
        <p:xfrm>
          <a:off x="1331586" y="2528885"/>
          <a:ext cx="198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11724" y="4509138"/>
            <a:ext cx="216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951793" y="5589276"/>
            <a:ext cx="1080138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652138" y="4329115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012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str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>
                <a:latin typeface="Lucida Console"/>
              </a:rPr>
              <a:t>4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dirty="0">
                <a:latin typeface="Lucida Console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  <a:endParaRPr lang="en-US" altLang="zh-TW" dirty="0"/>
          </a:p>
          <a:p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3977"/>
              </p:ext>
            </p:extLst>
          </p:nvPr>
        </p:nvGraphicFramePr>
        <p:xfrm>
          <a:off x="611494" y="3248977"/>
          <a:ext cx="5223432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482096"/>
              </p:ext>
            </p:extLst>
          </p:nvPr>
        </p:nvGraphicFramePr>
        <p:xfrm>
          <a:off x="1331586" y="2528885"/>
          <a:ext cx="198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11724" y="4509138"/>
            <a:ext cx="216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951793" y="5589276"/>
            <a:ext cx="1080138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652138" y="4329115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05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str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>
                <a:latin typeface="Lucida Console"/>
              </a:rPr>
              <a:t>4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dirty="0">
                <a:latin typeface="Lucida Console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  <a:endParaRPr lang="en-US" altLang="zh-TW" dirty="0"/>
          </a:p>
          <a:p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58392"/>
              </p:ext>
            </p:extLst>
          </p:nvPr>
        </p:nvGraphicFramePr>
        <p:xfrm>
          <a:off x="611494" y="3248977"/>
          <a:ext cx="5223432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270607"/>
              </p:ext>
            </p:extLst>
          </p:nvPr>
        </p:nvGraphicFramePr>
        <p:xfrm>
          <a:off x="1331586" y="2528885"/>
          <a:ext cx="198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11724" y="4509138"/>
            <a:ext cx="216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951793" y="5589276"/>
            <a:ext cx="1080138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416683"/>
              </p:ext>
            </p:extLst>
          </p:nvPr>
        </p:nvGraphicFramePr>
        <p:xfrm>
          <a:off x="5652138" y="4329115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false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+mn-ea"/>
                        <a:cs typeface="+mn-cs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true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+mn-ea"/>
                        <a:cs typeface="+mn-cs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true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+mn-ea"/>
                        <a:cs typeface="+mn-cs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298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413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str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>
                <a:latin typeface="Lucida Console"/>
              </a:rPr>
              <a:t>4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dirty="0">
                <a:latin typeface="Lucida Console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  <a:endParaRPr lang="en-US" altLang="zh-TW" dirty="0"/>
          </a:p>
          <a:p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/>
        </p:nvGraphicFramePr>
        <p:xfrm>
          <a:off x="611494" y="3248977"/>
          <a:ext cx="5223432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/>
        </p:nvGraphicFramePr>
        <p:xfrm>
          <a:off x="1331586" y="2528885"/>
          <a:ext cx="198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11724" y="4509138"/>
            <a:ext cx="216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951793" y="5589276"/>
            <a:ext cx="1080138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652138" y="4329115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504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str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>
                <a:latin typeface="Lucida Console"/>
              </a:rPr>
              <a:t>4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dirty="0">
                <a:latin typeface="Lucida Console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  <a:endParaRPr lang="en-US" altLang="zh-TW" dirty="0"/>
          </a:p>
          <a:p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028900"/>
              </p:ext>
            </p:extLst>
          </p:nvPr>
        </p:nvGraphicFramePr>
        <p:xfrm>
          <a:off x="611494" y="3248977"/>
          <a:ext cx="5223432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/>
        </p:nvGraphicFramePr>
        <p:xfrm>
          <a:off x="1331586" y="2528885"/>
          <a:ext cx="198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11724" y="4509138"/>
            <a:ext cx="216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951793" y="5589276"/>
            <a:ext cx="1080138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652138" y="4329115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sp>
        <p:nvSpPr>
          <p:cNvPr id="16" name="Text Box 86"/>
          <p:cNvSpPr txBox="1">
            <a:spLocks noChangeArrowheads="1"/>
          </p:cNvSpPr>
          <p:nvPr/>
        </p:nvSpPr>
        <p:spPr bwMode="auto">
          <a:xfrm>
            <a:off x="3131816" y="3609023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1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</p:spTree>
    <p:extLst>
      <p:ext uri="{BB962C8B-B14F-4D97-AF65-F5344CB8AC3E}">
        <p14:creationId xmlns:p14="http://schemas.microsoft.com/office/powerpoint/2010/main" val="1257067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str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>
                <a:latin typeface="Lucida Console"/>
              </a:rPr>
              <a:t>4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dirty="0">
                <a:latin typeface="Lucida Console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  <a:endParaRPr lang="en-US" altLang="zh-TW" dirty="0"/>
          </a:p>
          <a:p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72419"/>
              </p:ext>
            </p:extLst>
          </p:nvPr>
        </p:nvGraphicFramePr>
        <p:xfrm>
          <a:off x="611494" y="3248977"/>
          <a:ext cx="5223432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/>
        </p:nvGraphicFramePr>
        <p:xfrm>
          <a:off x="1331586" y="2528885"/>
          <a:ext cx="198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11724" y="4509138"/>
            <a:ext cx="216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951793" y="5589276"/>
            <a:ext cx="1080138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652138" y="4329115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790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str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>
                <a:latin typeface="Lucida Console"/>
              </a:rPr>
              <a:t>4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dirty="0">
                <a:latin typeface="Lucida Console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  <a:endParaRPr lang="en-US" altLang="zh-TW" dirty="0"/>
          </a:p>
          <a:p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183236"/>
              </p:ext>
            </p:extLst>
          </p:nvPr>
        </p:nvGraphicFramePr>
        <p:xfrm>
          <a:off x="611494" y="3248977"/>
          <a:ext cx="5223432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/>
        </p:nvGraphicFramePr>
        <p:xfrm>
          <a:off x="1331586" y="2528885"/>
          <a:ext cx="198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11724" y="4509138"/>
            <a:ext cx="216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951793" y="5589276"/>
            <a:ext cx="1080138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652138" y="4329115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948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str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>
                <a:latin typeface="Lucida Console"/>
              </a:rPr>
              <a:t>4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dirty="0">
                <a:latin typeface="Lucida Console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  <a:endParaRPr lang="en-US" altLang="zh-TW" dirty="0"/>
          </a:p>
          <a:p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505190"/>
              </p:ext>
            </p:extLst>
          </p:nvPr>
        </p:nvGraphicFramePr>
        <p:xfrm>
          <a:off x="611494" y="3248977"/>
          <a:ext cx="5223432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/>
        </p:nvGraphicFramePr>
        <p:xfrm>
          <a:off x="1331586" y="2528885"/>
          <a:ext cx="198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11724" y="4509138"/>
            <a:ext cx="216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951793" y="5589276"/>
            <a:ext cx="1080138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288878"/>
              </p:ext>
            </p:extLst>
          </p:nvPr>
        </p:nvGraphicFramePr>
        <p:xfrm>
          <a:off x="5652138" y="4329115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722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str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>
                <a:latin typeface="Lucida Console"/>
              </a:rPr>
              <a:t>4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dirty="0">
                <a:latin typeface="Lucida Console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  <a:endParaRPr lang="en-US" altLang="zh-TW" dirty="0"/>
          </a:p>
          <a:p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/>
        </p:nvGraphicFramePr>
        <p:xfrm>
          <a:off x="611494" y="3248977"/>
          <a:ext cx="5223432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981399"/>
              </p:ext>
            </p:extLst>
          </p:nvPr>
        </p:nvGraphicFramePr>
        <p:xfrm>
          <a:off x="1331586" y="2528885"/>
          <a:ext cx="198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11724" y="4509138"/>
            <a:ext cx="216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951793" y="5589276"/>
            <a:ext cx="1080138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652138" y="4329115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false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+mn-ea"/>
                        <a:cs typeface="+mn-cs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true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+mn-ea"/>
                        <a:cs typeface="+mn-cs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+mn-cs"/>
                        </a:rPr>
                        <a:t>true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+mn-ea"/>
                        <a:cs typeface="+mn-cs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584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0591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str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>
                <a:latin typeface="Lucida Console"/>
              </a:rPr>
              <a:t>4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dirty="0">
                <a:latin typeface="Lucida Console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4,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  <a:endParaRPr lang="en-US" altLang="zh-TW" dirty="0"/>
          </a:p>
          <a:p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4,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4,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4,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/>
        </p:nvGraphicFramePr>
        <p:xfrm>
          <a:off x="611494" y="3248977"/>
          <a:ext cx="5223432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/>
        </p:nvGraphicFramePr>
        <p:xfrm>
          <a:off x="1331586" y="2528885"/>
          <a:ext cx="198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11724" y="4509138"/>
            <a:ext cx="216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951793" y="5589276"/>
            <a:ext cx="1080138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652138" y="4329115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sp>
        <p:nvSpPr>
          <p:cNvPr id="16" name="Text Box 86"/>
          <p:cNvSpPr txBox="1">
            <a:spLocks noChangeArrowheads="1"/>
          </p:cNvSpPr>
          <p:nvPr/>
        </p:nvSpPr>
        <p:spPr bwMode="auto">
          <a:xfrm>
            <a:off x="3131816" y="3609023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1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</p:spTree>
    <p:extLst>
      <p:ext uri="{BB962C8B-B14F-4D97-AF65-F5344CB8AC3E}">
        <p14:creationId xmlns:p14="http://schemas.microsoft.com/office/powerpoint/2010/main" val="3185388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number;</a:t>
            </a:r>
            <a:endParaRPr lang="en-US" altLang="zh-TW" dirty="0"/>
          </a:p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number;</a:t>
            </a:r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19024"/>
              </p:ext>
            </p:extLst>
          </p:nvPr>
        </p:nvGraphicFramePr>
        <p:xfrm>
          <a:off x="611494" y="3248977"/>
          <a:ext cx="5223432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330132"/>
              </p:ext>
            </p:extLst>
          </p:nvPr>
        </p:nvGraphicFramePr>
        <p:xfrm>
          <a:off x="791517" y="2528885"/>
          <a:ext cx="162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11724" y="4509138"/>
            <a:ext cx="216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56\n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951793" y="5589276"/>
            <a:ext cx="1080138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652138" y="4329115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97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number;</a:t>
            </a:r>
            <a:endParaRPr lang="en-US" altLang="zh-TW" dirty="0"/>
          </a:p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number;</a:t>
            </a:r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204785"/>
              </p:ext>
            </p:extLst>
          </p:nvPr>
        </p:nvGraphicFramePr>
        <p:xfrm>
          <a:off x="611494" y="3248977"/>
          <a:ext cx="5223432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330132"/>
              </p:ext>
            </p:extLst>
          </p:nvPr>
        </p:nvGraphicFramePr>
        <p:xfrm>
          <a:off x="791517" y="2528885"/>
          <a:ext cx="162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11724" y="4509138"/>
            <a:ext cx="216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56\n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951793" y="5589276"/>
            <a:ext cx="1080138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652138" y="4329115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sp>
        <p:nvSpPr>
          <p:cNvPr id="16" name="Text Box 86"/>
          <p:cNvSpPr txBox="1">
            <a:spLocks noChangeArrowheads="1"/>
          </p:cNvSpPr>
          <p:nvPr/>
        </p:nvSpPr>
        <p:spPr bwMode="auto">
          <a:xfrm>
            <a:off x="3131816" y="3609023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1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</p:spTree>
    <p:extLst>
      <p:ext uri="{BB962C8B-B14F-4D97-AF65-F5344CB8AC3E}">
        <p14:creationId xmlns:p14="http://schemas.microsoft.com/office/powerpoint/2010/main" val="2428668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number;</a:t>
            </a:r>
            <a:endParaRPr lang="en-US" altLang="zh-TW" dirty="0"/>
          </a:p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number;</a:t>
            </a:r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095788"/>
              </p:ext>
            </p:extLst>
          </p:nvPr>
        </p:nvGraphicFramePr>
        <p:xfrm>
          <a:off x="611494" y="3248977"/>
          <a:ext cx="5223432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694764"/>
              </p:ext>
            </p:extLst>
          </p:nvPr>
        </p:nvGraphicFramePr>
        <p:xfrm>
          <a:off x="791517" y="2528885"/>
          <a:ext cx="162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11724" y="4509138"/>
            <a:ext cx="216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56\n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951793" y="5589276"/>
            <a:ext cx="1080138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652138" y="4329115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192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number;</a:t>
            </a:r>
            <a:endParaRPr lang="en-US" altLang="zh-TW" dirty="0"/>
          </a:p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number;</a:t>
            </a:r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128106"/>
              </p:ext>
            </p:extLst>
          </p:nvPr>
        </p:nvGraphicFramePr>
        <p:xfrm>
          <a:off x="611494" y="3248977"/>
          <a:ext cx="5223432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862602"/>
              </p:ext>
            </p:extLst>
          </p:nvPr>
        </p:nvGraphicFramePr>
        <p:xfrm>
          <a:off x="791517" y="2528885"/>
          <a:ext cx="162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34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11724" y="4509138"/>
            <a:ext cx="216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56\n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951793" y="5589276"/>
            <a:ext cx="1080138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652138" y="4329115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184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number;</a:t>
            </a:r>
            <a:endParaRPr lang="en-US" altLang="zh-TW" dirty="0"/>
          </a:p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number;</a:t>
            </a:r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648736"/>
              </p:ext>
            </p:extLst>
          </p:nvPr>
        </p:nvGraphicFramePr>
        <p:xfrm>
          <a:off x="611494" y="3248977"/>
          <a:ext cx="5223432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893717"/>
              </p:ext>
            </p:extLst>
          </p:nvPr>
        </p:nvGraphicFramePr>
        <p:xfrm>
          <a:off x="791517" y="2528885"/>
          <a:ext cx="162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56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11724" y="4509138"/>
            <a:ext cx="216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56\n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951793" y="5589276"/>
            <a:ext cx="1080138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652138" y="4329115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4421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number;</a:t>
            </a:r>
            <a:endParaRPr lang="en-US" altLang="zh-TW" dirty="0"/>
          </a:p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number;</a:t>
            </a:r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648736"/>
              </p:ext>
            </p:extLst>
          </p:nvPr>
        </p:nvGraphicFramePr>
        <p:xfrm>
          <a:off x="611494" y="3248977"/>
          <a:ext cx="5223432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893717"/>
              </p:ext>
            </p:extLst>
          </p:nvPr>
        </p:nvGraphicFramePr>
        <p:xfrm>
          <a:off x="791517" y="2528885"/>
          <a:ext cx="162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56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11724" y="4509138"/>
            <a:ext cx="216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56\n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951793" y="5589276"/>
            <a:ext cx="1080138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622396"/>
              </p:ext>
            </p:extLst>
          </p:nvPr>
        </p:nvGraphicFramePr>
        <p:xfrm>
          <a:off x="5652138" y="4329115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381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3173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number;</a:t>
            </a:r>
            <a:endParaRPr lang="en-US" altLang="zh-TW" dirty="0"/>
          </a:p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number;</a:t>
            </a:r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19024"/>
              </p:ext>
            </p:extLst>
          </p:nvPr>
        </p:nvGraphicFramePr>
        <p:xfrm>
          <a:off x="611494" y="3248977"/>
          <a:ext cx="5223432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330132"/>
              </p:ext>
            </p:extLst>
          </p:nvPr>
        </p:nvGraphicFramePr>
        <p:xfrm>
          <a:off x="791517" y="2528885"/>
          <a:ext cx="162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11724" y="4509138"/>
            <a:ext cx="216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56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951793" y="5589276"/>
            <a:ext cx="1080138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652138" y="4329115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65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number;</a:t>
            </a:r>
            <a:endParaRPr lang="en-US" altLang="zh-TW" dirty="0"/>
          </a:p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number;</a:t>
            </a:r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444252"/>
              </p:ext>
            </p:extLst>
          </p:nvPr>
        </p:nvGraphicFramePr>
        <p:xfrm>
          <a:off x="611494" y="3248977"/>
          <a:ext cx="5223432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698301"/>
              </p:ext>
            </p:extLst>
          </p:nvPr>
        </p:nvGraphicFramePr>
        <p:xfrm>
          <a:off x="791517" y="2528885"/>
          <a:ext cx="162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11724" y="4509138"/>
            <a:ext cx="216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56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951793" y="5589276"/>
            <a:ext cx="1080138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652138" y="4329115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sp>
        <p:nvSpPr>
          <p:cNvPr id="16" name="Text Box 86"/>
          <p:cNvSpPr txBox="1">
            <a:spLocks noChangeArrowheads="1"/>
          </p:cNvSpPr>
          <p:nvPr/>
        </p:nvSpPr>
        <p:spPr bwMode="auto">
          <a:xfrm>
            <a:off x="3131816" y="3609023"/>
            <a:ext cx="7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1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6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+mn-cs"/>
                <a:sym typeface="Wingdings" pitchFamily="2" charset="2"/>
              </a:rPr>
              <a:t></a:t>
            </a:r>
          </a:p>
        </p:txBody>
      </p:sp>
    </p:spTree>
    <p:extLst>
      <p:ext uri="{BB962C8B-B14F-4D97-AF65-F5344CB8AC3E}">
        <p14:creationId xmlns:p14="http://schemas.microsoft.com/office/powerpoint/2010/main" val="23319350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number;</a:t>
            </a:r>
            <a:endParaRPr lang="en-US" altLang="zh-TW" dirty="0"/>
          </a:p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number;</a:t>
            </a:r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114541"/>
              </p:ext>
            </p:extLst>
          </p:nvPr>
        </p:nvGraphicFramePr>
        <p:xfrm>
          <a:off x="611494" y="3248977"/>
          <a:ext cx="5223432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962555"/>
              </p:ext>
            </p:extLst>
          </p:nvPr>
        </p:nvGraphicFramePr>
        <p:xfrm>
          <a:off x="791517" y="2528885"/>
          <a:ext cx="162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11724" y="4509138"/>
            <a:ext cx="216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56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951793" y="5589276"/>
            <a:ext cx="1080138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652138" y="4329115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887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str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>
                <a:latin typeface="Lucida Console"/>
              </a:rPr>
              <a:t>4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dirty="0">
                <a:latin typeface="Lucida Console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4,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  <a:endParaRPr lang="en-US" altLang="zh-TW" dirty="0"/>
          </a:p>
          <a:p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4,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4,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4,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23486"/>
              </p:ext>
            </p:extLst>
          </p:nvPr>
        </p:nvGraphicFramePr>
        <p:xfrm>
          <a:off x="611494" y="3248977"/>
          <a:ext cx="5223432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821654"/>
              </p:ext>
            </p:extLst>
          </p:nvPr>
        </p:nvGraphicFramePr>
        <p:xfrm>
          <a:off x="1331586" y="2528885"/>
          <a:ext cx="198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11724" y="4509138"/>
            <a:ext cx="216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951793" y="5589276"/>
            <a:ext cx="1080138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652138" y="4329115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6132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number;</a:t>
            </a:r>
            <a:endParaRPr lang="en-US" altLang="zh-TW" dirty="0"/>
          </a:p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number;</a:t>
            </a:r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310226"/>
              </p:ext>
            </p:extLst>
          </p:nvPr>
        </p:nvGraphicFramePr>
        <p:xfrm>
          <a:off x="611494" y="3248977"/>
          <a:ext cx="5223432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391685"/>
              </p:ext>
            </p:extLst>
          </p:nvPr>
        </p:nvGraphicFramePr>
        <p:xfrm>
          <a:off x="791517" y="2528885"/>
          <a:ext cx="162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34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11724" y="4509138"/>
            <a:ext cx="216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56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951793" y="5589276"/>
            <a:ext cx="1080138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652138" y="4329115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2852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number;</a:t>
            </a:r>
            <a:endParaRPr lang="en-US" altLang="zh-TW" dirty="0"/>
          </a:p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number;</a:t>
            </a:r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409635"/>
              </p:ext>
            </p:extLst>
          </p:nvPr>
        </p:nvGraphicFramePr>
        <p:xfrm>
          <a:off x="611494" y="3248977"/>
          <a:ext cx="5223432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69226"/>
              </p:ext>
            </p:extLst>
          </p:nvPr>
        </p:nvGraphicFramePr>
        <p:xfrm>
          <a:off x="791517" y="2528885"/>
          <a:ext cx="162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56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11724" y="4509138"/>
            <a:ext cx="216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56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951793" y="5589276"/>
            <a:ext cx="1080138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00211"/>
              </p:ext>
            </p:extLst>
          </p:nvPr>
        </p:nvGraphicFramePr>
        <p:xfrm>
          <a:off x="5652138" y="4329115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42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number;</a:t>
            </a:r>
            <a:endParaRPr lang="en-US" altLang="zh-TW" dirty="0"/>
          </a:p>
          <a:p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number;</a:t>
            </a:r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409635"/>
              </p:ext>
            </p:extLst>
          </p:nvPr>
        </p:nvGraphicFramePr>
        <p:xfrm>
          <a:off x="611494" y="3248977"/>
          <a:ext cx="5223432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69226"/>
              </p:ext>
            </p:extLst>
          </p:nvPr>
        </p:nvGraphicFramePr>
        <p:xfrm>
          <a:off x="791517" y="2528885"/>
          <a:ext cx="162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56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11724" y="4509138"/>
            <a:ext cx="216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12\n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34\n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56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951793" y="5589276"/>
            <a:ext cx="1080138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779878"/>
              </p:ext>
            </p:extLst>
          </p:nvPr>
        </p:nvGraphicFramePr>
        <p:xfrm>
          <a:off x="5652138" y="4329115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3066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5628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str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>
                <a:latin typeface="Lucida Console"/>
              </a:rPr>
              <a:t>4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dirty="0">
                <a:latin typeface="Lucida Console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  <a:endParaRPr lang="en-US" altLang="zh-TW" dirty="0"/>
          </a:p>
          <a:p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/>
        </p:nvGraphicFramePr>
        <p:xfrm>
          <a:off x="611494" y="3068954"/>
          <a:ext cx="5223432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/>
        </p:nvGraphicFramePr>
        <p:xfrm>
          <a:off x="1331586" y="2348862"/>
          <a:ext cx="198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11724" y="4509138"/>
            <a:ext cx="216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951793" y="5589276"/>
            <a:ext cx="1080138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311839" y="3789046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+mn-cs"/>
            </a:endParaRPr>
          </a:p>
        </p:txBody>
      </p:sp>
      <p:cxnSp>
        <p:nvCxnSpPr>
          <p:cNvPr id="8" name="直線單箭頭接點 7"/>
          <p:cNvCxnSpPr/>
          <p:nvPr/>
        </p:nvCxnSpPr>
        <p:spPr bwMode="auto">
          <a:xfrm flipH="1" flipV="1">
            <a:off x="2051678" y="3429000"/>
            <a:ext cx="1440184" cy="540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2" name="文字方塊 11"/>
          <p:cNvSpPr txBox="1"/>
          <p:nvPr/>
        </p:nvSpPr>
        <p:spPr>
          <a:xfrm>
            <a:off x="2411724" y="3789046"/>
            <a:ext cx="900000" cy="360000"/>
          </a:xfrm>
          <a:prstGeom prst="rect">
            <a:avLst/>
          </a:prstGeom>
          <a:noFill/>
        </p:spPr>
        <p:txBody>
          <a:bodyPr wrap="square" lIns="72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Times New Roman" panose="02020603050405020304" pitchFamily="18" charset="0"/>
              </a:rPr>
              <a:t>_</a:t>
            </a: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Times New Roman" panose="02020603050405020304" pitchFamily="18" charset="0"/>
              </a:rPr>
              <a:t>Gnext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912299" y="3068954"/>
            <a:ext cx="1080000" cy="360000"/>
          </a:xfrm>
          <a:prstGeom prst="rect">
            <a:avLst/>
          </a:prstGeom>
          <a:noFill/>
        </p:spPr>
        <p:txBody>
          <a:bodyPr wrap="square" lIns="90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Times New Roman" panose="02020603050405020304" pitchFamily="18" charset="0"/>
              </a:rPr>
              <a:t>_</a:t>
            </a: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Times New Roman" panose="02020603050405020304" pitchFamily="18" charset="0"/>
              </a:rPr>
              <a:t>Gcount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652138" y="4329115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 bwMode="auto">
          <a:xfrm>
            <a:off x="7992437" y="3068954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61431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str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>
                <a:latin typeface="Lucida Console"/>
              </a:rPr>
              <a:t>4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dirty="0">
                <a:latin typeface="Lucida Console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  <a:endParaRPr lang="en-US" altLang="zh-TW" dirty="0"/>
          </a:p>
          <a:p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/>
        </p:nvGraphicFramePr>
        <p:xfrm>
          <a:off x="611494" y="3068954"/>
          <a:ext cx="5223432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/>
        </p:nvGraphicFramePr>
        <p:xfrm>
          <a:off x="1331586" y="2348862"/>
          <a:ext cx="198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11724" y="4509138"/>
            <a:ext cx="216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951793" y="5589276"/>
            <a:ext cx="1080138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7992437" y="3068954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9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912299" y="3068954"/>
            <a:ext cx="1080000" cy="360000"/>
          </a:xfrm>
          <a:prstGeom prst="rect">
            <a:avLst/>
          </a:prstGeom>
          <a:noFill/>
        </p:spPr>
        <p:txBody>
          <a:bodyPr wrap="square" lIns="90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Times New Roman" panose="02020603050405020304" pitchFamily="18" charset="0"/>
              </a:rPr>
              <a:t>_</a:t>
            </a: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Times New Roman" panose="02020603050405020304" pitchFamily="18" charset="0"/>
              </a:rPr>
              <a:t>Gcount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652138" y="4329115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 bwMode="auto">
          <a:xfrm>
            <a:off x="3311839" y="3789046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+mn-cs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H="1" flipV="1">
            <a:off x="2051678" y="3429000"/>
            <a:ext cx="1440184" cy="540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5" name="文字方塊 14"/>
          <p:cNvSpPr txBox="1"/>
          <p:nvPr/>
        </p:nvSpPr>
        <p:spPr>
          <a:xfrm>
            <a:off x="2411724" y="3789046"/>
            <a:ext cx="900000" cy="360000"/>
          </a:xfrm>
          <a:prstGeom prst="rect">
            <a:avLst/>
          </a:prstGeom>
          <a:noFill/>
        </p:spPr>
        <p:txBody>
          <a:bodyPr wrap="square" lIns="72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Times New Roman" panose="02020603050405020304" pitchFamily="18" charset="0"/>
              </a:rPr>
              <a:t>_</a:t>
            </a: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Times New Roman" panose="02020603050405020304" pitchFamily="18" charset="0"/>
              </a:rPr>
              <a:t>Gnext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新細明體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3598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str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>
                <a:latin typeface="Lucida Console"/>
              </a:rPr>
              <a:t>4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dirty="0">
                <a:latin typeface="Lucida Console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  <a:endParaRPr lang="en-US" altLang="zh-TW" dirty="0"/>
          </a:p>
          <a:p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/>
        </p:nvGraphicFramePr>
        <p:xfrm>
          <a:off x="611494" y="3068954"/>
          <a:ext cx="5223432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/>
        </p:nvGraphicFramePr>
        <p:xfrm>
          <a:off x="1331586" y="2348862"/>
          <a:ext cx="198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a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b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11724" y="4509138"/>
            <a:ext cx="216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951793" y="5589276"/>
            <a:ext cx="1080138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912299" y="3068954"/>
            <a:ext cx="1080000" cy="360000"/>
          </a:xfrm>
          <a:prstGeom prst="rect">
            <a:avLst/>
          </a:prstGeom>
          <a:noFill/>
        </p:spPr>
        <p:txBody>
          <a:bodyPr wrap="square" lIns="90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Times New Roman" panose="02020603050405020304" pitchFamily="18" charset="0"/>
              </a:rPr>
              <a:t>_</a:t>
            </a: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Times New Roman" panose="02020603050405020304" pitchFamily="18" charset="0"/>
              </a:rPr>
              <a:t>Gcount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652138" y="4329115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 bwMode="auto">
          <a:xfrm>
            <a:off x="3311839" y="3789046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+mn-cs"/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 flipH="1" flipV="1">
            <a:off x="2771770" y="3429000"/>
            <a:ext cx="720092" cy="540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5" name="文字方塊 14"/>
          <p:cNvSpPr txBox="1"/>
          <p:nvPr/>
        </p:nvSpPr>
        <p:spPr>
          <a:xfrm>
            <a:off x="2411724" y="3789046"/>
            <a:ext cx="900000" cy="360000"/>
          </a:xfrm>
          <a:prstGeom prst="rect">
            <a:avLst/>
          </a:prstGeom>
          <a:noFill/>
        </p:spPr>
        <p:txBody>
          <a:bodyPr wrap="square" lIns="7200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Times New Roman" panose="02020603050405020304" pitchFamily="18" charset="0"/>
              </a:rPr>
              <a:t>_</a:t>
            </a: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Times New Roman" panose="02020603050405020304" pitchFamily="18" charset="0"/>
              </a:rPr>
              <a:t>Gnext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7992437" y="3068954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+mn-cs"/>
              </a:rPr>
              <a:t>7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01522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ts val="1200"/>
              </a:spcBef>
              <a:defRPr/>
            </a:pP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If the state of </a:t>
            </a:r>
            <a:r>
              <a:rPr lang="en-US" altLang="zh-TW" sz="2200" dirty="0" err="1">
                <a:solidFill>
                  <a:srgbClr val="000000"/>
                </a:solidFill>
                <a:latin typeface="Times New Roman" pitchFamily="18" charset="0"/>
              </a:rPr>
              <a:t>streambuf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 is good, and the first character in </a:t>
            </a:r>
            <a:r>
              <a:rPr lang="en-US" altLang="zh-TW" sz="2200" dirty="0" err="1">
                <a:solidFill>
                  <a:srgbClr val="000000"/>
                </a:solidFill>
                <a:latin typeface="Times New Roman" pitchFamily="18" charset="0"/>
              </a:rPr>
              <a:t>streambuf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 is not </a:t>
            </a: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</a:rPr>
              <a:t>'\n'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, then after the execution of</a:t>
            </a:r>
          </a:p>
          <a:p>
            <a:pPr marL="270000" lvl="1" indent="-270000" eaLnBrk="1" hangingPunct="1">
              <a:spcBef>
                <a:spcPts val="600"/>
              </a:spcBef>
              <a:defRPr/>
            </a:pP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</a:rPr>
              <a:t>inFile.get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</a:rPr>
              <a:t>'\n'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 is not removed from </a:t>
            </a:r>
            <a:r>
              <a:rPr lang="en-US" altLang="zh-TW" sz="2200" dirty="0" err="1">
                <a:solidFill>
                  <a:srgbClr val="000000"/>
                </a:solidFill>
                <a:latin typeface="Times New Roman" pitchFamily="18" charset="0"/>
              </a:rPr>
              <a:t>streambuf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</a:p>
          <a:p>
            <a:pPr marL="270000" lvl="1" indent="-270000" eaLnBrk="1" hangingPunct="1">
              <a:spcBef>
                <a:spcPts val="600"/>
              </a:spcBef>
              <a:defRPr/>
            </a:pP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</a:rPr>
              <a:t>inFile.getline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</a:rPr>
              <a:t>'\n'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 is removed from </a:t>
            </a:r>
            <a:r>
              <a:rPr lang="en-US" altLang="zh-TW" sz="2200" dirty="0" err="1">
                <a:solidFill>
                  <a:srgbClr val="000000"/>
                </a:solidFill>
                <a:latin typeface="Times New Roman" pitchFamily="18" charset="0"/>
              </a:rPr>
              <a:t>streambuf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 if found,</a:t>
            </a:r>
          </a:p>
          <a:p>
            <a:pPr marL="270000" lvl="1" indent="-270000" eaLnBrk="1" hangingPunct="1">
              <a:spcBef>
                <a:spcPts val="600"/>
              </a:spcBef>
              <a:tabLst>
                <a:tab pos="2509838" algn="l"/>
              </a:tabLst>
              <a:defRPr/>
            </a:pP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</a:rPr>
              <a:t>inFile.getline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, the state of </a:t>
            </a:r>
            <a:r>
              <a:rPr lang="en-US" altLang="zh-TW" sz="2200" dirty="0" err="1">
                <a:solidFill>
                  <a:srgbClr val="000000"/>
                </a:solidFill>
                <a:latin typeface="Times New Roman" pitchFamily="18" charset="0"/>
              </a:rPr>
              <a:t>streambuf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 is set to fail if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cs typeface="+mn-cs"/>
              </a:rPr>
              <a:t>'\n'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  <a:cs typeface="+mn-cs"/>
              </a:rPr>
              <a:t> is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 not found,</a:t>
            </a:r>
          </a:p>
          <a:p>
            <a:pPr marL="270000" lvl="1" indent="-270000" eaLnBrk="1" hangingPunct="1">
              <a:spcBef>
                <a:spcPts val="600"/>
              </a:spcBef>
              <a:defRPr/>
            </a:pP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</a:rPr>
              <a:t>inFile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</a:rPr>
              <a:t> &gt;</a:t>
            </a:r>
            <a:r>
              <a:rPr lang="en-US" altLang="zh-TW" sz="1800" spc="300" dirty="0">
                <a:solidFill>
                  <a:srgbClr val="000000"/>
                </a:solidFill>
                <a:latin typeface="Lucida Console" pitchFamily="49" charset="0"/>
              </a:rPr>
              <a:t>&gt;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</a:rPr>
              <a:t>'\n'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 is not removed from </a:t>
            </a:r>
            <a:r>
              <a:rPr lang="en-US" altLang="zh-TW" sz="2200" dirty="0" err="1">
                <a:solidFill>
                  <a:srgbClr val="000000"/>
                </a:solidFill>
                <a:latin typeface="Times New Roman" pitchFamily="18" charset="0"/>
              </a:rPr>
              <a:t>streambuf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lvl="0" eaLnBrk="1" hangingPunct="1">
              <a:spcBef>
                <a:spcPts val="1200"/>
              </a:spcBef>
              <a:defRPr/>
            </a:pP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If the state of </a:t>
            </a:r>
            <a:r>
              <a:rPr lang="en-US" altLang="zh-TW" sz="2200" dirty="0" err="1">
                <a:solidFill>
                  <a:srgbClr val="000000"/>
                </a:solidFill>
                <a:latin typeface="Times New Roman" pitchFamily="18" charset="0"/>
              </a:rPr>
              <a:t>streambuf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 is good, and the first character in </a:t>
            </a:r>
            <a:r>
              <a:rPr lang="en-US" altLang="zh-TW" sz="2200" dirty="0" err="1">
                <a:solidFill>
                  <a:srgbClr val="000000"/>
                </a:solidFill>
                <a:latin typeface="Times New Roman" pitchFamily="18" charset="0"/>
              </a:rPr>
              <a:t>streambuf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 is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</a:rPr>
              <a:t>'\n'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, then the execution of</a:t>
            </a:r>
          </a:p>
          <a:p>
            <a:pPr marL="270000" lvl="1" indent="-270000" eaLnBrk="1" hangingPunct="1">
              <a:spcBef>
                <a:spcPts val="600"/>
              </a:spcBef>
              <a:defRPr/>
            </a:pP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</a:rPr>
              <a:t>inFile.get</a:t>
            </a:r>
            <a:r>
              <a:rPr lang="en-US" altLang="zh-TW" sz="2200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leaves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</a:rPr>
              <a:t>'\n'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 in </a:t>
            </a:r>
            <a:r>
              <a:rPr lang="en-US" altLang="zh-TW" sz="2200" dirty="0" err="1">
                <a:solidFill>
                  <a:srgbClr val="000000"/>
                </a:solidFill>
                <a:latin typeface="Times New Roman" pitchFamily="18" charset="0"/>
              </a:rPr>
              <a:t>streambuf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, reads nothing and changes the state to fail,</a:t>
            </a:r>
          </a:p>
          <a:p>
            <a:pPr marL="270000" lvl="1" indent="-270000" eaLnBrk="1" hangingPunct="1">
              <a:spcBef>
                <a:spcPts val="600"/>
              </a:spcBef>
              <a:defRPr/>
            </a:pP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</a:rPr>
              <a:t>inFile.getline</a:t>
            </a:r>
            <a:r>
              <a:rPr lang="en-US" altLang="zh-TW" sz="2200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removes </a:t>
            </a:r>
            <a:r>
              <a:rPr lang="en-US" altLang="zh-TW" sz="1600" dirty="0">
                <a:solidFill>
                  <a:srgbClr val="000000"/>
                </a:solidFill>
                <a:latin typeface="Lucida Console" pitchFamily="49" charset="0"/>
              </a:rPr>
              <a:t>'\n'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 from </a:t>
            </a:r>
            <a:r>
              <a:rPr lang="en-US" altLang="zh-TW" sz="2200" dirty="0" err="1">
                <a:solidFill>
                  <a:srgbClr val="000000"/>
                </a:solidFill>
                <a:latin typeface="Times New Roman" pitchFamily="18" charset="0"/>
              </a:rPr>
              <a:t>streambuf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, reads an empty string and keeps the state good,</a:t>
            </a:r>
          </a:p>
          <a:p>
            <a:pPr marL="270000" lvl="1" indent="-270000" eaLnBrk="1" hangingPunct="1">
              <a:spcBef>
                <a:spcPts val="600"/>
              </a:spcBef>
              <a:defRPr/>
            </a:pP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</a:rPr>
              <a:t>inFile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</a:rPr>
              <a:t> &gt;&gt;</a:t>
            </a:r>
            <a:r>
              <a:rPr lang="en-US" altLang="zh-TW" sz="2200" dirty="0">
                <a:solidFill>
                  <a:srgbClr val="000000"/>
                </a:solidFill>
                <a:latin typeface="Lucida Console" pitchFamily="49" charset="0"/>
              </a:rPr>
              <a:t> 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removes 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</a:rPr>
              <a:t>'\n'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 from </a:t>
            </a:r>
            <a:r>
              <a:rPr lang="en-US" altLang="zh-TW" sz="2200" dirty="0" err="1">
                <a:solidFill>
                  <a:srgbClr val="000000"/>
                </a:solidFill>
                <a:latin typeface="Times New Roman" pitchFamily="18" charset="0"/>
              </a:rPr>
              <a:t>streambuf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  <a:cs typeface="+mn-cs"/>
              </a:rPr>
              <a:t>do correct read operation and </a:t>
            </a:r>
            <a:r>
              <a:rPr lang="en-US" altLang="zh-TW" sz="2200" dirty="0">
                <a:solidFill>
                  <a:srgbClr val="000000"/>
                </a:solidFill>
                <a:latin typeface="Times New Roman" pitchFamily="18" charset="0"/>
              </a:rPr>
              <a:t>keeps the state good.</a:t>
            </a:r>
          </a:p>
        </p:txBody>
      </p:sp>
    </p:spTree>
    <p:extLst>
      <p:ext uri="{BB962C8B-B14F-4D97-AF65-F5344CB8AC3E}">
        <p14:creationId xmlns:p14="http://schemas.microsoft.com/office/powerpoint/2010/main" val="2631504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str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>
                <a:latin typeface="Lucida Console"/>
              </a:rPr>
              <a:t>4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dirty="0">
                <a:latin typeface="Lucida Console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4,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  <a:endParaRPr lang="en-US" altLang="zh-TW" dirty="0"/>
          </a:p>
          <a:p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4,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4,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4,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794765"/>
              </p:ext>
            </p:extLst>
          </p:nvPr>
        </p:nvGraphicFramePr>
        <p:xfrm>
          <a:off x="611494" y="3248977"/>
          <a:ext cx="5223432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\n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57300"/>
              </p:ext>
            </p:extLst>
          </p:nvPr>
        </p:nvGraphicFramePr>
        <p:xfrm>
          <a:off x="1331586" y="2528885"/>
          <a:ext cx="198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11724" y="4509138"/>
            <a:ext cx="216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951793" y="5589276"/>
            <a:ext cx="1080138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652138" y="4329115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051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str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>
                <a:latin typeface="Lucida Console"/>
              </a:rPr>
              <a:t>4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dirty="0">
                <a:latin typeface="Lucida Console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4,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  <a:endParaRPr lang="en-US" altLang="zh-TW" dirty="0"/>
          </a:p>
          <a:p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4,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4,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4,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307621"/>
              </p:ext>
            </p:extLst>
          </p:nvPr>
        </p:nvGraphicFramePr>
        <p:xfrm>
          <a:off x="611494" y="3248977"/>
          <a:ext cx="5223432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319955"/>
              </p:ext>
            </p:extLst>
          </p:nvPr>
        </p:nvGraphicFramePr>
        <p:xfrm>
          <a:off x="1331586" y="2528885"/>
          <a:ext cx="198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\0</a:t>
                      </a:r>
                      <a:endParaRPr kumimoji="1" lang="zh-TW" altLang="zh-TW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11724" y="4509138"/>
            <a:ext cx="216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951793" y="5589276"/>
            <a:ext cx="1080138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652138" y="4329115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01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str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>
                <a:latin typeface="Lucida Console"/>
              </a:rPr>
              <a:t>4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dirty="0">
                <a:latin typeface="Lucida Console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4,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  <a:endParaRPr lang="en-US" altLang="zh-TW" dirty="0"/>
          </a:p>
          <a:p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4,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4,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4,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307621"/>
              </p:ext>
            </p:extLst>
          </p:nvPr>
        </p:nvGraphicFramePr>
        <p:xfrm>
          <a:off x="611494" y="3248977"/>
          <a:ext cx="5223432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904395"/>
              </p:ext>
            </p:extLst>
          </p:nvPr>
        </p:nvGraphicFramePr>
        <p:xfrm>
          <a:off x="1331586" y="2528885"/>
          <a:ext cx="198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TW" altLang="zh-TW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11724" y="4509138"/>
            <a:ext cx="216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951793" y="5589276"/>
            <a:ext cx="1080138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655298"/>
              </p:ext>
            </p:extLst>
          </p:nvPr>
        </p:nvGraphicFramePr>
        <p:xfrm>
          <a:off x="5652138" y="4329115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297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2315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str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>
                <a:latin typeface="Lucida Console"/>
              </a:rPr>
              <a:t>4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dirty="0">
                <a:latin typeface="Lucida Console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4,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  <a:endParaRPr lang="en-US" altLang="zh-TW" dirty="0"/>
          </a:p>
          <a:p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4,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inFile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4,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</a:endParaRPr>
          </a:p>
          <a:p>
            <a:pPr lvl="0"/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inFile.getline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4,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'\n'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);</a:t>
            </a:r>
          </a:p>
        </p:txBody>
      </p:sp>
      <p:graphicFrame>
        <p:nvGraphicFramePr>
          <p:cNvPr id="93242" name="Group 58"/>
          <p:cNvGraphicFramePr>
            <a:graphicFrameLocks noGrp="1"/>
          </p:cNvGraphicFramePr>
          <p:nvPr/>
        </p:nvGraphicFramePr>
        <p:xfrm>
          <a:off x="611494" y="3248977"/>
          <a:ext cx="5223432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12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010627232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54782971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1644650084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239228355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544219427"/>
                    </a:ext>
                  </a:extLst>
                </a:gridCol>
                <a:gridCol w="360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streambuf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3271" name="Group 87"/>
          <p:cNvGraphicFramePr>
            <a:graphicFrameLocks noGrp="1"/>
          </p:cNvGraphicFramePr>
          <p:nvPr/>
        </p:nvGraphicFramePr>
        <p:xfrm>
          <a:off x="1331586" y="2528885"/>
          <a:ext cx="198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str</a:t>
                      </a: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36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11724" y="4509138"/>
            <a:ext cx="2160000" cy="10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wrap="none" anchor="t" anchorCtr="0"/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ab\n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cd\n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ef</a:t>
            </a:r>
            <a:r>
              <a:rPr kumimoji="1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Courier New" panose="02070309020205020404" pitchFamily="49" charset="0"/>
              </a:rPr>
              <a:t>\n</a:t>
            </a:r>
            <a:endParaRPr kumimoji="1" lang="zh-TW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Courier New" panose="020703090202050204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951793" y="5589276"/>
            <a:ext cx="1080138" cy="72000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File</a:t>
            </a:r>
            <a:endParaRPr kumimoji="1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652138" y="4329115"/>
          <a:ext cx="270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4827391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562166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inFile.good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true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093510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inFile.eof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22594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inFile.fail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08938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600" dirty="0" err="1">
                          <a:latin typeface="Lucida Console" panose="020B0609040504020204" pitchFamily="49" charset="0"/>
                        </a:rPr>
                        <a:t>inFile.bad</a:t>
                      </a:r>
                      <a:r>
                        <a:rPr lang="en-US" altLang="zh-TW" sz="1600" dirty="0">
                          <a:latin typeface="Lucida Console" panose="020B0609040504020204" pitchFamily="49" charset="0"/>
                        </a:rPr>
                        <a:t>()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</a:rPr>
                        <a:t>false</a:t>
                      </a:r>
                      <a:endParaRPr lang="zh-TW" altLang="en-US" sz="160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67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865341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2">
      <a:majorFont>
        <a:latin typeface="Lucida Console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2526</TotalTime>
  <Words>2817</Words>
  <Application>Microsoft Macintosh PowerPoint</Application>
  <PresentationFormat>如螢幕大小 (4:3)</PresentationFormat>
  <Paragraphs>943</Paragraphs>
  <Slides>47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4" baseType="lpstr">
      <vt:lpstr>細明體</vt:lpstr>
      <vt:lpstr>Arial</vt:lpstr>
      <vt:lpstr>Courier New</vt:lpstr>
      <vt:lpstr>Lucida Console</vt:lpstr>
      <vt:lpstr>Times New Roman</vt:lpstr>
      <vt:lpstr>Wingdings</vt:lpstr>
      <vt:lpstr>預設簡報設計</vt:lpstr>
      <vt:lpstr>getline()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Stream Extraction Operator &gt;&gt;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YZ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JCLin</dc:creator>
  <cp:lastModifiedBy>賴昱琪 12361175</cp:lastModifiedBy>
  <cp:revision>167</cp:revision>
  <dcterms:created xsi:type="dcterms:W3CDTF">2005-11-26T01:03:57Z</dcterms:created>
  <dcterms:modified xsi:type="dcterms:W3CDTF">2024-11-24T15:40:55Z</dcterms:modified>
</cp:coreProperties>
</file>