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71" r:id="rId3"/>
    <p:sldId id="308" r:id="rId4"/>
    <p:sldId id="309" r:id="rId5"/>
    <p:sldId id="310" r:id="rId6"/>
    <p:sldId id="311" r:id="rId7"/>
    <p:sldId id="312" r:id="rId8"/>
    <p:sldId id="322" r:id="rId9"/>
    <p:sldId id="313" r:id="rId10"/>
    <p:sldId id="320" r:id="rId11"/>
    <p:sldId id="321" r:id="rId12"/>
    <p:sldId id="319" r:id="rId13"/>
    <p:sldId id="336" r:id="rId14"/>
    <p:sldId id="338" r:id="rId15"/>
    <p:sldId id="370" r:id="rId16"/>
    <p:sldId id="339" r:id="rId17"/>
    <p:sldId id="340" r:id="rId18"/>
    <p:sldId id="341" r:id="rId19"/>
    <p:sldId id="342" r:id="rId20"/>
    <p:sldId id="343" r:id="rId21"/>
    <p:sldId id="314" r:id="rId22"/>
    <p:sldId id="323" r:id="rId23"/>
    <p:sldId id="324" r:id="rId24"/>
    <p:sldId id="325" r:id="rId25"/>
    <p:sldId id="326" r:id="rId26"/>
    <p:sldId id="315" r:id="rId27"/>
    <p:sldId id="316" r:id="rId28"/>
    <p:sldId id="317" r:id="rId29"/>
    <p:sldId id="318" r:id="rId30"/>
    <p:sldId id="283" r:id="rId31"/>
    <p:sldId id="284" r:id="rId32"/>
    <p:sldId id="285" r:id="rId33"/>
    <p:sldId id="287" r:id="rId34"/>
    <p:sldId id="288" r:id="rId35"/>
    <p:sldId id="258" r:id="rId36"/>
    <p:sldId id="355" r:id="rId37"/>
    <p:sldId id="369" r:id="rId38"/>
    <p:sldId id="368" r:id="rId39"/>
    <p:sldId id="367" r:id="rId40"/>
    <p:sldId id="366" r:id="rId41"/>
    <p:sldId id="365" r:id="rId42"/>
    <p:sldId id="364" r:id="rId43"/>
    <p:sldId id="363" r:id="rId44"/>
    <p:sldId id="362" r:id="rId45"/>
    <p:sldId id="267" r:id="rId46"/>
    <p:sldId id="359" r:id="rId47"/>
    <p:sldId id="361" r:id="rId48"/>
    <p:sldId id="360" r:id="rId49"/>
    <p:sldId id="290" r:id="rId50"/>
    <p:sldId id="344" r:id="rId51"/>
    <p:sldId id="289" r:id="rId52"/>
    <p:sldId id="291" r:id="rId53"/>
    <p:sldId id="292" r:id="rId54"/>
    <p:sldId id="345" r:id="rId55"/>
    <p:sldId id="346" r:id="rId56"/>
    <p:sldId id="329" r:id="rId57"/>
    <p:sldId id="330" r:id="rId58"/>
    <p:sldId id="331" r:id="rId59"/>
    <p:sldId id="332" r:id="rId60"/>
    <p:sldId id="333" r:id="rId61"/>
    <p:sldId id="334" r:id="rId62"/>
    <p:sldId id="335" r:id="rId6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9">
          <p15:clr>
            <a:srgbClr val="A4A3A4"/>
          </p15:clr>
        </p15:guide>
        <p15:guide id="2" pos="2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6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264" y="184"/>
      </p:cViewPr>
      <p:guideLst>
        <p:guide orient="horz" pos="1119"/>
        <p:guide pos="2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2601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628770"/>
            <a:ext cx="8641104" cy="486062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000" y="368999"/>
            <a:ext cx="7200000" cy="90000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1449001"/>
            <a:ext cx="7200000" cy="4860000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876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404979"/>
            <a:ext cx="5760040" cy="864007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157012"/>
            <a:ext cx="8208057" cy="1440010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80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10"/>
            <a:ext cx="8641104" cy="6120782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8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2709000"/>
            <a:ext cx="2880000" cy="72016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2000" y="4149001"/>
            <a:ext cx="8640000" cy="719999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92000" y="729000"/>
            <a:ext cx="3240000" cy="72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2000" y="2709000"/>
            <a:ext cx="2880000" cy="72016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52000" y="5589000"/>
            <a:ext cx="8640000" cy="108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792000" y="729000"/>
            <a:ext cx="3600000" cy="720000"/>
          </a:xfrm>
        </p:spPr>
        <p:txBody>
          <a:bodyPr/>
          <a:lstStyle>
            <a:lvl1pPr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7765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3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57" r:id="rId3"/>
    <p:sldLayoutId id="2147483656" r:id="rId4"/>
    <p:sldLayoutId id="2147483652" r:id="rId5"/>
    <p:sldLayoutId id="2147483658" r:id="rId6"/>
    <p:sldLayoutId id="2147483654" r:id="rId7"/>
    <p:sldLayoutId id="2147483655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 text 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378023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/>
              <a:t>ifstream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::in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::out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::app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 from a binary file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3600229"/>
          </a:xfrm>
        </p:spPr>
        <p:txBody>
          <a:bodyPr/>
          <a:lstStyle/>
          <a:p>
            <a:pPr marL="1800225" indent="-1800225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1800225" indent="-1800225">
              <a:spcBef>
                <a:spcPts val="600"/>
              </a:spcBef>
            </a:pPr>
            <a:endParaRPr lang="en-US" altLang="zh-TW" dirty="0"/>
          </a:p>
          <a:p>
            <a:pPr marL="1800225" indent="-1800225">
              <a:spcBef>
                <a:spcPts val="6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calculus, 4 );</a:t>
            </a:r>
          </a:p>
          <a:p>
            <a:pPr marL="1800225" indent="-1800225">
              <a:spcBef>
                <a:spcPts val="600"/>
              </a:spcBef>
            </a:pPr>
            <a:endParaRPr lang="en-US" altLang="zh-TW" dirty="0"/>
          </a:p>
          <a:p>
            <a:pPr marL="1800225" indent="-1800225">
              <a:spcBef>
                <a:spcPts val="6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calculus,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altLang="zh-TW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 from a binary file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425" y="1628770"/>
            <a:ext cx="9001149" cy="1800229"/>
          </a:xfrm>
        </p:spPr>
        <p:txBody>
          <a:bodyPr lIns="0" rIns="0"/>
          <a:lstStyle/>
          <a:p>
            <a:pPr indent="-1800225">
              <a:spcBef>
                <a:spcPts val="6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indent="-1800225">
              <a:spcBef>
                <a:spcPts val="600"/>
              </a:spcBef>
            </a:pPr>
            <a:endParaRPr lang="en-US" altLang="zh-TW" dirty="0"/>
          </a:p>
          <a:p>
            <a:pPr indent="-1800225">
              <a:spcBef>
                <a:spcPts val="6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&amp;calculus ), 4 );</a:t>
            </a:r>
          </a:p>
          <a:p>
            <a:pPr indent="-1800225"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</a:t>
            </a:r>
            <a:r>
              <a:rPr lang="en-US" altLang="zh-TW" sz="1200" dirty="0"/>
              <a:t> </a:t>
            </a:r>
            <a:r>
              <a:rPr lang="en-US" altLang="zh-TW" dirty="0"/>
              <a:t>&amp;calculus</a:t>
            </a:r>
            <a:r>
              <a:rPr lang="en-US" altLang="zh-TW" sz="1200" dirty="0"/>
              <a:t> </a:t>
            </a:r>
            <a:r>
              <a:rPr lang="en-US" altLang="zh-TW" dirty="0"/>
              <a:t>),</a:t>
            </a:r>
            <a:r>
              <a:rPr lang="en-US" altLang="zh-TW" sz="1200" dirty="0"/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</a:t>
            </a:r>
            <a:r>
              <a:rPr lang="en-US" altLang="zh-TW" sz="1200" dirty="0"/>
              <a:t> </a:t>
            </a:r>
            <a:r>
              <a:rPr lang="en-US" altLang="zh-TW" dirty="0"/>
              <a:t>calculus</a:t>
            </a:r>
            <a:r>
              <a:rPr lang="en-US" altLang="zh-TW" sz="1200" dirty="0"/>
              <a:t> </a:t>
            </a:r>
            <a:r>
              <a:rPr lang="en-US" altLang="zh-TW" dirty="0"/>
              <a:t>)</a:t>
            </a:r>
            <a:r>
              <a:rPr lang="en-US" altLang="zh-TW" sz="1200" dirty="0"/>
              <a:t> </a:t>
            </a:r>
            <a:r>
              <a:rPr lang="en-US" altLang="zh-TW" dirty="0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Load data from a binary file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2000" y="1628770"/>
            <a:ext cx="9000000" cy="4860621"/>
          </a:xfrm>
        </p:spPr>
        <p:txBody>
          <a:bodyPr lIns="54000" rIns="36000"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name[ 4 ];</a:t>
            </a:r>
          </a:p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>
              <a:spcBef>
                <a:spcPct val="500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inFile.read</a:t>
            </a:r>
            <a:r>
              <a:rPr lang="en-US" altLang="zh-TW" dirty="0">
                <a:solidFill>
                  <a:srgbClr val="000000"/>
                </a:solidFill>
              </a:rPr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name ) );</a:t>
            </a:r>
          </a:p>
          <a:p>
            <a:pPr lvl="0">
              <a:spcBef>
                <a:spcPct val="500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inFile.read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*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&amp;calculus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),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en-US" altLang="zh-TW" sz="12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);</a:t>
            </a:r>
            <a:endParaRPr lang="en-US" altLang="zh-TW" dirty="0">
              <a:solidFill>
                <a:srgbClr val="0000FF"/>
              </a:solidFill>
            </a:endParaRPr>
          </a:p>
          <a:p>
            <a:pPr marL="1800225" indent="-1800225"/>
            <a:endParaRPr lang="en-US" altLang="zh-TW" dirty="0">
              <a:solidFill>
                <a:srgbClr val="0000FF"/>
              </a:solidFill>
            </a:endParaRPr>
          </a:p>
          <a:p>
            <a:pPr marL="1800225" indent="-1800225"/>
            <a:endParaRPr lang="en-US" altLang="zh-TW" dirty="0">
              <a:solidFill>
                <a:srgbClr val="0000FF"/>
              </a:solidFill>
            </a:endParaRPr>
          </a:p>
          <a:p>
            <a:pPr marL="1800225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marL="1800225" indent="-1800225"/>
            <a:r>
              <a:rPr lang="en-US" altLang="zh-TW" dirty="0"/>
              <a:t>{</a:t>
            </a:r>
          </a:p>
          <a:p>
            <a:pPr marL="1800225" indent="-1800225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1800225" indent="-1800225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1800225" indent="-1800225"/>
            <a:r>
              <a:rPr lang="en-US" altLang="zh-TW" dirty="0"/>
              <a:t>};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/>
              <a:t>Grade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&amp;grade ),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Prototype of read and write</a:t>
            </a:r>
            <a:endParaRPr lang="zh-TW" altLang="en-US"/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</a:rPr>
              <a:t>inFile.read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*s,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n );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 </a:t>
            </a:r>
            <a:r>
              <a:rPr lang="en-US" altLang="zh-TW" dirty="0">
                <a:solidFill>
                  <a:srgbClr val="000000"/>
                </a:solidFill>
              </a:rPr>
              <a:t>*s,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n );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 );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 = "aaa";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fun( name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   cout &lt;&lt; p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= 100;</a:t>
            </a:r>
          </a:p>
          <a:p>
            <a:pPr eaLnBrk="1" hangingPunct="1"/>
            <a:r>
              <a:rPr lang="en-US" altLang="zh-TW" dirty="0"/>
              <a:t>   fun( &amp;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);    </a:t>
            </a:r>
            <a:r>
              <a:rPr lang="en-US" altLang="zh-TW" dirty="0">
                <a:solidFill>
                  <a:srgbClr val="FF0000"/>
                </a:solidFill>
              </a:rPr>
              <a:t> Wrong!</a:t>
            </a:r>
            <a:endParaRPr lang="en-US" altLang="zh-TW" dirty="0"/>
          </a:p>
          <a:p>
            <a:pPr eaLnBrk="1" hangingPunct="1"/>
            <a:r>
              <a:rPr lang="en-US" altLang="zh-TW" dirty="0"/>
              <a:t>}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p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0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= 100;</a:t>
            </a:r>
          </a:p>
          <a:p>
            <a:pPr eaLnBrk="1" hangingPunct="1"/>
            <a:r>
              <a:rPr lang="en-US" altLang="zh-TW" dirty="0"/>
              <a:t>   fun(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</a:t>
            </a:r>
            <a:r>
              <a:rPr lang="en-US" altLang="zh-TW" dirty="0">
                <a:solidFill>
                  <a:srgbClr val="000000"/>
                </a:solidFill>
              </a:rPr>
              <a:t> calculus</a:t>
            </a:r>
            <a:r>
              <a:rPr lang="en-US" altLang="zh-TW" dirty="0"/>
              <a:t> ) );</a:t>
            </a:r>
          </a:p>
          <a:p>
            <a:pPr eaLnBrk="1" hangingPunct="1"/>
            <a:r>
              <a:rPr lang="en-US" altLang="zh-TW" dirty="0"/>
              <a:t>}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p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= 100;</a:t>
            </a:r>
          </a:p>
          <a:p>
            <a:pPr eaLnBrk="1" hangingPunct="1"/>
            <a:r>
              <a:rPr lang="en-US" altLang="zh-TW" dirty="0"/>
              <a:t>   fun(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&gt;( &amp;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) );</a:t>
            </a:r>
          </a:p>
          <a:p>
            <a:pPr eaLnBrk="1" hangingPunct="1"/>
            <a:r>
              <a:rPr lang="en-US" altLang="zh-TW" dirty="0"/>
              <a:t>}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*p 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p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Grade grade = { "aaa", 100 };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fun( &amp;grade );   </a:t>
            </a:r>
            <a:r>
              <a:rPr lang="en-US" altLang="zh-TW" dirty="0">
                <a:solidFill>
                  <a:srgbClr val="FF0000"/>
                </a:solidFill>
              </a:rPr>
              <a:t>Wrong!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cout &lt;&lt; p &lt;&lt; endl;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Grade grade = </a:t>
            </a:r>
            <a:r>
              <a:rPr lang="en-US" altLang="zh-TW" dirty="0">
                <a:solidFill>
                  <a:srgbClr val="000000"/>
                </a:solidFill>
              </a:rPr>
              <a:t>{ "aaa", 100 }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fun(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p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binary files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378023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/>
              <a:t>ifstream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( "test.txt",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/>
              <a:t>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/>
              <a:t>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file; if the file have existed, the data in it will be deleted.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::app</a:t>
            </a:r>
            <a:r>
              <a:rPr lang="en-US" altLang="zh-TW" dirty="0">
                <a:solidFill>
                  <a:srgbClr val="000000"/>
                </a:solidFill>
              </a:rPr>
              <a:t> |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/>
              <a:t>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Create a file; if the file have existed, the data in it will be keep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</a:t>
            </a:r>
            <a:r>
              <a:rPr lang="en-US" altLang="zh-TW" dirty="0">
                <a:solidFill>
                  <a:srgbClr val="000000"/>
                </a:solidFill>
              </a:rPr>
              <a:t> | </a:t>
            </a:r>
            <a:r>
              <a:rPr lang="en-US" altLang="zh-TW" dirty="0" err="1">
                <a:solidFill>
                  <a:srgbClr val="000000"/>
                </a:solidFill>
              </a:rPr>
              <a:t>ios</a:t>
            </a:r>
            <a:r>
              <a:rPr lang="en-US" altLang="zh-TW" dirty="0">
                <a:solidFill>
                  <a:srgbClr val="000000"/>
                </a:solidFill>
              </a:rPr>
              <a:t>::binary</a:t>
            </a:r>
            <a:r>
              <a:rPr lang="en-US" altLang="zh-TW" dirty="0"/>
              <a:t> );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Open an existing file; if the file doesn't exit, fail</a:t>
            </a:r>
          </a:p>
        </p:txBody>
      </p:sp>
    </p:spTree>
    <p:extLst>
      <p:ext uri="{BB962C8B-B14F-4D97-AF65-F5344CB8AC3E}">
        <p14:creationId xmlns:p14="http://schemas.microsoft.com/office/powerpoint/2010/main" val="411781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Lucida Console" panose="020B0609040504020204" pitchFamily="49" charset="0"/>
              </a:rPr>
              <a:t>reinterpret_cast</a:t>
            </a:r>
            <a:endParaRPr lang="en-US" altLang="zh-TW" b="1" dirty="0"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800225" lvl="0" indent="-1800225"/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00"/>
                </a:solidFill>
              </a:rPr>
              <a:t> Grade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{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 calculus;</a:t>
            </a:r>
          </a:p>
          <a:p>
            <a:pPr marL="1800225" lvl="0" indent="-1800225"/>
            <a:r>
              <a:rPr lang="en-US" altLang="zh-TW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*p );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Grade grade = </a:t>
            </a:r>
            <a:r>
              <a:rPr lang="en-US" altLang="zh-TW" dirty="0">
                <a:solidFill>
                  <a:srgbClr val="000000"/>
                </a:solidFill>
              </a:rPr>
              <a:t>{ "aaa", 100 }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fun(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&gt;( &amp;grade )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  <a:p>
            <a:pPr eaLnBrk="1" hangingPunct="1">
              <a:spcBef>
                <a:spcPct val="5000"/>
              </a:spcBef>
            </a:pPr>
            <a:endParaRPr lang="en-US" altLang="zh-TW" dirty="0"/>
          </a:p>
          <a:p>
            <a:pPr eaLnBrk="1" hangingPunct="1">
              <a:spcBef>
                <a:spcPct val="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void </a:t>
            </a:r>
            <a:r>
              <a:rPr lang="en-US" altLang="zh-TW" dirty="0"/>
              <a:t>fun(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*p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cout</a:t>
            </a:r>
            <a:r>
              <a:rPr lang="en-US" altLang="zh-TW" dirty="0"/>
              <a:t> &lt;&lt; p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text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520322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2057400" indent="-2057400"/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2057400" indent="-2057400"/>
            <a:endParaRPr lang="en-US" altLang="zh-TW" dirty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name &lt;&lt; calculus;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ch</a:t>
            </a:r>
            <a:r>
              <a:rPr lang="en-US" altLang="zh-TW" dirty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/>
              <a:t>inFile.put</a:t>
            </a:r>
            <a:r>
              <a:rPr lang="en-US" altLang="zh-TW" dirty="0"/>
              <a:t>( </a:t>
            </a:r>
            <a:r>
              <a:rPr lang="en-US" altLang="zh-TW" dirty="0" err="1"/>
              <a:t>ch</a:t>
            </a:r>
            <a:r>
              <a:rPr lang="en-US" altLang="zh-TW" dirty="0"/>
              <a:t> 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text file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3420437"/>
          </a:xfrm>
        </p:spPr>
        <p:txBody>
          <a:bodyPr/>
          <a:lstStyle/>
          <a:p>
            <a:pPr marL="2057400" indent="-2057400">
              <a:spcBef>
                <a:spcPct val="5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/>
              <a:t>{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2057400" indent="-2057400">
              <a:spcBef>
                <a:spcPts val="0"/>
              </a:spcBef>
            </a:pPr>
            <a:r>
              <a:rPr lang="en-US" altLang="zh-TW" dirty="0"/>
              <a:t>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/>
              <a:t>Grade grade = { "aaa", 100 };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grade.name &lt;&lt; </a:t>
            </a:r>
            <a:r>
              <a:rPr lang="en-US" altLang="zh-TW" dirty="0" err="1"/>
              <a:t>grade.calculus</a:t>
            </a:r>
            <a:r>
              <a:rPr lang="en-US" altLang="zh-TW" dirty="0"/>
              <a:t>;</a:t>
            </a:r>
          </a:p>
          <a:p>
            <a:pPr marL="2057400" indent="-2057400">
              <a:spcBef>
                <a:spcPct val="50000"/>
              </a:spcBef>
            </a:pPr>
            <a:endParaRPr lang="en-US" altLang="zh-TW" dirty="0"/>
          </a:p>
          <a:p>
            <a:pPr marL="2057400" indent="-2057400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ch</a:t>
            </a:r>
            <a:r>
              <a:rPr lang="en-US" altLang="zh-TW" dirty="0"/>
              <a:t>;</a:t>
            </a:r>
          </a:p>
          <a:p>
            <a:pPr marL="2057400" indent="-2057400">
              <a:spcBef>
                <a:spcPct val="50000"/>
              </a:spcBef>
            </a:pPr>
            <a:r>
              <a:rPr lang="en-US" altLang="zh-TW" dirty="0" err="1"/>
              <a:t>inFile.put</a:t>
            </a:r>
            <a:r>
              <a:rPr lang="en-US" altLang="zh-TW" dirty="0"/>
              <a:t>( </a:t>
            </a:r>
            <a:r>
              <a:rPr lang="en-US" altLang="zh-TW" dirty="0" err="1"/>
              <a:t>ch</a:t>
            </a:r>
            <a:r>
              <a:rPr lang="en-US" altLang="zh-TW" dirty="0"/>
              <a:t> 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binary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 = "aaa";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name ) 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binary file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324041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 = 100;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calculus,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calculus,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calculus )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endParaRPr lang="en-US" altLang="zh-TW" sz="1800" b="1" dirty="0">
              <a:latin typeface="Courier New" pitchFamily="49" charset="0"/>
            </a:endParaRPr>
          </a:p>
          <a:p>
            <a:pPr marL="1800225" indent="-1800225">
              <a:spcBef>
                <a:spcPct val="50000"/>
              </a:spcBef>
            </a:pPr>
            <a:r>
              <a:rPr lang="en-US" altLang="zh-TW" sz="44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altLang="zh-TW" sz="4000" dirty="0">
                <a:solidFill>
                  <a:srgbClr val="FF0000"/>
                </a:solidFill>
                <a:latin typeface="+mn-lt"/>
              </a:rPr>
              <a:t>Wrong!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binary file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1"/>
            <a:ext cx="8280000" cy="1800230"/>
          </a:xfrm>
        </p:spPr>
        <p:txBody>
          <a:bodyPr/>
          <a:lstStyle/>
          <a:p>
            <a:pPr marL="1800225" indent="-1800225">
              <a:spcBef>
                <a:spcPct val="50000"/>
              </a:spcBef>
              <a:defRPr/>
            </a:pPr>
            <a:r>
              <a:rPr lang="en-US" altLang="zh-TW" spc="-50" dirty="0">
                <a:solidFill>
                  <a:srgbClr val="0000FF"/>
                </a:solidFill>
              </a:rPr>
              <a:t>int</a:t>
            </a:r>
            <a:r>
              <a:rPr lang="en-US" altLang="zh-TW" spc="-50" dirty="0"/>
              <a:t> calculus = 100;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&amp;calculus ), 4 );</a:t>
            </a:r>
          </a:p>
          <a:p>
            <a:pPr marL="1800225" indent="-1800225">
              <a:spcBef>
                <a:spcPct val="50000"/>
              </a:spcBef>
              <a:defRPr/>
            </a:pPr>
            <a:endParaRPr lang="en-US" altLang="zh-TW" dirty="0"/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&amp;calculus ),</a:t>
            </a:r>
          </a:p>
          <a:p>
            <a:pPr marL="1980000" indent="-1976438">
              <a:spcBef>
                <a:spcPct val="50000"/>
              </a:spcBef>
              <a:defRPr/>
            </a:pPr>
            <a:r>
              <a:rPr lang="en-US" altLang="zh-TW" dirty="0"/>
              <a:t>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calculus ) 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Save data to binary file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32000" y="1628770"/>
            <a:ext cx="8280000" cy="4860621"/>
          </a:xfrm>
        </p:spPr>
        <p:txBody>
          <a:bodyPr/>
          <a:lstStyle/>
          <a:p>
            <a:pPr marL="1800225" lvl="0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name[ 4 ] = "aaa";</a:t>
            </a:r>
          </a:p>
          <a:p>
            <a:pPr marL="1800225" lvl="0" indent="-1800225">
              <a:spcBef>
                <a:spcPct val="50000"/>
              </a:spcBef>
              <a:defRPr/>
            </a:pPr>
            <a:r>
              <a:rPr lang="en-US" altLang="zh-TW" spc="-50" dirty="0">
                <a:solidFill>
                  <a:srgbClr val="0000FF"/>
                </a:solidFill>
              </a:rPr>
              <a:t>int</a:t>
            </a:r>
            <a:r>
              <a:rPr lang="en-US" altLang="zh-TW" spc="-50" dirty="0">
                <a:solidFill>
                  <a:srgbClr val="000000"/>
                </a:solidFill>
              </a:rPr>
              <a:t> calculus = 100;</a:t>
            </a:r>
          </a:p>
          <a:p>
            <a:pPr marL="1800225" indent="-1800225">
              <a:spcBef>
                <a:spcPct val="50000"/>
              </a:spcBef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name ) );</a:t>
            </a:r>
            <a:endParaRPr lang="en-US" altLang="zh-TW" spc="-50" dirty="0">
              <a:solidFill>
                <a:srgbClr val="000000"/>
              </a:solidFill>
            </a:endParaRPr>
          </a:p>
          <a:p>
            <a:pPr marL="1980000" lvl="0" indent="-1976438">
              <a:spcBef>
                <a:spcPct val="50000"/>
              </a:spcBef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&amp;calculus ),</a:t>
            </a:r>
          </a:p>
          <a:p>
            <a:pPr marL="1980000" lvl="0" indent="-1976438">
              <a:spcBef>
                <a:spcPct val="50000"/>
              </a:spcBef>
              <a:defRPr/>
            </a:pPr>
            <a:r>
              <a:rPr lang="en-US" altLang="zh-TW" dirty="0">
                <a:solidFill>
                  <a:srgbClr val="000000"/>
                </a:solidFill>
              </a:rPr>
              <a:t>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calculus ) );</a:t>
            </a:r>
          </a:p>
          <a:p>
            <a:pPr marL="2068513" indent="-2057400">
              <a:spcBef>
                <a:spcPct val="5000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marL="2068513" indent="-2057400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/>
              <a:t>{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2068513" indent="-2057400">
              <a:spcBef>
                <a:spcPts val="0"/>
              </a:spcBef>
            </a:pPr>
            <a:r>
              <a:rPr lang="en-US" altLang="zh-TW" dirty="0"/>
              <a:t>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/>
              <a:t>Grade grade = { "aaa", 100 };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&amp;grade ),</a:t>
            </a:r>
          </a:p>
          <a:p>
            <a:pPr marL="2068513" indent="-2057400">
              <a:spcBef>
                <a:spcPct val="50000"/>
              </a:spcBef>
            </a:pPr>
            <a:r>
              <a:rPr lang="en-US" altLang="zh-TW" dirty="0"/>
              <a:t>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Move the file position pointer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2880368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inFile.seekg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inFile.seekg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inFile.seekg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outFile.seekp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outFile.seekp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::cur 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outFile.seekp</a:t>
            </a:r>
            <a:r>
              <a:rPr lang="en-US" altLang="zh-TW" dirty="0"/>
              <a:t>( 10,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Return the value of the file position pointer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inFile.tellg</a:t>
            </a:r>
            <a:r>
              <a:rPr lang="en-US" altLang="zh-TW" dirty="0"/>
              <a:t>();</a:t>
            </a:r>
          </a:p>
          <a:p>
            <a:pPr marL="1885950" indent="-1885950">
              <a:spcBef>
                <a:spcPct val="100000"/>
              </a:spcBef>
            </a:pPr>
            <a:r>
              <a:rPr lang="en-US" altLang="zh-TW" dirty="0" err="1"/>
              <a:t>outFile.tellp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 iostream to good state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900115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zh-TW" dirty="0" err="1"/>
              <a:t>inFile.clear</a:t>
            </a:r>
            <a:r>
              <a:rPr lang="en-US" altLang="zh-TW" dirty="0"/>
              <a:t>();</a:t>
            </a:r>
          </a:p>
          <a:p>
            <a:pPr>
              <a:spcBef>
                <a:spcPct val="100000"/>
              </a:spcBef>
            </a:pPr>
            <a:r>
              <a:rPr lang="en-US" altLang="zh-TW" dirty="0" err="1"/>
              <a:t>outFile.clear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 binary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600229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/>
              <a:t>ifstream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inFile.open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outFile.open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outFile.open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::app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;</a:t>
            </a:r>
          </a:p>
          <a:p>
            <a:pPr>
              <a:spcBef>
                <a:spcPts val="1200"/>
              </a:spcBef>
            </a:pPr>
            <a:r>
              <a:rPr lang="en-US" altLang="zh-TW" dirty="0" err="1"/>
              <a:t>ioFile.open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Read from and write to a binary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960506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/>
              <a:t>[ 4 ] = "aaa";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/>
              <a:t>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buffer[ 4 ];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ioFile.read</a:t>
            </a:r>
            <a:r>
              <a:rPr lang="en-US" altLang="zh-TW" dirty="0"/>
              <a:t>( buffer,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/>
              <a:t>buffer[ 4 ] = '\0';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/>
              <a:t>cout &lt;&lt; buffer &lt;&lt; endl;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ioFile.close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Read from and write to a binary 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= 100;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, 4 );    </a:t>
            </a:r>
            <a:r>
              <a:rPr lang="en-US" altLang="zh-TW" dirty="0">
                <a:solidFill>
                  <a:srgbClr val="FF0000"/>
                </a:solidFill>
              </a:rPr>
              <a:t> Wrong!</a:t>
            </a:r>
            <a:endParaRPr lang="en-US" altLang="zh-TW" dirty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ioFile.read</a:t>
            </a:r>
            <a:r>
              <a:rPr lang="en-US" altLang="zh-TW" dirty="0"/>
              <a:t>( number, 4 );    </a:t>
            </a:r>
            <a:r>
              <a:rPr lang="en-US" altLang="zh-TW" dirty="0">
                <a:solidFill>
                  <a:srgbClr val="FF0000"/>
                </a:solidFill>
              </a:rPr>
              <a:t> Wrong!</a:t>
            </a:r>
            <a:endParaRPr lang="en-US" altLang="zh-TW" dirty="0"/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cout</a:t>
            </a:r>
            <a:r>
              <a:rPr lang="en-US" altLang="zh-TW" dirty="0"/>
              <a:t> &lt;&lt; number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ioFile.close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Read from and write to a binary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0"/>
            <a:ext cx="8281058" cy="342043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int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= 100;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</a:t>
            </a:r>
            <a:r>
              <a:rPr lang="en-US" altLang="zh-TW" dirty="0">
                <a:solidFill>
                  <a:srgbClr val="000000"/>
                </a:solidFill>
              </a:rPr>
              <a:t>calculus</a:t>
            </a:r>
            <a:r>
              <a:rPr lang="en-US" altLang="zh-TW" dirty="0"/>
              <a:t>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number;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&amp;number ), 4 );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cout</a:t>
            </a:r>
            <a:r>
              <a:rPr lang="en-US" altLang="zh-TW" dirty="0"/>
              <a:t> &lt;&lt; number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TW" dirty="0" err="1"/>
              <a:t>ioFile.close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1"/>
          </a:xfrm>
        </p:spPr>
        <p:txBody>
          <a:bodyPr/>
          <a:lstStyle/>
          <a:p>
            <a:pPr eaLnBrk="1" hangingPunct="1"/>
            <a:r>
              <a:rPr lang="en-US" altLang="zh-TW" dirty="0"/>
              <a:t>Read from and write to a binary file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0"/>
            <a:ext cx="8281058" cy="504064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struct</a:t>
            </a:r>
            <a:r>
              <a:rPr lang="en-US" altLang="zh-TW" dirty="0"/>
              <a:t> Grade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/>
              <a:t>[ 4 ];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eaLnBrk="1" hangingPunct="1"/>
            <a:r>
              <a:rPr lang="en-US" altLang="zh-TW" dirty="0"/>
              <a:t>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/>
              <a:t>Grade grade1 = { "aaa", 100 };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&gt;( &amp;grade1 ), 8 );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/>
              <a:t>Grade grade2;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&amp;grade2 ), 8 );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/>
              <a:t>cout &lt;&lt; </a:t>
            </a:r>
            <a:r>
              <a:rPr lang="en-US" altLang="zh-TW" dirty="0" err="1"/>
              <a:t>grade2.id</a:t>
            </a:r>
            <a:r>
              <a:rPr lang="en-US" altLang="zh-TW" dirty="0"/>
              <a:t> &lt;&lt; endl &lt;&lt; grade2.calculus &lt;&lt; endl;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zh-TW" dirty="0" err="1"/>
              <a:t>ioFile.close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720092"/>
          </a:xfrm>
        </p:spPr>
        <p:txBody>
          <a:bodyPr/>
          <a:lstStyle/>
          <a:p>
            <a:pPr eaLnBrk="1" hangingPunct="1"/>
            <a:r>
              <a:rPr lang="en-US" altLang="zh-TW" dirty="0"/>
              <a:t>Read from and write to a binary file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088702"/>
            <a:ext cx="8281058" cy="5040643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struct</a:t>
            </a:r>
            <a:r>
              <a:rPr lang="en-US" altLang="zh-TW" dirty="0"/>
              <a:t> Grade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/>
              <a:t>[ 4 ];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eaLnBrk="1" hangingPunct="1"/>
            <a:r>
              <a:rPr lang="en-US" altLang="zh-TW" dirty="0"/>
              <a:t>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Grade grade1 = { "aaa", 100 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&amp;grade1 ),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Grade grade2;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&amp;grade2 ),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/>
              <a:t>cout &lt;&lt; </a:t>
            </a:r>
            <a:r>
              <a:rPr lang="en-US" altLang="zh-TW" dirty="0" err="1"/>
              <a:t>grade2.id</a:t>
            </a:r>
            <a:r>
              <a:rPr lang="en-US" altLang="zh-TW" dirty="0"/>
              <a:t> &lt;&lt; endl &lt;&lt; grade2.calculus &lt;&lt; endl;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 err="1"/>
              <a:t>ioFile.close</a:t>
            </a:r>
            <a:r>
              <a:rPr lang="en-US" altLang="zh-TW" dirty="0"/>
              <a:t>();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Text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628771"/>
            <a:ext cx="8281059" cy="360046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eaLnBrk="1" hangingPunct="1"/>
            <a:r>
              <a:rPr lang="en-US" altLang="zh-TW" dirty="0"/>
              <a:t>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</a:t>
            </a:r>
            <a:r>
              <a:rPr lang="en-US" altLang="zh-TW" dirty="0" err="1"/>
              <a:t>Grade.txt</a:t>
            </a:r>
            <a:r>
              <a:rPr lang="en-US" altLang="zh-TW" dirty="0"/>
              <a:t>", </a:t>
            </a:r>
            <a:r>
              <a:rPr lang="en-US" altLang="zh-TW" dirty="0" err="1"/>
              <a:t>ios</a:t>
            </a:r>
            <a:r>
              <a:rPr lang="en-US" altLang="zh-TW" dirty="0"/>
              <a:t>::out );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23660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369000"/>
            <a:ext cx="2700091" cy="305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61709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9348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1449000"/>
            <a:ext cx="2700091" cy="19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4038986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87527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1808999"/>
            <a:ext cx="2700091" cy="161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4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963798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6945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 flipV="1">
            <a:off x="3851909" y="2889000"/>
            <a:ext cx="2700091" cy="53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86660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Open an existing file;</a:t>
            </a:r>
            <a:br>
              <a:rPr lang="en-US" altLang="zh-TW"/>
            </a:br>
            <a:r>
              <a:rPr lang="en-US" altLang="zh-TW"/>
              <a:t>if the file doesn't exit, fail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988816"/>
            <a:ext cx="8281058" cy="1980253"/>
          </a:xfrm>
        </p:spPr>
        <p:txBody>
          <a:bodyPr rIns="0"/>
          <a:lstStyle/>
          <a:p>
            <a:pPr>
              <a:spcBef>
                <a:spcPts val="2400"/>
              </a:spcBef>
            </a:pPr>
            <a:r>
              <a:rPr lang="en-US" altLang="zh-TW" dirty="0" err="1"/>
              <a:t>ifstream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::in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ifstream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31890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8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53973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78096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26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12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179803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63442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1" cy="162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13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74575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92308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9" y="3428999"/>
            <a:ext cx="2700092" cy="234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15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808024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13606"/>
              </p:ext>
            </p:extLst>
          </p:nvPr>
        </p:nvGraphicFramePr>
        <p:xfrm>
          <a:off x="6012184" y="188586"/>
          <a:ext cx="288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00001010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43200" marB="432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7948" name="Rectangle 82"/>
          <p:cNvSpPr>
            <a:spLocks noGrp="1" noChangeArrowheads="1"/>
          </p:cNvSpPr>
          <p:nvPr>
            <p:ph type="title"/>
          </p:nvPr>
        </p:nvSpPr>
        <p:spPr>
          <a:xfrm>
            <a:off x="1691632" y="5229230"/>
            <a:ext cx="2160000" cy="900000"/>
          </a:xfrm>
        </p:spPr>
        <p:txBody>
          <a:bodyPr/>
          <a:lstStyle/>
          <a:p>
            <a:pPr eaLnBrk="1" hangingPunct="1"/>
            <a:r>
              <a:rPr lang="en-US" altLang="zh-TW" dirty="0"/>
              <a:t>Text File</a:t>
            </a:r>
          </a:p>
        </p:txBody>
      </p:sp>
      <p:sp>
        <p:nvSpPr>
          <p:cNvPr id="45163" name="Line 107"/>
          <p:cNvSpPr>
            <a:spLocks noChangeShapeType="1"/>
          </p:cNvSpPr>
          <p:nvPr/>
        </p:nvSpPr>
        <p:spPr bwMode="auto">
          <a:xfrm>
            <a:off x="3851908" y="3428999"/>
            <a:ext cx="2700345" cy="30603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8006" name="Rectangle 164"/>
          <p:cNvSpPr>
            <a:spLocks noGrp="1" noChangeArrowheads="1"/>
          </p:cNvSpPr>
          <p:nvPr>
            <p:ph type="body" idx="1"/>
          </p:nvPr>
        </p:nvSpPr>
        <p:spPr>
          <a:xfrm>
            <a:off x="431470" y="368609"/>
            <a:ext cx="5760737" cy="180023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grade[ 0 ].name &lt;&lt; " " &lt;&lt; grade[ 0 ].calculus &lt;&lt; endl;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TW" dirty="0" err="1"/>
              <a:t>outFile</a:t>
            </a:r>
            <a:r>
              <a:rPr lang="en-US" altLang="zh-TW" dirty="0"/>
              <a:t> &lt;&lt; grade[ 1 ].name &lt;&lt; " " &lt;&lt; grade[ 1 ].calculus &lt;&lt; endl;</a:t>
            </a:r>
          </a:p>
        </p:txBody>
      </p:sp>
      <p:sp>
        <p:nvSpPr>
          <p:cNvPr id="45284" name="Text Box 228"/>
          <p:cNvSpPr txBox="1">
            <a:spLocks noChangeArrowheads="1"/>
          </p:cNvSpPr>
          <p:nvPr/>
        </p:nvSpPr>
        <p:spPr bwMode="auto">
          <a:xfrm>
            <a:off x="3131816" y="3068954"/>
            <a:ext cx="720000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TW" sz="3200" dirty="0">
                <a:latin typeface="Lucida Console" panose="020B0609040504020204" pitchFamily="49" charset="0"/>
              </a:rPr>
              <a:t>17</a:t>
            </a:r>
          </a:p>
        </p:txBody>
      </p:sp>
      <p:sp>
        <p:nvSpPr>
          <p:cNvPr id="38067" name="Text Box 250"/>
          <p:cNvSpPr txBox="1">
            <a:spLocks noChangeArrowheads="1"/>
          </p:cNvSpPr>
          <p:nvPr/>
        </p:nvSpPr>
        <p:spPr bwMode="auto">
          <a:xfrm>
            <a:off x="791517" y="2888931"/>
            <a:ext cx="2340299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55120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file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1628771"/>
            <a:ext cx="8281058" cy="3960506"/>
          </a:xfrm>
        </p:spPr>
        <p:txBody>
          <a:bodyPr/>
          <a:lstStyle/>
          <a:p>
            <a:pPr marL="2057400" indent="-2057400" eaLnBrk="1" hangingPunct="1"/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marL="2057400" indent="-2057400" eaLnBrk="1" hangingPunct="1"/>
            <a:r>
              <a:rPr lang="en-US" altLang="zh-TW" dirty="0"/>
              <a:t>{</a:t>
            </a:r>
          </a:p>
          <a:p>
            <a:pPr marL="2057400" indent="-2057400"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2057400" indent="-2057400" eaLnBrk="1" hangingPunct="1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2057400" indent="-2057400" eaLnBrk="1" hangingPunct="1"/>
            <a:r>
              <a:rPr lang="en-US" altLang="zh-TW" dirty="0"/>
              <a:t>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/>
              <a:t>Grade grade[ 2 ]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 };</a:t>
            </a:r>
          </a:p>
          <a:p>
            <a:pPr marL="2057400" indent="-2057400" eaLnBrk="1" hangingPunct="1">
              <a:spcBef>
                <a:spcPct val="1000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</a:t>
            </a:r>
            <a:r>
              <a:rPr lang="en-US" altLang="zh-TW" dirty="0" err="1"/>
              <a:t>Grade.dat</a:t>
            </a:r>
            <a:r>
              <a:rPr lang="en-US" altLang="zh-TW" dirty="0"/>
              <a:t>",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&amp;grade[ 0 ] ) ),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);</a:t>
            </a:r>
          </a:p>
          <a:p>
            <a:pPr marL="1884363" indent="-1884363" eaLnBrk="1" hangingPunct="1">
              <a:spcBef>
                <a:spcPct val="100000"/>
              </a:spcBef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&gt;( &amp;grade[ 1 ] ) ),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95" y="548980"/>
            <a:ext cx="2880020" cy="230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45432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4205720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V="1">
            <a:off x="3851995" y="2852996"/>
            <a:ext cx="288002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45176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70729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Binary file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grade[ 2 ]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 };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>
                <a:solidFill>
                  <a:srgbClr val="000000"/>
                </a:solidFill>
              </a:rPr>
              <a:t> * &gt;( &amp;grade[ 0 ]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</a:p>
          <a:p>
            <a:pPr marL="1800000" lvl="0" indent="-1800000" eaLnBrk="1" hangingPunct="1">
              <a:spcBef>
                <a:spcPts val="600"/>
              </a:spcBef>
            </a:pPr>
            <a:r>
              <a:rPr lang="en-US" altLang="zh-TW" dirty="0" err="1">
                <a:solidFill>
                  <a:srgbClr val="000000"/>
                </a:solidFill>
              </a:rPr>
              <a:t>outFile.write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>
                <a:solidFill>
                  <a:srgbClr val="000000"/>
                </a:solidFill>
              </a:rPr>
              <a:t> * &gt;( &amp;grade[ 1 ] ) ),	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>
                <a:solidFill>
                  <a:srgbClr val="000000"/>
                </a:solidFill>
              </a:rPr>
              <a:t>( Grade );</a:t>
            </a:r>
            <a:endParaRPr lang="zh-TW" altLang="en-US" dirty="0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3851995" y="2852996"/>
            <a:ext cx="2880020" cy="230401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3275991" y="2564994"/>
            <a:ext cx="576000" cy="57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</a:p>
        </p:txBody>
      </p:sp>
      <p:graphicFrame>
        <p:nvGraphicFramePr>
          <p:cNvPr id="17561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6101"/>
              </p:ext>
            </p:extLst>
          </p:nvPr>
        </p:nvGraphicFramePr>
        <p:xfrm>
          <a:off x="6300012" y="404979"/>
          <a:ext cx="2592000" cy="4896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01100001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97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01100100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01100010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98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00100011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35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#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54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0086" name="Text Box 351"/>
          <p:cNvSpPr txBox="1">
            <a:spLocks noChangeArrowheads="1"/>
          </p:cNvSpPr>
          <p:nvPr/>
        </p:nvSpPr>
        <p:spPr bwMode="auto">
          <a:xfrm>
            <a:off x="971974" y="2276992"/>
            <a:ext cx="2304017" cy="115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File position</a:t>
            </a:r>
          </a:p>
          <a:p>
            <a:r>
              <a:rPr lang="en-US" altLang="zh-TW" sz="320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966370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2878138"/>
            <a:ext cx="8080375" cy="1101725"/>
          </a:xfrm>
        </p:spPr>
        <p:txBody>
          <a:bodyPr/>
          <a:lstStyle/>
          <a:p>
            <a:pPr eaLnBrk="1" hangingPunct="1"/>
            <a:r>
              <a:rPr lang="en-US" altLang="zh-TW"/>
              <a:t>Input all records from a binary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/>
              <a:t>Create a file;</a:t>
            </a:r>
            <a:br>
              <a:rPr lang="en-US" altLang="zh-TW" dirty="0"/>
            </a:br>
            <a:r>
              <a:rPr lang="en-US" altLang="zh-TW" dirty="0"/>
              <a:t>if the file have existed,</a:t>
            </a:r>
            <a:br>
              <a:rPr lang="en-US" altLang="zh-TW" dirty="0"/>
            </a:br>
            <a:r>
              <a:rPr lang="en-US" altLang="zh-TW" dirty="0"/>
              <a:t> the data in it will be deleted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::out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Structure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0"/>
            <a:ext cx="7200920" cy="4860621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name</a:t>
            </a:r>
            <a:r>
              <a:rPr lang="en-US" altLang="zh-TW" dirty="0"/>
              <a:t>[ 8 ];</a:t>
            </a:r>
          </a:p>
          <a:p>
            <a:pPr eaLnBrk="1" hangingPunct="1"/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eaLnBrk="1" hangingPunct="1"/>
            <a:r>
              <a:rPr lang="en-US" altLang="zh-TW" dirty="0"/>
              <a:t>};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5040644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Grade grade[ 3 ] = { "aaa", 100, "</a:t>
            </a:r>
            <a:r>
              <a:rPr lang="en-US" altLang="zh-TW" dirty="0" err="1"/>
              <a:t>bbb</a:t>
            </a:r>
            <a:r>
              <a:rPr lang="en-US" altLang="zh-TW" dirty="0"/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2;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ioFile.seekp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k = -1;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/>
              <a:t>( !</a:t>
            </a:r>
            <a:r>
              <a:rPr lang="en-US" altLang="zh-TW" dirty="0" err="1"/>
              <a:t>ioFile.eof</a:t>
            </a:r>
            <a:r>
              <a:rPr lang="en-US" altLang="zh-TW" dirty="0"/>
              <a:t>()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k++;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&amp;points[ k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3"/>
            <a:ext cx="8281058" cy="3960506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 = 0; i &lt;= 2; i++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ioFile.seekp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k = 0;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/>
              <a:t>( </a:t>
            </a: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&gt;( &amp;points[ k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k++;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2;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ioFile.seekg</a:t>
            </a:r>
            <a:r>
              <a:rPr lang="en-US" altLang="zh-TW" dirty="0">
                <a:solidFill>
                  <a:schemeClr val="bg1"/>
                </a:solidFill>
              </a:rPr>
              <a:t>( 0, </a:t>
            </a:r>
            <a:r>
              <a:rPr lang="en-US" altLang="zh-TW" dirty="0" err="1">
                <a:solidFill>
                  <a:schemeClr val="bg1"/>
                </a:solidFill>
              </a:rPr>
              <a:t>ios</a:t>
            </a:r>
            <a:r>
              <a:rPr lang="en-US" altLang="zh-TW" dirty="0">
                <a:solidFill>
                  <a:schemeClr val="bg1"/>
                </a:solidFill>
              </a:rPr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>
                <a:solidFill>
                  <a:schemeClr val="bg1"/>
                </a:solidFill>
              </a:rPr>
              <a:t>int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recordNumber</a:t>
            </a:r>
            <a:r>
              <a:rPr lang="en-US" altLang="zh-TW" dirty="0">
                <a:solidFill>
                  <a:schemeClr val="bg1"/>
                </a:solidFill>
              </a:rPr>
              <a:t> = </a:t>
            </a:r>
            <a:r>
              <a:rPr lang="en-US" altLang="zh-TW" dirty="0" err="1">
                <a:solidFill>
                  <a:schemeClr val="bg1"/>
                </a:solidFill>
              </a:rPr>
              <a:t>ioFile.tellg</a:t>
            </a:r>
            <a:r>
              <a:rPr lang="en-US" altLang="zh-TW" dirty="0">
                <a:solidFill>
                  <a:schemeClr val="bg1"/>
                </a:solidFill>
              </a:rPr>
              <a:t>() / </a:t>
            </a:r>
            <a:r>
              <a:rPr lang="en-US" altLang="zh-TW" dirty="0" err="1">
                <a:solidFill>
                  <a:schemeClr val="bg1"/>
                </a:solidFill>
              </a:rPr>
              <a:t>sizeof</a:t>
            </a:r>
            <a:r>
              <a:rPr lang="en-US" altLang="zh-TW" dirty="0">
                <a:solidFill>
                  <a:schemeClr val="bg1"/>
                </a:solidFill>
              </a:rPr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</a:t>
            </a:r>
            <a:r>
              <a:rPr lang="en-US" altLang="zh-TW" dirty="0" err="1"/>
              <a:t>recordNumber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&amp;points[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431472" y="548632"/>
            <a:ext cx="8281058" cy="4860621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fstream</a:t>
            </a:r>
            <a:r>
              <a:rPr lang="en-US" altLang="zh-TW" dirty="0"/>
              <a:t> </a:t>
            </a:r>
            <a:r>
              <a:rPr lang="en-US" altLang="zh-TW" dirty="0" err="1"/>
              <a:t>ioFile</a:t>
            </a:r>
            <a:r>
              <a:rPr lang="en-US" altLang="zh-TW" dirty="0"/>
              <a:t>( "test.dat", </a:t>
            </a:r>
            <a:r>
              <a:rPr lang="en-US" altLang="zh-TW" dirty="0" err="1"/>
              <a:t>ios</a:t>
            </a:r>
            <a:r>
              <a:rPr lang="en-US" altLang="zh-TW" dirty="0"/>
              <a:t>::in | </a:t>
            </a:r>
            <a:r>
              <a:rPr lang="en-US" altLang="zh-TW" dirty="0" err="1"/>
              <a:t>ios</a:t>
            </a:r>
            <a:r>
              <a:rPr lang="en-US" altLang="zh-TW" dirty="0"/>
              <a:t>::out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  <a:p>
            <a:pPr lvl="0"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Grade grade[ 3 ] = { "aaa", 100, "</a:t>
            </a:r>
            <a:r>
              <a:rPr lang="en-US" altLang="zh-TW" dirty="0" err="1">
                <a:solidFill>
                  <a:srgbClr val="000000"/>
                </a:solidFill>
              </a:rPr>
              <a:t>bbb</a:t>
            </a:r>
            <a:r>
              <a:rPr lang="en-US" altLang="zh-TW" dirty="0">
                <a:solidFill>
                  <a:srgbClr val="000000"/>
                </a:solidFill>
              </a:rPr>
              <a:t>", 35, "ccc", 69 };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i;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2;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&amp;grade[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/>
              <a:t>Grade points[ 3 ];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::end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recordNumber</a:t>
            </a:r>
            <a:r>
              <a:rPr lang="en-US" altLang="zh-TW" dirty="0"/>
              <a:t> = </a:t>
            </a:r>
            <a:r>
              <a:rPr lang="en-US" altLang="zh-TW" dirty="0" err="1"/>
              <a:t>ioFile.tellg</a:t>
            </a:r>
            <a:r>
              <a:rPr lang="en-US" altLang="zh-TW" dirty="0"/>
              <a:t>() /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 err="1"/>
              <a:t>ioFile.seekg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);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/>
              <a:t>(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</a:t>
            </a:r>
            <a:r>
              <a:rPr lang="en-US" altLang="zh-TW" dirty="0" err="1"/>
              <a:t>recordNumber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 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/>
              <a:t>   </a:t>
            </a:r>
            <a:r>
              <a:rPr lang="en-US" altLang="zh-TW" dirty="0" err="1"/>
              <a:t>ioFile.read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* &gt; ( &amp;points[ i ] ),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TW" dirty="0"/>
              <a:t>               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Grade ) );</a:t>
            </a:r>
          </a:p>
        </p:txBody>
      </p:sp>
    </p:spTree>
    <p:extLst>
      <p:ext uri="{BB962C8B-B14F-4D97-AF65-F5344CB8AC3E}">
        <p14:creationId xmlns:p14="http://schemas.microsoft.com/office/powerpoint/2010/main" val="3631354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18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3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41068"/>
              </p:ext>
            </p:extLst>
          </p:nvPr>
        </p:nvGraphicFramePr>
        <p:xfrm>
          <a:off x="5292000" y="5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</a:pPr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memory</a:t>
            </a:r>
            <a:endParaRPr lang="zh-TW" altLang="en-US" dirty="0"/>
          </a:p>
        </p:txBody>
      </p:sp>
      <p:sp>
        <p:nvSpPr>
          <p:cNvPr id="46129" name="Rectangle 37"/>
          <p:cNvSpPr>
            <a:spLocks noGrp="1" noChangeArrowheads="1"/>
          </p:cNvSpPr>
          <p:nvPr>
            <p:ph sz="half" idx="1"/>
          </p:nvPr>
        </p:nvSpPr>
        <p:spPr>
          <a:xfrm>
            <a:off x="252000" y="4149001"/>
            <a:ext cx="6840000" cy="719999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/>
              <a:t>8 + 32 + 1024 + 8192 = 9256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/>
              <a:t>(00000000 00000000 00100100 00101000)</a:t>
            </a:r>
            <a:r>
              <a:rPr lang="en-US" altLang="zh-TW" baseline="-25000" dirty="0"/>
              <a:t>2</a:t>
            </a:r>
            <a:r>
              <a:rPr lang="en-US" altLang="zh-TW" dirty="0"/>
              <a:t> = (9256)</a:t>
            </a:r>
            <a:r>
              <a:rPr lang="en-US" altLang="zh-TW" baseline="-25000" dirty="0"/>
              <a:t>10</a:t>
            </a:r>
            <a:endParaRPr lang="en-US" altLang="zh-TW" dirty="0"/>
          </a:p>
        </p:txBody>
      </p:sp>
      <p:sp>
        <p:nvSpPr>
          <p:cNvPr id="46130" name="Rectangle 3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800" dirty="0">
                <a:solidFill>
                  <a:srgbClr val="0000FF"/>
                </a:solidFill>
              </a:rPr>
              <a:t>char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[] = "9256";</a:t>
            </a:r>
          </a:p>
          <a:p>
            <a:pPr marL="0" indent="0" eaLnBrk="1" hangingPunct="1"/>
            <a:r>
              <a:rPr lang="en-US" altLang="zh-TW" sz="1800" dirty="0">
                <a:solidFill>
                  <a:srgbClr val="0000FF"/>
                </a:solidFill>
              </a:rPr>
              <a:t>unsigned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9256;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577" name="Group 13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55784"/>
              </p:ext>
            </p:extLst>
          </p:nvPr>
        </p:nvGraphicFramePr>
        <p:xfrm>
          <a:off x="612000" y="729000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nul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soh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stx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etx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eot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enq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ack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ht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nl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vt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ff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cr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dle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dc1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dc2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dc3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dc4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nak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syn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etb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em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sp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19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81217"/>
              </p:ext>
            </p:extLst>
          </p:nvPr>
        </p:nvGraphicFramePr>
        <p:xfrm>
          <a:off x="5652138" y="548632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00000000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spcBef>
                <a:spcPct val="20000"/>
              </a:spcBef>
            </a:pPr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binary file</a:t>
            </a:r>
            <a:endParaRPr lang="zh-TW" altLang="en-US" dirty="0"/>
          </a:p>
        </p:txBody>
      </p:sp>
      <p:sp>
        <p:nvSpPr>
          <p:cNvPr id="48174" name="Rectangle 7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0000FF"/>
                </a:solidFill>
              </a:rPr>
              <a:t>reinterpret_cast</a:t>
            </a:r>
            <a:r>
              <a:rPr lang="en-US" altLang="zh-TW" dirty="0"/>
              <a:t>&lt;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srgbClr val="0000FF"/>
                </a:solidFill>
              </a:rPr>
              <a:t> char</a:t>
            </a:r>
            <a:r>
              <a:rPr lang="en-US" altLang="zh-TW" dirty="0"/>
              <a:t> * &gt; ( &amp;</a:t>
            </a:r>
            <a:r>
              <a:rPr lang="en-US" altLang="zh-TW" dirty="0" err="1"/>
              <a:t>num</a:t>
            </a:r>
            <a:r>
              <a:rPr lang="en-US" altLang="zh-TW" dirty="0"/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/>
              <a:t>outFile.write</a:t>
            </a:r>
            <a:r>
              <a:rPr lang="en-US" altLang="zh-TW" dirty="0"/>
              <a:t>( </a:t>
            </a:r>
            <a:r>
              <a:rPr lang="en-US" altLang="zh-TW" dirty="0" err="1"/>
              <a:t>str</a:t>
            </a:r>
            <a:r>
              <a:rPr lang="en-US" altLang="zh-TW" dirty="0"/>
              <a:t>, 4 );</a:t>
            </a:r>
          </a:p>
        </p:txBody>
      </p:sp>
      <p:sp>
        <p:nvSpPr>
          <p:cNvPr id="48175" name="Rectangle 7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[] = "9256";</a:t>
            </a:r>
          </a:p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unsigned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9256;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14755"/>
              </p:ext>
            </p:extLst>
          </p:nvPr>
        </p:nvGraphicFramePr>
        <p:xfrm>
          <a:off x="5652000" y="549000"/>
          <a:ext cx="252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text file</a:t>
            </a:r>
            <a:endParaRPr lang="zh-TW" altLang="en-US" dirty="0"/>
          </a:p>
        </p:txBody>
      </p:sp>
      <p:sp>
        <p:nvSpPr>
          <p:cNvPr id="49198" name="Rectangle 68"/>
          <p:cNvSpPr>
            <a:spLocks noGrp="1" noChangeArrowheads="1"/>
          </p:cNvSpPr>
          <p:nvPr>
            <p:ph sz="half" idx="1"/>
          </p:nvPr>
        </p:nvSpPr>
        <p:spPr>
          <a:xfrm>
            <a:off x="972000" y="4149001"/>
            <a:ext cx="3240000" cy="359999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/>
              <a:t>outFile</a:t>
            </a:r>
            <a:r>
              <a:rPr lang="en-US" altLang="zh-TW" dirty="0"/>
              <a:t> &lt;&lt; </a:t>
            </a:r>
            <a:r>
              <a:rPr lang="en-US" altLang="zh-TW" dirty="0" err="1"/>
              <a:t>num</a:t>
            </a:r>
            <a:r>
              <a:rPr lang="en-US" altLang="zh-TW" dirty="0"/>
              <a:t> &lt;&lt;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</a:p>
        </p:txBody>
      </p:sp>
      <p:sp>
        <p:nvSpPr>
          <p:cNvPr id="49199" name="Rectangle 69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[] = "9256";</a:t>
            </a:r>
          </a:p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unsigned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9256;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188586"/>
            <a:ext cx="8641104" cy="2160276"/>
          </a:xfrm>
        </p:spPr>
        <p:txBody>
          <a:bodyPr/>
          <a:lstStyle/>
          <a:p>
            <a:r>
              <a:rPr lang="en-US" altLang="zh-TW" dirty="0"/>
              <a:t>Create a file;</a:t>
            </a:r>
            <a:br>
              <a:rPr lang="en-US" altLang="zh-TW" dirty="0"/>
            </a:br>
            <a:r>
              <a:rPr lang="en-US" altLang="zh-TW" dirty="0"/>
              <a:t>if the file have existed,</a:t>
            </a:r>
            <a:br>
              <a:rPr lang="en-US" altLang="zh-TW" dirty="0"/>
            </a:br>
            <a:r>
              <a:rPr lang="en-US" altLang="zh-TW" dirty="0"/>
              <a:t> the data in it will be keep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2708908"/>
            <a:ext cx="8281059" cy="90011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::app );</a:t>
            </a:r>
          </a:p>
          <a:p>
            <a:pPr>
              <a:spcBef>
                <a:spcPts val="2400"/>
              </a:spcBef>
            </a:pPr>
            <a:r>
              <a:rPr lang="en-US" altLang="zh-TW" dirty="0" err="1"/>
              <a:t>ofstream</a:t>
            </a:r>
            <a:r>
              <a:rPr lang="en-US" altLang="zh-TW" dirty="0"/>
              <a:t> </a:t>
            </a:r>
            <a:r>
              <a:rPr lang="en-US" altLang="zh-TW" dirty="0" err="1"/>
              <a:t>outFile</a:t>
            </a:r>
            <a:r>
              <a:rPr lang="en-US" altLang="zh-TW" dirty="0"/>
              <a:t>( "test.txt", </a:t>
            </a:r>
            <a:r>
              <a:rPr lang="en-US" altLang="zh-TW" dirty="0" err="1"/>
              <a:t>ios</a:t>
            </a:r>
            <a:r>
              <a:rPr lang="en-US" altLang="zh-TW" dirty="0"/>
              <a:t>::app | </a:t>
            </a:r>
            <a:r>
              <a:rPr lang="en-US" altLang="zh-TW" dirty="0" err="1"/>
              <a:t>ios</a:t>
            </a:r>
            <a:r>
              <a:rPr lang="en-US" altLang="zh-TW" dirty="0"/>
              <a:t>::binary 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48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01577"/>
              </p:ext>
            </p:extLst>
          </p:nvPr>
        </p:nvGraphicFramePr>
        <p:xfrm>
          <a:off x="5292000" y="549000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memory</a:t>
            </a:r>
            <a:endParaRPr lang="zh-TW" altLang="en-US" dirty="0"/>
          </a:p>
        </p:txBody>
      </p:sp>
      <p:sp>
        <p:nvSpPr>
          <p:cNvPr id="50250" name="Rectangle 3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/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/>
              <a:t>(00100100 00100001 00101000 00100010)</a:t>
            </a:r>
            <a:r>
              <a:rPr lang="en-US" altLang="zh-TW" sz="1800" baseline="-25000" dirty="0"/>
              <a:t>2</a:t>
            </a:r>
            <a:r>
              <a:rPr lang="en-US" altLang="zh-TW" sz="1800" dirty="0"/>
              <a:t> = (606152738)</a:t>
            </a:r>
            <a:r>
              <a:rPr lang="en-US" altLang="zh-TW" sz="1800" baseline="-25000" dirty="0"/>
              <a:t>10</a:t>
            </a:r>
          </a:p>
        </p:txBody>
      </p:sp>
      <p:sp>
        <p:nvSpPr>
          <p:cNvPr id="50251" name="Rectangle 3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[] = "606152738";</a:t>
            </a:r>
          </a:p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unsigned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606152738;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8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1415"/>
              </p:ext>
            </p:extLst>
          </p:nvPr>
        </p:nvGraphicFramePr>
        <p:xfrm>
          <a:off x="5472000" y="549000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00100100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binary file</a:t>
            </a:r>
            <a:endParaRPr lang="zh-TW" altLang="en-US" dirty="0"/>
          </a:p>
        </p:txBody>
      </p:sp>
      <p:sp>
        <p:nvSpPr>
          <p:cNvPr id="51271" name="Rectangle 109"/>
          <p:cNvSpPr>
            <a:spLocks noGrp="1" noChangeArrowheads="1"/>
          </p:cNvSpPr>
          <p:nvPr>
            <p:ph sz="half" idx="1"/>
          </p:nvPr>
        </p:nvSpPr>
        <p:spPr>
          <a:xfrm>
            <a:off x="252000" y="5589000"/>
            <a:ext cx="8640000" cy="72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/>
              <a:t>outFile.write</a:t>
            </a:r>
            <a:r>
              <a:rPr lang="en-US" altLang="zh-TW" sz="1800" dirty="0"/>
              <a:t>( </a:t>
            </a:r>
            <a:r>
              <a:rPr lang="en-US" altLang="zh-TW" sz="1800" dirty="0" err="1">
                <a:solidFill>
                  <a:srgbClr val="0000FF"/>
                </a:solidFill>
              </a:rPr>
              <a:t>reinterpret_cast</a:t>
            </a:r>
            <a:r>
              <a:rPr lang="en-US" altLang="zh-TW" sz="1800" dirty="0"/>
              <a:t>&lt; </a:t>
            </a:r>
            <a:r>
              <a:rPr lang="en-US" altLang="zh-TW" sz="1800" dirty="0" err="1">
                <a:solidFill>
                  <a:srgbClr val="0000FF"/>
                </a:solidFill>
              </a:rPr>
              <a:t>const</a:t>
            </a:r>
            <a:r>
              <a:rPr lang="en-US" altLang="zh-TW" sz="1800" dirty="0">
                <a:solidFill>
                  <a:srgbClr val="0000FF"/>
                </a:solidFill>
              </a:rPr>
              <a:t> char</a:t>
            </a:r>
            <a:r>
              <a:rPr lang="en-US" altLang="zh-TW" sz="1800" dirty="0"/>
              <a:t> * &gt; ( &amp;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), 4 );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800" dirty="0" err="1"/>
              <a:t>outFile.write</a:t>
            </a:r>
            <a:r>
              <a:rPr lang="en-US" altLang="zh-TW" sz="1800" dirty="0"/>
              <a:t>( </a:t>
            </a:r>
            <a:r>
              <a:rPr lang="en-US" altLang="zh-TW" sz="1800" dirty="0" err="1"/>
              <a:t>str</a:t>
            </a:r>
            <a:r>
              <a:rPr lang="en-US" altLang="zh-TW" sz="1800" dirty="0"/>
              <a:t>, 9 );</a:t>
            </a:r>
          </a:p>
        </p:txBody>
      </p:sp>
      <p:sp>
        <p:nvSpPr>
          <p:cNvPr id="51272" name="Rectangle 1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[] = "606152738";</a:t>
            </a:r>
          </a:p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unsigned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606152738;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7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91994"/>
              </p:ext>
            </p:extLst>
          </p:nvPr>
        </p:nvGraphicFramePr>
        <p:xfrm>
          <a:off x="5472000" y="189000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00110111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00110011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00111000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latin typeface="Times New Roman" pitchFamily="18" charset="0"/>
                <a:ea typeface="新細明體" pitchFamily="18" charset="-120"/>
                <a:cs typeface="+mn-cs"/>
              </a:rPr>
              <a:t>In text file</a:t>
            </a:r>
            <a:endParaRPr lang="zh-TW" altLang="en-US" dirty="0"/>
          </a:p>
        </p:txBody>
      </p:sp>
      <p:sp>
        <p:nvSpPr>
          <p:cNvPr id="52320" name="Rectangle 103"/>
          <p:cNvSpPr>
            <a:spLocks noGrp="1" noChangeArrowheads="1"/>
          </p:cNvSpPr>
          <p:nvPr>
            <p:ph sz="half" idx="1"/>
          </p:nvPr>
        </p:nvSpPr>
        <p:spPr>
          <a:xfrm>
            <a:off x="972000" y="5589000"/>
            <a:ext cx="3600000" cy="540000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dirty="0" err="1"/>
              <a:t>outFile</a:t>
            </a:r>
            <a:r>
              <a:rPr lang="en-US" altLang="zh-TW" dirty="0"/>
              <a:t> &lt;&lt; </a:t>
            </a:r>
            <a:r>
              <a:rPr lang="en-US" altLang="zh-TW" dirty="0" err="1"/>
              <a:t>num</a:t>
            </a:r>
            <a:r>
              <a:rPr lang="en-US" altLang="zh-TW" dirty="0"/>
              <a:t> &lt;&lt; </a:t>
            </a:r>
            <a:r>
              <a:rPr lang="en-US" altLang="zh-TW" dirty="0" err="1"/>
              <a:t>str</a:t>
            </a:r>
            <a:r>
              <a:rPr lang="en-US" altLang="zh-TW" dirty="0"/>
              <a:t>;</a:t>
            </a:r>
          </a:p>
        </p:txBody>
      </p:sp>
      <p:sp>
        <p:nvSpPr>
          <p:cNvPr id="52321" name="Rectangle 10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str</a:t>
            </a:r>
            <a:r>
              <a:rPr lang="en-US" altLang="zh-TW" dirty="0"/>
              <a:t>[] = "606152738";</a:t>
            </a:r>
          </a:p>
          <a:p>
            <a:pPr marL="0" indent="0" eaLnBrk="1" hangingPunct="1"/>
            <a:r>
              <a:rPr lang="en-US" altLang="zh-TW" dirty="0">
                <a:solidFill>
                  <a:srgbClr val="0000FF"/>
                </a:solidFill>
              </a:rPr>
              <a:t>unsigned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 = 606152738;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Load data from a text file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449001"/>
            <a:ext cx="7200920" cy="3960000"/>
          </a:xfrm>
        </p:spPr>
        <p:txBody>
          <a:bodyPr/>
          <a:lstStyle/>
          <a:p>
            <a:pPr marL="1800225" indent="-1800225"/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1800225" indent="-1800225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1800225" indent="-1800225"/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</a:t>
            </a:r>
            <a:r>
              <a:rPr lang="en-US" altLang="zh-TW" dirty="0"/>
              <a:t> &gt;&gt; name &gt;&gt; calculus;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buf</a:t>
            </a:r>
            <a:r>
              <a:rPr lang="en-US" altLang="zh-TW" dirty="0"/>
              <a:t>[ 9 ];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inFile.getline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 ), '\n'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ch</a:t>
            </a:r>
            <a:r>
              <a:rPr lang="en-US" altLang="zh-TW" dirty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</a:t>
            </a:r>
            <a:r>
              <a:rPr lang="en-US" altLang="zh-TW" dirty="0"/>
              <a:t>( </a:t>
            </a:r>
            <a:r>
              <a:rPr lang="en-US" altLang="zh-TW" dirty="0" err="1"/>
              <a:t>ch</a:t>
            </a:r>
            <a:r>
              <a:rPr lang="en-US" altLang="zh-TW" dirty="0"/>
              <a:t> 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data from a text file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71541" y="1449000"/>
            <a:ext cx="7200920" cy="4860001"/>
          </a:xfrm>
        </p:spPr>
        <p:txBody>
          <a:bodyPr/>
          <a:lstStyle/>
          <a:p>
            <a:pPr marL="1800225" indent="-1800225"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/>
              <a:t> Grade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/>
              <a:t>{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/>
              <a:t> calculus;</a:t>
            </a:r>
          </a:p>
          <a:p>
            <a:pPr marL="1800225" indent="-1800225">
              <a:spcBef>
                <a:spcPts val="0"/>
              </a:spcBef>
            </a:pPr>
            <a:r>
              <a:rPr lang="en-US" altLang="zh-TW" dirty="0"/>
              <a:t>};</a:t>
            </a:r>
          </a:p>
          <a:p>
            <a:pPr marL="1800225" indent="-1800225">
              <a:spcBef>
                <a:spcPts val="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/>
              <a:t>Grade grade;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</a:t>
            </a:r>
            <a:r>
              <a:rPr lang="en-US" altLang="zh-TW" dirty="0"/>
              <a:t> &gt;&gt; </a:t>
            </a:r>
            <a:r>
              <a:rPr lang="en-US" altLang="zh-TW" dirty="0" err="1"/>
              <a:t>grade.name</a:t>
            </a:r>
            <a:r>
              <a:rPr lang="en-US" altLang="zh-TW" dirty="0"/>
              <a:t> &gt;&gt; </a:t>
            </a:r>
            <a:r>
              <a:rPr lang="en-US" altLang="zh-TW" dirty="0" err="1"/>
              <a:t>grade.calculus</a:t>
            </a:r>
            <a:r>
              <a:rPr lang="en-US" altLang="zh-TW" dirty="0"/>
              <a:t>;</a:t>
            </a:r>
          </a:p>
          <a:p>
            <a:pPr marL="1800225" indent="-1800225">
              <a:spcBef>
                <a:spcPts val="960"/>
              </a:spcBef>
            </a:pPr>
            <a:endParaRPr lang="en-US" altLang="zh-TW" dirty="0"/>
          </a:p>
          <a:p>
            <a:pPr marL="1800225" indent="-1800225">
              <a:spcBef>
                <a:spcPts val="96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buf</a:t>
            </a:r>
            <a:r>
              <a:rPr lang="en-US" altLang="zh-TW" dirty="0"/>
              <a:t>[ 9 ];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 ), '\n' );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inFile.getline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</a:t>
            </a:r>
            <a:r>
              <a:rPr lang="en-US" altLang="zh-TW" dirty="0" err="1"/>
              <a:t>buf</a:t>
            </a:r>
            <a:r>
              <a:rPr lang="en-US" altLang="zh-TW" dirty="0"/>
              <a:t> ), '\n' );</a:t>
            </a:r>
          </a:p>
          <a:p>
            <a:pPr marL="1800225" indent="-1800225">
              <a:spcBef>
                <a:spcPts val="960"/>
              </a:spcBef>
            </a:pPr>
            <a:endParaRPr lang="en-US" altLang="zh-TW" dirty="0"/>
          </a:p>
          <a:p>
            <a:pPr marL="1800225" indent="-1800225">
              <a:spcBef>
                <a:spcPts val="96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</a:t>
            </a:r>
            <a:r>
              <a:rPr lang="en-US" altLang="zh-TW" dirty="0" err="1"/>
              <a:t>ch</a:t>
            </a:r>
            <a:r>
              <a:rPr lang="en-US" altLang="zh-TW" dirty="0"/>
              <a:t>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inFile.get</a:t>
            </a:r>
            <a:r>
              <a:rPr lang="en-US" altLang="zh-TW" dirty="0"/>
              <a:t>( </a:t>
            </a:r>
            <a:r>
              <a:rPr lang="en-US" altLang="zh-TW" dirty="0" err="1"/>
              <a:t>ch</a:t>
            </a:r>
            <a:r>
              <a:rPr lang="en-US" altLang="zh-TW" dirty="0"/>
              <a:t>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Load data from a binary file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71540" y="1628771"/>
            <a:ext cx="7200920" cy="1440184"/>
          </a:xfrm>
        </p:spPr>
        <p:txBody>
          <a:bodyPr/>
          <a:lstStyle/>
          <a:p>
            <a:pPr marL="1800225" indent="-1800225">
              <a:spcBef>
                <a:spcPct val="50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char</a:t>
            </a:r>
            <a:r>
              <a:rPr lang="en-US" altLang="zh-TW" dirty="0"/>
              <a:t> name[ 4 ];</a:t>
            </a:r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name, 4 );</a:t>
            </a:r>
          </a:p>
          <a:p>
            <a:pPr marL="1800225" indent="-1800225">
              <a:spcBef>
                <a:spcPct val="50000"/>
              </a:spcBef>
            </a:pPr>
            <a:endParaRPr lang="en-US" altLang="zh-TW" dirty="0"/>
          </a:p>
          <a:p>
            <a:pPr marL="1800225" indent="-1800225">
              <a:spcBef>
                <a:spcPct val="50000"/>
              </a:spcBef>
            </a:pPr>
            <a:r>
              <a:rPr lang="en-US" altLang="zh-TW" dirty="0" err="1"/>
              <a:t>inFile.read</a:t>
            </a:r>
            <a:r>
              <a:rPr lang="en-US" altLang="zh-TW" dirty="0"/>
              <a:t>( name, </a:t>
            </a:r>
            <a:r>
              <a:rPr lang="en-US" altLang="zh-TW" dirty="0" err="1">
                <a:solidFill>
                  <a:srgbClr val="0000FF"/>
                </a:solidFill>
              </a:rPr>
              <a:t>sizeof</a:t>
            </a:r>
            <a:r>
              <a:rPr lang="en-US" altLang="zh-TW" dirty="0"/>
              <a:t>( name )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4793</Words>
  <Application>Microsoft Macintosh PowerPoint</Application>
  <PresentationFormat>如螢幕大小 (4:3)</PresentationFormat>
  <Paragraphs>1457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7" baseType="lpstr">
      <vt:lpstr>Arial</vt:lpstr>
      <vt:lpstr>Courier New</vt:lpstr>
      <vt:lpstr>Lucida Console</vt:lpstr>
      <vt:lpstr>Times New Roman</vt:lpstr>
      <vt:lpstr>預設簡報設計</vt:lpstr>
      <vt:lpstr>Open text files</vt:lpstr>
      <vt:lpstr>Open binary files</vt:lpstr>
      <vt:lpstr>Open binary files</vt:lpstr>
      <vt:lpstr>Open an existing file; if the file doesn't exit, fail</vt:lpstr>
      <vt:lpstr>Create a file; if the file have existed,  the data in it will be deleted</vt:lpstr>
      <vt:lpstr>Create a file; if the file have existed,  the data in it will be keep</vt:lpstr>
      <vt:lpstr>Load data from a text file</vt:lpstr>
      <vt:lpstr>Load data from a text file</vt:lpstr>
      <vt:lpstr>Load data from a binary file</vt:lpstr>
      <vt:lpstr>Load data from a binary file</vt:lpstr>
      <vt:lpstr>Load data from a binary file</vt:lpstr>
      <vt:lpstr>Load data from a binary file</vt:lpstr>
      <vt:lpstr>The Prototype of read and write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reinterpret_cast</vt:lpstr>
      <vt:lpstr>Save data to text file</vt:lpstr>
      <vt:lpstr>Save data to text file</vt:lpstr>
      <vt:lpstr>Save data to binary file</vt:lpstr>
      <vt:lpstr>Save data to binary file</vt:lpstr>
      <vt:lpstr>Save data to binary file</vt:lpstr>
      <vt:lpstr>Save data to binary file</vt:lpstr>
      <vt:lpstr>Move the file position pointer</vt:lpstr>
      <vt:lpstr>Return the value of the file position pointer</vt:lpstr>
      <vt:lpstr>Set iostream to good state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Read from and write to a binary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Text File</vt:lpstr>
      <vt:lpstr>Binary file</vt:lpstr>
      <vt:lpstr>Binary file</vt:lpstr>
      <vt:lpstr>Binary file</vt:lpstr>
      <vt:lpstr>Binary file</vt:lpstr>
      <vt:lpstr>Input all records from a binary file</vt:lpstr>
      <vt:lpstr>Structure</vt:lpstr>
      <vt:lpstr>PowerPoint 簡報</vt:lpstr>
      <vt:lpstr>PowerPoint 簡報</vt:lpstr>
      <vt:lpstr>PowerPoint 簡報</vt:lpstr>
      <vt:lpstr>PowerPoint 簡報</vt:lpstr>
      <vt:lpstr>PowerPoint 簡報</vt:lpstr>
      <vt:lpstr>In memory</vt:lpstr>
      <vt:lpstr>PowerPoint 簡報</vt:lpstr>
      <vt:lpstr>In binary file</vt:lpstr>
      <vt:lpstr>In text file</vt:lpstr>
      <vt:lpstr>In memory</vt:lpstr>
      <vt:lpstr>In binary file</vt:lpstr>
      <vt:lpstr>In text file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175</cp:revision>
  <dcterms:created xsi:type="dcterms:W3CDTF">2005-04-28T14:15:10Z</dcterms:created>
  <dcterms:modified xsi:type="dcterms:W3CDTF">2024-12-04T08:51:24Z</dcterms:modified>
</cp:coreProperties>
</file>